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8" r:id="rId3"/>
    <p:sldId id="257" r:id="rId4"/>
    <p:sldId id="272" r:id="rId5"/>
    <p:sldId id="275" r:id="rId6"/>
    <p:sldId id="274" r:id="rId7"/>
    <p:sldId id="273" r:id="rId8"/>
    <p:sldId id="261" r:id="rId9"/>
    <p:sldId id="277" r:id="rId10"/>
    <p:sldId id="278" r:id="rId11"/>
    <p:sldId id="279" r:id="rId12"/>
    <p:sldId id="269" r:id="rId13"/>
    <p:sldId id="280" r:id="rId14"/>
    <p:sldId id="281" r:id="rId15"/>
    <p:sldId id="282" r:id="rId16"/>
    <p:sldId id="267" r:id="rId17"/>
    <p:sldId id="283" r:id="rId18"/>
    <p:sldId id="276" r:id="rId19"/>
    <p:sldId id="268" r:id="rId20"/>
  </p:sldIdLst>
  <p:sldSz cx="12192000" cy="6858000"/>
  <p:notesSz cx="6858000" cy="9144000"/>
  <p:defaultTextStyle>
    <a:defPPr>
      <a:defRPr lang="pl-PL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34843"/>
    <p:restoredTop sz="94650"/>
  </p:normalViewPr>
  <p:slideViewPr>
    <p:cSldViewPr snapToGrid="0" snapToObjects="1">
      <p:cViewPr>
        <p:scale>
          <a:sx n="80" d="100"/>
          <a:sy n="80" d="100"/>
        </p:scale>
        <p:origin x="696" y="104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presProps" Target="pres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Slajd tytułow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180B37A3-0B8B-374B-98C5-2E5DADAF0263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pl-PL"/>
              <a:t>Kliknij, aby edytować styl</a:t>
            </a:r>
          </a:p>
        </p:txBody>
      </p:sp>
      <p:sp>
        <p:nvSpPr>
          <p:cNvPr id="3" name="Podtytuł 2">
            <a:extLst>
              <a:ext uri="{FF2B5EF4-FFF2-40B4-BE49-F238E27FC236}">
                <a16:creationId xmlns:a16="http://schemas.microsoft.com/office/drawing/2014/main" id="{90DCAB89-B254-E647-BBD3-E4087F7DB60B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pl-PL"/>
              <a:t>Kliknij, aby edytować styl wzorca podtytułu</a:t>
            </a:r>
          </a:p>
        </p:txBody>
      </p:sp>
      <p:sp>
        <p:nvSpPr>
          <p:cNvPr id="4" name="Symbol zastępczy daty 3">
            <a:extLst>
              <a:ext uri="{FF2B5EF4-FFF2-40B4-BE49-F238E27FC236}">
                <a16:creationId xmlns:a16="http://schemas.microsoft.com/office/drawing/2014/main" id="{A64DF4F4-0C68-4E4B-9BC9-3E59CF81DE9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3838614-B268-A44F-B25B-06A55C2DBD00}" type="datetimeFigureOut">
              <a:rPr lang="pl-PL" smtClean="0"/>
              <a:t>16.10.2021</a:t>
            </a:fld>
            <a:endParaRPr lang="pl-PL"/>
          </a:p>
        </p:txBody>
      </p:sp>
      <p:sp>
        <p:nvSpPr>
          <p:cNvPr id="5" name="Symbol zastępczy stopki 4">
            <a:extLst>
              <a:ext uri="{FF2B5EF4-FFF2-40B4-BE49-F238E27FC236}">
                <a16:creationId xmlns:a16="http://schemas.microsoft.com/office/drawing/2014/main" id="{8B0A4F4A-5E86-9C4F-949E-B6DBFEE81C9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6" name="Symbol zastępczy numeru slajdu 5">
            <a:extLst>
              <a:ext uri="{FF2B5EF4-FFF2-40B4-BE49-F238E27FC236}">
                <a16:creationId xmlns:a16="http://schemas.microsoft.com/office/drawing/2014/main" id="{DE0775B3-6FBB-5041-9F6F-AB43426C8AE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BD82260-953C-5A4D-AE6A-93EF806CEC57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116813862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ytuł i zawartoś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0ED573B9-68B2-FB4F-8DAA-BBF830710B1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/>
              <a:t>Kliknij, aby edytować styl</a:t>
            </a:r>
          </a:p>
        </p:txBody>
      </p:sp>
      <p:sp>
        <p:nvSpPr>
          <p:cNvPr id="3" name="Symbol zastępczy zawartości 2">
            <a:extLst>
              <a:ext uri="{FF2B5EF4-FFF2-40B4-BE49-F238E27FC236}">
                <a16:creationId xmlns:a16="http://schemas.microsoft.com/office/drawing/2014/main" id="{DF70F0E6-F57D-AC4E-9B21-101BB1976C1A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pl-PL"/>
              <a:t>Edytuj style wzorca tekstu</a:t>
            </a:r>
          </a:p>
        </p:txBody>
      </p:sp>
      <p:sp>
        <p:nvSpPr>
          <p:cNvPr id="4" name="Symbol zastępczy daty 3">
            <a:extLst>
              <a:ext uri="{FF2B5EF4-FFF2-40B4-BE49-F238E27FC236}">
                <a16:creationId xmlns:a16="http://schemas.microsoft.com/office/drawing/2014/main" id="{679808DD-2887-6E47-B991-31C1195AD3A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3838614-B268-A44F-B25B-06A55C2DBD00}" type="datetimeFigureOut">
              <a:rPr lang="pl-PL" smtClean="0"/>
              <a:t>16.10.2021</a:t>
            </a:fld>
            <a:endParaRPr lang="pl-PL"/>
          </a:p>
        </p:txBody>
      </p:sp>
      <p:sp>
        <p:nvSpPr>
          <p:cNvPr id="5" name="Symbol zastępczy stopki 4">
            <a:extLst>
              <a:ext uri="{FF2B5EF4-FFF2-40B4-BE49-F238E27FC236}">
                <a16:creationId xmlns:a16="http://schemas.microsoft.com/office/drawing/2014/main" id="{7707526E-5447-D447-834F-09268CB2772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6" name="Symbol zastępczy numeru slajdu 5">
            <a:extLst>
              <a:ext uri="{FF2B5EF4-FFF2-40B4-BE49-F238E27FC236}">
                <a16:creationId xmlns:a16="http://schemas.microsoft.com/office/drawing/2014/main" id="{3E053829-388E-9443-8C87-55B07430334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BD82260-953C-5A4D-AE6A-93EF806CEC57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90532419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Nagłówek sekcj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E93BA346-D91E-1B4A-BDE2-7301F42794A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pl-PL"/>
              <a:t>Kliknij, aby edytować styl</a:t>
            </a:r>
          </a:p>
        </p:txBody>
      </p:sp>
      <p:sp>
        <p:nvSpPr>
          <p:cNvPr id="3" name="Symbol zastępczy tekstu 2">
            <a:extLst>
              <a:ext uri="{FF2B5EF4-FFF2-40B4-BE49-F238E27FC236}">
                <a16:creationId xmlns:a16="http://schemas.microsoft.com/office/drawing/2014/main" id="{A32FBB31-0FEB-AD4A-90EA-DC28E0B18AA1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pl-PL"/>
              <a:t>Edytuj style wzorca tekstu</a:t>
            </a:r>
          </a:p>
        </p:txBody>
      </p:sp>
      <p:sp>
        <p:nvSpPr>
          <p:cNvPr id="4" name="Symbol zastępczy daty 3">
            <a:extLst>
              <a:ext uri="{FF2B5EF4-FFF2-40B4-BE49-F238E27FC236}">
                <a16:creationId xmlns:a16="http://schemas.microsoft.com/office/drawing/2014/main" id="{30DA3D43-AFEF-4A4B-AC6E-AA90DC10F0C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3838614-B268-A44F-B25B-06A55C2DBD00}" type="datetimeFigureOut">
              <a:rPr lang="pl-PL" smtClean="0"/>
              <a:t>16.10.2021</a:t>
            </a:fld>
            <a:endParaRPr lang="pl-PL"/>
          </a:p>
        </p:txBody>
      </p:sp>
      <p:sp>
        <p:nvSpPr>
          <p:cNvPr id="5" name="Symbol zastępczy stopki 4">
            <a:extLst>
              <a:ext uri="{FF2B5EF4-FFF2-40B4-BE49-F238E27FC236}">
                <a16:creationId xmlns:a16="http://schemas.microsoft.com/office/drawing/2014/main" id="{43866D9F-387F-AA4A-AF2D-7FB4BCDA671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6" name="Symbol zastępczy numeru slajdu 5">
            <a:extLst>
              <a:ext uri="{FF2B5EF4-FFF2-40B4-BE49-F238E27FC236}">
                <a16:creationId xmlns:a16="http://schemas.microsoft.com/office/drawing/2014/main" id="{8F9B9126-E497-774B-815A-319497CF554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BD82260-953C-5A4D-AE6A-93EF806CEC57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269967634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wa elementy zawartośc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4E2C538F-E007-8E44-AAF6-5965FAF67DE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/>
              <a:t>Kliknij, aby edytować styl</a:t>
            </a:r>
          </a:p>
        </p:txBody>
      </p:sp>
      <p:sp>
        <p:nvSpPr>
          <p:cNvPr id="3" name="Symbol zastępczy zawartości 2">
            <a:extLst>
              <a:ext uri="{FF2B5EF4-FFF2-40B4-BE49-F238E27FC236}">
                <a16:creationId xmlns:a16="http://schemas.microsoft.com/office/drawing/2014/main" id="{716FDD26-2EA3-E342-B510-811E0E596B59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pl-PL"/>
              <a:t>Edytuj style wzorca tekstu</a:t>
            </a:r>
          </a:p>
        </p:txBody>
      </p:sp>
      <p:sp>
        <p:nvSpPr>
          <p:cNvPr id="4" name="Symbol zastępczy zawartości 3">
            <a:extLst>
              <a:ext uri="{FF2B5EF4-FFF2-40B4-BE49-F238E27FC236}">
                <a16:creationId xmlns:a16="http://schemas.microsoft.com/office/drawing/2014/main" id="{AD7135F9-8A68-DF4E-8296-11ED43487EC3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pl-PL"/>
              <a:t>Edytuj style wzorca tekstu</a:t>
            </a:r>
          </a:p>
        </p:txBody>
      </p:sp>
      <p:sp>
        <p:nvSpPr>
          <p:cNvPr id="5" name="Symbol zastępczy daty 4">
            <a:extLst>
              <a:ext uri="{FF2B5EF4-FFF2-40B4-BE49-F238E27FC236}">
                <a16:creationId xmlns:a16="http://schemas.microsoft.com/office/drawing/2014/main" id="{0451900D-E502-0C46-B910-6E17D857D72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3838614-B268-A44F-B25B-06A55C2DBD00}" type="datetimeFigureOut">
              <a:rPr lang="pl-PL" smtClean="0"/>
              <a:t>16.10.2021</a:t>
            </a:fld>
            <a:endParaRPr lang="pl-PL"/>
          </a:p>
        </p:txBody>
      </p:sp>
      <p:sp>
        <p:nvSpPr>
          <p:cNvPr id="6" name="Symbol zastępczy stopki 5">
            <a:extLst>
              <a:ext uri="{FF2B5EF4-FFF2-40B4-BE49-F238E27FC236}">
                <a16:creationId xmlns:a16="http://schemas.microsoft.com/office/drawing/2014/main" id="{BDAC62A1-BF06-FB46-928A-DBE92797DA3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7" name="Symbol zastępczy numeru slajdu 6">
            <a:extLst>
              <a:ext uri="{FF2B5EF4-FFF2-40B4-BE49-F238E27FC236}">
                <a16:creationId xmlns:a16="http://schemas.microsoft.com/office/drawing/2014/main" id="{8DAC4F05-1243-BF40-B182-CAC5190038B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BD82260-953C-5A4D-AE6A-93EF806CEC57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164860164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Porównani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036B1B48-104E-1F43-9D3F-3DC46B61732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pl-PL"/>
              <a:t>Kliknij, aby edytować styl</a:t>
            </a:r>
          </a:p>
        </p:txBody>
      </p:sp>
      <p:sp>
        <p:nvSpPr>
          <p:cNvPr id="3" name="Symbol zastępczy tekstu 2">
            <a:extLst>
              <a:ext uri="{FF2B5EF4-FFF2-40B4-BE49-F238E27FC236}">
                <a16:creationId xmlns:a16="http://schemas.microsoft.com/office/drawing/2014/main" id="{64F68786-809C-C848-91D6-4DCE0F2B71F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l-PL"/>
              <a:t>Edytuj style wzorca tekstu</a:t>
            </a:r>
          </a:p>
        </p:txBody>
      </p:sp>
      <p:sp>
        <p:nvSpPr>
          <p:cNvPr id="4" name="Symbol zastępczy zawartości 3">
            <a:extLst>
              <a:ext uri="{FF2B5EF4-FFF2-40B4-BE49-F238E27FC236}">
                <a16:creationId xmlns:a16="http://schemas.microsoft.com/office/drawing/2014/main" id="{636B127F-FE89-6C46-848A-7F266890C654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pl-PL"/>
              <a:t>Edytuj style wzorca tekstu</a:t>
            </a:r>
          </a:p>
        </p:txBody>
      </p:sp>
      <p:sp>
        <p:nvSpPr>
          <p:cNvPr id="5" name="Symbol zastępczy tekstu 4">
            <a:extLst>
              <a:ext uri="{FF2B5EF4-FFF2-40B4-BE49-F238E27FC236}">
                <a16:creationId xmlns:a16="http://schemas.microsoft.com/office/drawing/2014/main" id="{FD854CE2-B823-3E4A-9D70-50F4C69AB74F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l-PL"/>
              <a:t>Edytuj style wzorca tekstu</a:t>
            </a:r>
          </a:p>
        </p:txBody>
      </p:sp>
      <p:sp>
        <p:nvSpPr>
          <p:cNvPr id="6" name="Symbol zastępczy zawartości 5">
            <a:extLst>
              <a:ext uri="{FF2B5EF4-FFF2-40B4-BE49-F238E27FC236}">
                <a16:creationId xmlns:a16="http://schemas.microsoft.com/office/drawing/2014/main" id="{5D3C93E2-6075-7A43-8481-777D24523FBC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pl-PL"/>
              <a:t>Edytuj style wzorca tekstu</a:t>
            </a:r>
          </a:p>
        </p:txBody>
      </p:sp>
      <p:sp>
        <p:nvSpPr>
          <p:cNvPr id="7" name="Symbol zastępczy daty 6">
            <a:extLst>
              <a:ext uri="{FF2B5EF4-FFF2-40B4-BE49-F238E27FC236}">
                <a16:creationId xmlns:a16="http://schemas.microsoft.com/office/drawing/2014/main" id="{C9497EB9-463F-7247-B692-E0D315F1D74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3838614-B268-A44F-B25B-06A55C2DBD00}" type="datetimeFigureOut">
              <a:rPr lang="pl-PL" smtClean="0"/>
              <a:t>16.10.2021</a:t>
            </a:fld>
            <a:endParaRPr lang="pl-PL"/>
          </a:p>
        </p:txBody>
      </p:sp>
      <p:sp>
        <p:nvSpPr>
          <p:cNvPr id="8" name="Symbol zastępczy stopki 7">
            <a:extLst>
              <a:ext uri="{FF2B5EF4-FFF2-40B4-BE49-F238E27FC236}">
                <a16:creationId xmlns:a16="http://schemas.microsoft.com/office/drawing/2014/main" id="{77B71B36-2AAB-3544-BE66-D6533FDB915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9" name="Symbol zastępczy numeru slajdu 8">
            <a:extLst>
              <a:ext uri="{FF2B5EF4-FFF2-40B4-BE49-F238E27FC236}">
                <a16:creationId xmlns:a16="http://schemas.microsoft.com/office/drawing/2014/main" id="{0A46645A-2D70-664F-8FFC-5F9097A9B61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BD82260-953C-5A4D-AE6A-93EF806CEC57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211119593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ylko tytu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E2FC775A-AFC7-1248-B6A4-257662EE729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/>
              <a:t>Kliknij, aby edytować styl</a:t>
            </a:r>
          </a:p>
        </p:txBody>
      </p:sp>
      <p:sp>
        <p:nvSpPr>
          <p:cNvPr id="3" name="Symbol zastępczy daty 2">
            <a:extLst>
              <a:ext uri="{FF2B5EF4-FFF2-40B4-BE49-F238E27FC236}">
                <a16:creationId xmlns:a16="http://schemas.microsoft.com/office/drawing/2014/main" id="{783E64FB-C1F9-5947-8EF9-674ABE1542F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3838614-B268-A44F-B25B-06A55C2DBD00}" type="datetimeFigureOut">
              <a:rPr lang="pl-PL" smtClean="0"/>
              <a:t>16.10.2021</a:t>
            </a:fld>
            <a:endParaRPr lang="pl-PL"/>
          </a:p>
        </p:txBody>
      </p:sp>
      <p:sp>
        <p:nvSpPr>
          <p:cNvPr id="4" name="Symbol zastępczy stopki 3">
            <a:extLst>
              <a:ext uri="{FF2B5EF4-FFF2-40B4-BE49-F238E27FC236}">
                <a16:creationId xmlns:a16="http://schemas.microsoft.com/office/drawing/2014/main" id="{F12F0596-C066-AF4C-A548-51D0518CEE1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5" name="Symbol zastępczy numeru slajdu 4">
            <a:extLst>
              <a:ext uri="{FF2B5EF4-FFF2-40B4-BE49-F238E27FC236}">
                <a16:creationId xmlns:a16="http://schemas.microsoft.com/office/drawing/2014/main" id="{41F66E4B-12D8-264C-AB01-719DFACF493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BD82260-953C-5A4D-AE6A-93EF806CEC57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362242840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Pust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ymbol zastępczy daty 1">
            <a:extLst>
              <a:ext uri="{FF2B5EF4-FFF2-40B4-BE49-F238E27FC236}">
                <a16:creationId xmlns:a16="http://schemas.microsoft.com/office/drawing/2014/main" id="{E4A46098-D9F0-4A41-8F56-3552A147701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3838614-B268-A44F-B25B-06A55C2DBD00}" type="datetimeFigureOut">
              <a:rPr lang="pl-PL" smtClean="0"/>
              <a:t>16.10.2021</a:t>
            </a:fld>
            <a:endParaRPr lang="pl-PL"/>
          </a:p>
        </p:txBody>
      </p:sp>
      <p:sp>
        <p:nvSpPr>
          <p:cNvPr id="3" name="Symbol zastępczy stopki 2">
            <a:extLst>
              <a:ext uri="{FF2B5EF4-FFF2-40B4-BE49-F238E27FC236}">
                <a16:creationId xmlns:a16="http://schemas.microsoft.com/office/drawing/2014/main" id="{7569E85A-2C8F-F34C-A5CD-2914328CF1A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4" name="Symbol zastępczy numeru slajdu 3">
            <a:extLst>
              <a:ext uri="{FF2B5EF4-FFF2-40B4-BE49-F238E27FC236}">
                <a16:creationId xmlns:a16="http://schemas.microsoft.com/office/drawing/2014/main" id="{0F9BEA11-ECE3-F84B-B326-3F8B2699517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BD82260-953C-5A4D-AE6A-93EF806CEC57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239858391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Zawartość z podpise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902F3151-1CE8-904F-9CFD-D4015C66983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pl-PL"/>
              <a:t>Kliknij, aby edytować styl</a:t>
            </a:r>
          </a:p>
        </p:txBody>
      </p:sp>
      <p:sp>
        <p:nvSpPr>
          <p:cNvPr id="3" name="Symbol zastępczy zawartości 2">
            <a:extLst>
              <a:ext uri="{FF2B5EF4-FFF2-40B4-BE49-F238E27FC236}">
                <a16:creationId xmlns:a16="http://schemas.microsoft.com/office/drawing/2014/main" id="{06A55F3D-D5CC-D34A-931A-1A63487119F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pl-PL"/>
              <a:t>Edytuj style wzorca tekstu</a:t>
            </a:r>
          </a:p>
        </p:txBody>
      </p:sp>
      <p:sp>
        <p:nvSpPr>
          <p:cNvPr id="4" name="Symbol zastępczy tekstu 3">
            <a:extLst>
              <a:ext uri="{FF2B5EF4-FFF2-40B4-BE49-F238E27FC236}">
                <a16:creationId xmlns:a16="http://schemas.microsoft.com/office/drawing/2014/main" id="{84DE408D-52BD-CD4E-ACAB-9CAA82779D41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pl-PL"/>
              <a:t>Edytuj style wzorca tekstu</a:t>
            </a:r>
          </a:p>
        </p:txBody>
      </p:sp>
      <p:sp>
        <p:nvSpPr>
          <p:cNvPr id="5" name="Symbol zastępczy daty 4">
            <a:extLst>
              <a:ext uri="{FF2B5EF4-FFF2-40B4-BE49-F238E27FC236}">
                <a16:creationId xmlns:a16="http://schemas.microsoft.com/office/drawing/2014/main" id="{1289C631-6C88-4E42-9CB4-C42F2F6CF1D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3838614-B268-A44F-B25B-06A55C2DBD00}" type="datetimeFigureOut">
              <a:rPr lang="pl-PL" smtClean="0"/>
              <a:t>16.10.2021</a:t>
            </a:fld>
            <a:endParaRPr lang="pl-PL"/>
          </a:p>
        </p:txBody>
      </p:sp>
      <p:sp>
        <p:nvSpPr>
          <p:cNvPr id="6" name="Symbol zastępczy stopki 5">
            <a:extLst>
              <a:ext uri="{FF2B5EF4-FFF2-40B4-BE49-F238E27FC236}">
                <a16:creationId xmlns:a16="http://schemas.microsoft.com/office/drawing/2014/main" id="{88DBC195-801B-C643-B9DF-7622D18B62E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7" name="Symbol zastępczy numeru slajdu 6">
            <a:extLst>
              <a:ext uri="{FF2B5EF4-FFF2-40B4-BE49-F238E27FC236}">
                <a16:creationId xmlns:a16="http://schemas.microsoft.com/office/drawing/2014/main" id="{4D588D72-8FFC-3A4A-9F1B-DB99CDF87E1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BD82260-953C-5A4D-AE6A-93EF806CEC57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56033386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Obraz z podpise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A635DA44-4F5A-634F-B486-C7D8440D054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pl-PL"/>
              <a:t>Kliknij, aby edytować styl</a:t>
            </a:r>
          </a:p>
        </p:txBody>
      </p:sp>
      <p:sp>
        <p:nvSpPr>
          <p:cNvPr id="3" name="Symbol zastępczy obrazu 2">
            <a:extLst>
              <a:ext uri="{FF2B5EF4-FFF2-40B4-BE49-F238E27FC236}">
                <a16:creationId xmlns:a16="http://schemas.microsoft.com/office/drawing/2014/main" id="{2816A559-9D97-0046-B3BF-642706B8218E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pl-PL"/>
              <a:t>Kliknij ikonę, aby dodać obraz</a:t>
            </a:r>
          </a:p>
        </p:txBody>
      </p:sp>
      <p:sp>
        <p:nvSpPr>
          <p:cNvPr id="4" name="Symbol zastępczy tekstu 3">
            <a:extLst>
              <a:ext uri="{FF2B5EF4-FFF2-40B4-BE49-F238E27FC236}">
                <a16:creationId xmlns:a16="http://schemas.microsoft.com/office/drawing/2014/main" id="{2063EC85-154D-E24A-869A-A5BAAAE5089C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pl-PL"/>
              <a:t>Edytuj style wzorca tekstu</a:t>
            </a:r>
          </a:p>
        </p:txBody>
      </p:sp>
      <p:sp>
        <p:nvSpPr>
          <p:cNvPr id="5" name="Symbol zastępczy daty 4">
            <a:extLst>
              <a:ext uri="{FF2B5EF4-FFF2-40B4-BE49-F238E27FC236}">
                <a16:creationId xmlns:a16="http://schemas.microsoft.com/office/drawing/2014/main" id="{3801B4D2-9822-4D4D-B637-7120195334A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3838614-B268-A44F-B25B-06A55C2DBD00}" type="datetimeFigureOut">
              <a:rPr lang="pl-PL" smtClean="0"/>
              <a:t>16.10.2021</a:t>
            </a:fld>
            <a:endParaRPr lang="pl-PL"/>
          </a:p>
        </p:txBody>
      </p:sp>
      <p:sp>
        <p:nvSpPr>
          <p:cNvPr id="6" name="Symbol zastępczy stopki 5">
            <a:extLst>
              <a:ext uri="{FF2B5EF4-FFF2-40B4-BE49-F238E27FC236}">
                <a16:creationId xmlns:a16="http://schemas.microsoft.com/office/drawing/2014/main" id="{FD1FF960-26B1-1B43-8985-E879368C984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7" name="Symbol zastępczy numeru slajdu 6">
            <a:extLst>
              <a:ext uri="{FF2B5EF4-FFF2-40B4-BE49-F238E27FC236}">
                <a16:creationId xmlns:a16="http://schemas.microsoft.com/office/drawing/2014/main" id="{3883B89E-D42A-594B-B65C-24E89AD968F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BD82260-953C-5A4D-AE6A-93EF806CEC57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169772079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ytuł i tekst pionow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98467ACC-8FFD-4B40-B865-20B39CA19EE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/>
              <a:t>Kliknij, aby edytować styl</a:t>
            </a:r>
          </a:p>
        </p:txBody>
      </p:sp>
      <p:sp>
        <p:nvSpPr>
          <p:cNvPr id="3" name="Symbol zastępczy tytułu pionowego 2">
            <a:extLst>
              <a:ext uri="{FF2B5EF4-FFF2-40B4-BE49-F238E27FC236}">
                <a16:creationId xmlns:a16="http://schemas.microsoft.com/office/drawing/2014/main" id="{0B741E89-6BFE-4949-BE20-5A601A3A1F88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pl-PL"/>
              <a:t>Edytuj style wzorca tekstu</a:t>
            </a:r>
          </a:p>
        </p:txBody>
      </p:sp>
      <p:sp>
        <p:nvSpPr>
          <p:cNvPr id="4" name="Symbol zastępczy daty 3">
            <a:extLst>
              <a:ext uri="{FF2B5EF4-FFF2-40B4-BE49-F238E27FC236}">
                <a16:creationId xmlns:a16="http://schemas.microsoft.com/office/drawing/2014/main" id="{1A73E06B-3371-A248-9883-189B908184E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3838614-B268-A44F-B25B-06A55C2DBD00}" type="datetimeFigureOut">
              <a:rPr lang="pl-PL" smtClean="0"/>
              <a:t>16.10.2021</a:t>
            </a:fld>
            <a:endParaRPr lang="pl-PL"/>
          </a:p>
        </p:txBody>
      </p:sp>
      <p:sp>
        <p:nvSpPr>
          <p:cNvPr id="5" name="Symbol zastępczy stopki 4">
            <a:extLst>
              <a:ext uri="{FF2B5EF4-FFF2-40B4-BE49-F238E27FC236}">
                <a16:creationId xmlns:a16="http://schemas.microsoft.com/office/drawing/2014/main" id="{D164C7D7-4207-BE4E-8DCE-B2799248825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6" name="Symbol zastępczy numeru slajdu 5">
            <a:extLst>
              <a:ext uri="{FF2B5EF4-FFF2-40B4-BE49-F238E27FC236}">
                <a16:creationId xmlns:a16="http://schemas.microsoft.com/office/drawing/2014/main" id="{D8377943-913C-FF4F-BC09-63169484E37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BD82260-953C-5A4D-AE6A-93EF806CEC57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394466291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ytuł pionowy i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pionowy 1">
            <a:extLst>
              <a:ext uri="{FF2B5EF4-FFF2-40B4-BE49-F238E27FC236}">
                <a16:creationId xmlns:a16="http://schemas.microsoft.com/office/drawing/2014/main" id="{5B53B178-9FB4-564D-9328-C5A7BFC163D7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pl-PL"/>
              <a:t>Kliknij, aby edytować styl</a:t>
            </a:r>
          </a:p>
        </p:txBody>
      </p:sp>
      <p:sp>
        <p:nvSpPr>
          <p:cNvPr id="3" name="Symbol zastępczy tytułu pionowego 2">
            <a:extLst>
              <a:ext uri="{FF2B5EF4-FFF2-40B4-BE49-F238E27FC236}">
                <a16:creationId xmlns:a16="http://schemas.microsoft.com/office/drawing/2014/main" id="{DC182FFB-8B52-8248-B5FE-A44EF9B1BF6C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pl-PL"/>
              <a:t>Edytuj style wzorca tekstu</a:t>
            </a:r>
          </a:p>
        </p:txBody>
      </p:sp>
      <p:sp>
        <p:nvSpPr>
          <p:cNvPr id="4" name="Symbol zastępczy daty 3">
            <a:extLst>
              <a:ext uri="{FF2B5EF4-FFF2-40B4-BE49-F238E27FC236}">
                <a16:creationId xmlns:a16="http://schemas.microsoft.com/office/drawing/2014/main" id="{42191E98-CDE3-E144-8735-05A55A9FDAF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3838614-B268-A44F-B25B-06A55C2DBD00}" type="datetimeFigureOut">
              <a:rPr lang="pl-PL" smtClean="0"/>
              <a:t>16.10.2021</a:t>
            </a:fld>
            <a:endParaRPr lang="pl-PL"/>
          </a:p>
        </p:txBody>
      </p:sp>
      <p:sp>
        <p:nvSpPr>
          <p:cNvPr id="5" name="Symbol zastępczy stopki 4">
            <a:extLst>
              <a:ext uri="{FF2B5EF4-FFF2-40B4-BE49-F238E27FC236}">
                <a16:creationId xmlns:a16="http://schemas.microsoft.com/office/drawing/2014/main" id="{C94EB769-FE1D-7049-95B7-4AC72D1A1B4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6" name="Symbol zastępczy numeru slajdu 5">
            <a:extLst>
              <a:ext uri="{FF2B5EF4-FFF2-40B4-BE49-F238E27FC236}">
                <a16:creationId xmlns:a16="http://schemas.microsoft.com/office/drawing/2014/main" id="{FD55DF82-B0CA-3D42-B97C-4D8B928CC77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BD82260-953C-5A4D-AE6A-93EF806CEC57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203111753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ymbol zastępczy tytułu 1">
            <a:extLst>
              <a:ext uri="{FF2B5EF4-FFF2-40B4-BE49-F238E27FC236}">
                <a16:creationId xmlns:a16="http://schemas.microsoft.com/office/drawing/2014/main" id="{165B5E98-2B08-4048-A818-9C31EB073E3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pl-PL"/>
              <a:t>Kliknij, aby edytować styl</a:t>
            </a:r>
          </a:p>
        </p:txBody>
      </p:sp>
      <p:sp>
        <p:nvSpPr>
          <p:cNvPr id="3" name="Symbol zastępczy tekstu 2">
            <a:extLst>
              <a:ext uri="{FF2B5EF4-FFF2-40B4-BE49-F238E27FC236}">
                <a16:creationId xmlns:a16="http://schemas.microsoft.com/office/drawing/2014/main" id="{9F82DD00-60EC-DA47-9AB9-E8254EFFC010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r>
              <a:rPr lang="pl-PL"/>
              <a:t>Edytuj style wzorca tekstu
Drugi poziom
Trzeci poziom
Czwarty poziom
Piąty poziom</a:t>
            </a:r>
          </a:p>
        </p:txBody>
      </p:sp>
      <p:sp>
        <p:nvSpPr>
          <p:cNvPr id="4" name="Symbol zastępczy daty 3">
            <a:extLst>
              <a:ext uri="{FF2B5EF4-FFF2-40B4-BE49-F238E27FC236}">
                <a16:creationId xmlns:a16="http://schemas.microsoft.com/office/drawing/2014/main" id="{9667FBFF-C9D0-144F-A9E8-C58C4260C36F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3838614-B268-A44F-B25B-06A55C2DBD00}" type="datetimeFigureOut">
              <a:rPr lang="pl-PL" smtClean="0"/>
              <a:t>16.10.2021</a:t>
            </a:fld>
            <a:endParaRPr lang="pl-PL"/>
          </a:p>
        </p:txBody>
      </p:sp>
      <p:sp>
        <p:nvSpPr>
          <p:cNvPr id="5" name="Symbol zastępczy stopki 4">
            <a:extLst>
              <a:ext uri="{FF2B5EF4-FFF2-40B4-BE49-F238E27FC236}">
                <a16:creationId xmlns:a16="http://schemas.microsoft.com/office/drawing/2014/main" id="{579FD06F-5C81-F843-8186-D3EB6B72DEC3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pl-PL"/>
          </a:p>
        </p:txBody>
      </p:sp>
      <p:sp>
        <p:nvSpPr>
          <p:cNvPr id="6" name="Symbol zastępczy numeru slajdu 5">
            <a:extLst>
              <a:ext uri="{FF2B5EF4-FFF2-40B4-BE49-F238E27FC236}">
                <a16:creationId xmlns:a16="http://schemas.microsoft.com/office/drawing/2014/main" id="{3BCFCAAF-2FC1-7F4D-8CF2-61BC3493075F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BD82260-953C-5A4D-AE6A-93EF806CEC57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304179225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pl-PL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edusmart-tc.net/trade-mark" TargetMode="External"/><Relationship Id="rId2" Type="http://schemas.openxmlformats.org/officeDocument/2006/relationships/hyperlink" Target="mailto:Office@edusmart-tc.net" TargetMode="External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998513937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rostokąt 1">
            <a:extLst>
              <a:ext uri="{FF2B5EF4-FFF2-40B4-BE49-F238E27FC236}">
                <a16:creationId xmlns:a16="http://schemas.microsoft.com/office/drawing/2014/main" id="{4EB8445D-DD72-594F-8BB9-8D2905CC3DEE}"/>
              </a:ext>
            </a:extLst>
          </p:cNvPr>
          <p:cNvSpPr/>
          <p:nvPr/>
        </p:nvSpPr>
        <p:spPr>
          <a:xfrm>
            <a:off x="781262" y="654134"/>
            <a:ext cx="9213343" cy="557524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pl-PL" sz="2000" dirty="0">
                <a:solidFill>
                  <a:srgbClr val="002060"/>
                </a:solidFill>
                <a:ea typeface="Calibri" panose="020F0502020204030204" pitchFamily="34" charset="0"/>
                <a:cs typeface="Arial" panose="020B0604020202020204" pitchFamily="34" charset="0"/>
              </a:rPr>
              <a:t>Moja propozycja na dzisiejsze spotkanie </a:t>
            </a:r>
          </a:p>
          <a:p>
            <a:pPr algn="just">
              <a:lnSpc>
                <a:spcPct val="150000"/>
              </a:lnSpc>
            </a:pPr>
            <a:endParaRPr lang="pl-PL" sz="2000" dirty="0">
              <a:solidFill>
                <a:srgbClr val="002060"/>
              </a:solidFill>
              <a:ea typeface="Calibri" panose="020F0502020204030204" pitchFamily="34" charset="0"/>
              <a:cs typeface="Arial" panose="020B0604020202020204" pitchFamily="34" charset="0"/>
            </a:endParaRPr>
          </a:p>
          <a:p>
            <a:pPr marL="342900" indent="-342900" algn="just">
              <a:lnSpc>
                <a:spcPct val="150000"/>
              </a:lnSpc>
              <a:buFont typeface="Wingdings" pitchFamily="2" charset="2"/>
              <a:buChar char="ü"/>
            </a:pPr>
            <a:r>
              <a:rPr lang="pl-PL" sz="2000" dirty="0">
                <a:solidFill>
                  <a:srgbClr val="002060"/>
                </a:solidFill>
                <a:ea typeface="Calibri" panose="020F0502020204030204" pitchFamily="34" charset="0"/>
                <a:cs typeface="Arial" panose="020B0604020202020204" pitchFamily="34" charset="0"/>
              </a:rPr>
              <a:t>Powitanie </a:t>
            </a:r>
          </a:p>
          <a:p>
            <a:pPr marL="342900" indent="-342900" algn="just">
              <a:lnSpc>
                <a:spcPct val="150000"/>
              </a:lnSpc>
              <a:buFont typeface="Wingdings" pitchFamily="2" charset="2"/>
              <a:buChar char="ü"/>
            </a:pPr>
            <a:r>
              <a:rPr lang="pl-PL" sz="2000" dirty="0">
                <a:solidFill>
                  <a:srgbClr val="002060"/>
                </a:solidFill>
                <a:ea typeface="Calibri" panose="020F0502020204030204" pitchFamily="34" charset="0"/>
                <a:cs typeface="Arial" panose="020B0604020202020204" pitchFamily="34" charset="0"/>
              </a:rPr>
              <a:t>Definicja stresu </a:t>
            </a:r>
          </a:p>
          <a:p>
            <a:pPr marL="342900" indent="-342900" algn="just">
              <a:lnSpc>
                <a:spcPct val="150000"/>
              </a:lnSpc>
              <a:buFont typeface="Wingdings" pitchFamily="2" charset="2"/>
              <a:buChar char="ü"/>
            </a:pPr>
            <a:r>
              <a:rPr lang="pl-PL" sz="2000" dirty="0">
                <a:solidFill>
                  <a:srgbClr val="002060"/>
                </a:solidFill>
                <a:ea typeface="Calibri" panose="020F0502020204030204" pitchFamily="34" charset="0"/>
                <a:cs typeface="Arial" panose="020B0604020202020204" pitchFamily="34" charset="0"/>
              </a:rPr>
              <a:t>Rodzaje i kategorie stresu </a:t>
            </a:r>
          </a:p>
          <a:p>
            <a:pPr marL="342900" indent="-342900" algn="just">
              <a:lnSpc>
                <a:spcPct val="150000"/>
              </a:lnSpc>
              <a:buFont typeface="Wingdings" pitchFamily="2" charset="2"/>
              <a:buChar char="ü"/>
            </a:pPr>
            <a:r>
              <a:rPr lang="pl-PL" sz="2000" dirty="0">
                <a:solidFill>
                  <a:srgbClr val="002060"/>
                </a:solidFill>
                <a:ea typeface="Calibri" panose="020F0502020204030204" pitchFamily="34" charset="0"/>
                <a:cs typeface="Arial" panose="020B0604020202020204" pitchFamily="34" charset="0"/>
              </a:rPr>
              <a:t>Pozytywny stres</a:t>
            </a:r>
          </a:p>
          <a:p>
            <a:pPr marL="342900" indent="-342900" algn="just">
              <a:lnSpc>
                <a:spcPct val="150000"/>
              </a:lnSpc>
              <a:buFont typeface="Wingdings" pitchFamily="2" charset="2"/>
              <a:buChar char="ü"/>
            </a:pPr>
            <a:r>
              <a:rPr lang="pl-PL" sz="2000" dirty="0">
                <a:solidFill>
                  <a:srgbClr val="002060"/>
                </a:solidFill>
                <a:ea typeface="Calibri" panose="020F0502020204030204" pitchFamily="34" charset="0"/>
                <a:cs typeface="Arial" panose="020B0604020202020204" pitchFamily="34" charset="0"/>
              </a:rPr>
              <a:t>Co robię jak się zestresuję? </a:t>
            </a:r>
            <a:r>
              <a:rPr lang="pl-PL" sz="2000" dirty="0">
                <a:solidFill>
                  <a:srgbClr val="002060"/>
                </a:solidFill>
                <a:ea typeface="Calibri" panose="020F0502020204030204" pitchFamily="34" charset="0"/>
                <a:cs typeface="Arial" panose="020B0604020202020204" pitchFamily="34" charset="0"/>
                <a:sym typeface="Wingdings" pitchFamily="2" charset="2"/>
              </a:rPr>
              <a:t></a:t>
            </a:r>
          </a:p>
          <a:p>
            <a:pPr marL="342900" indent="-342900" algn="just">
              <a:lnSpc>
                <a:spcPct val="150000"/>
              </a:lnSpc>
              <a:buFont typeface="Wingdings" pitchFamily="2" charset="2"/>
              <a:buChar char="ü"/>
            </a:pPr>
            <a:r>
              <a:rPr lang="pl-PL" sz="2000" dirty="0">
                <a:solidFill>
                  <a:srgbClr val="002060"/>
                </a:solidFill>
                <a:ea typeface="Calibri" panose="020F0502020204030204" pitchFamily="34" charset="0"/>
                <a:cs typeface="Arial" panose="020B0604020202020204" pitchFamily="34" charset="0"/>
              </a:rPr>
              <a:t>Ćwiczenia praktyczne </a:t>
            </a:r>
            <a:endParaRPr lang="pl-PL" sz="2000" dirty="0">
              <a:solidFill>
                <a:srgbClr val="002060"/>
              </a:solidFill>
              <a:ea typeface="Calibri" panose="020F0502020204030204" pitchFamily="34" charset="0"/>
              <a:cs typeface="Arial" panose="020B0604020202020204" pitchFamily="34" charset="0"/>
              <a:sym typeface="Wingdings" pitchFamily="2" charset="2"/>
            </a:endParaRPr>
          </a:p>
          <a:p>
            <a:pPr marL="342900" indent="-342900" algn="just">
              <a:lnSpc>
                <a:spcPct val="150000"/>
              </a:lnSpc>
              <a:buFont typeface="Wingdings" pitchFamily="2" charset="2"/>
              <a:buChar char="ü"/>
            </a:pPr>
            <a:r>
              <a:rPr lang="pl-PL" sz="2000" dirty="0">
                <a:solidFill>
                  <a:srgbClr val="002060"/>
                </a:solidFill>
                <a:ea typeface="Calibri" panose="020F0502020204030204" pitchFamily="34" charset="0"/>
                <a:cs typeface="Arial" panose="020B0604020202020204" pitchFamily="34" charset="0"/>
                <a:sym typeface="Wingdings" pitchFamily="2" charset="2"/>
              </a:rPr>
              <a:t>Konkurs  </a:t>
            </a:r>
          </a:p>
          <a:p>
            <a:pPr marL="342900" indent="-342900" algn="just">
              <a:lnSpc>
                <a:spcPct val="150000"/>
              </a:lnSpc>
              <a:buFont typeface="Wingdings" pitchFamily="2" charset="2"/>
              <a:buChar char="ü"/>
            </a:pPr>
            <a:r>
              <a:rPr lang="pl-PL" sz="2000" dirty="0">
                <a:solidFill>
                  <a:srgbClr val="002060"/>
                </a:solidFill>
                <a:ea typeface="Calibri" panose="020F0502020204030204" pitchFamily="34" charset="0"/>
                <a:cs typeface="Arial" panose="020B0604020202020204" pitchFamily="34" charset="0"/>
              </a:rPr>
              <a:t>Q &amp; A Pytania i Odpowiedzi</a:t>
            </a:r>
          </a:p>
          <a:p>
            <a:pPr marL="342900" indent="-342900" algn="just">
              <a:lnSpc>
                <a:spcPct val="150000"/>
              </a:lnSpc>
              <a:buFont typeface="Wingdings" pitchFamily="2" charset="2"/>
              <a:buChar char="ü"/>
            </a:pPr>
            <a:r>
              <a:rPr lang="pl-PL" sz="2000" dirty="0">
                <a:solidFill>
                  <a:srgbClr val="002060"/>
                </a:solidFill>
                <a:ea typeface="Calibri" panose="020F0502020204030204" pitchFamily="34" charset="0"/>
                <a:cs typeface="Arial" panose="020B0604020202020204" pitchFamily="34" charset="0"/>
              </a:rPr>
              <a:t>Zakończenie </a:t>
            </a:r>
          </a:p>
          <a:p>
            <a:pPr marL="342900" indent="-342900" algn="just">
              <a:lnSpc>
                <a:spcPct val="150000"/>
              </a:lnSpc>
              <a:buFont typeface="Wingdings" pitchFamily="2" charset="2"/>
              <a:buChar char="ü"/>
            </a:pPr>
            <a:endParaRPr lang="pl-GB" sz="2000" dirty="0">
              <a:solidFill>
                <a:srgbClr val="002060"/>
              </a:solidFill>
              <a:latin typeface="Arial" panose="020B060402020202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786231590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rostokąt 1">
            <a:extLst>
              <a:ext uri="{FF2B5EF4-FFF2-40B4-BE49-F238E27FC236}">
                <a16:creationId xmlns:a16="http://schemas.microsoft.com/office/drawing/2014/main" id="{9784B295-08C9-3145-9235-F51866534F42}"/>
              </a:ext>
            </a:extLst>
          </p:cNvPr>
          <p:cNvSpPr/>
          <p:nvPr/>
        </p:nvSpPr>
        <p:spPr>
          <a:xfrm>
            <a:off x="1701208" y="956931"/>
            <a:ext cx="8260209" cy="532453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pl-PL" sz="2000" b="1" dirty="0">
                <a:solidFill>
                  <a:srgbClr val="00206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Stres w naszym życiu </a:t>
            </a:r>
            <a:endParaRPr lang="pl-GB" sz="2000" b="1" dirty="0">
              <a:solidFill>
                <a:srgbClr val="002060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  <a:p>
            <a:pPr algn="ctr"/>
            <a:r>
              <a:rPr lang="pl-PL" sz="2000" b="1" dirty="0">
                <a:solidFill>
                  <a:srgbClr val="00206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 </a:t>
            </a:r>
            <a:endParaRPr lang="pl-GB" sz="2000" b="1" dirty="0">
              <a:solidFill>
                <a:srgbClr val="002060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  <a:p>
            <a:pPr algn="ctr">
              <a:lnSpc>
                <a:spcPct val="150000"/>
              </a:lnSpc>
            </a:pPr>
            <a:r>
              <a:rPr lang="en-US" sz="2000" b="1" dirty="0">
                <a:solidFill>
                  <a:srgbClr val="00206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Jak żyć ze stresem? </a:t>
            </a:r>
          </a:p>
          <a:p>
            <a:pPr algn="ctr">
              <a:lnSpc>
                <a:spcPct val="150000"/>
              </a:lnSpc>
            </a:pPr>
            <a:r>
              <a:rPr lang="en-US" sz="2000" b="1" dirty="0">
                <a:solidFill>
                  <a:srgbClr val="00206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Jak korzystać z dobrodziejstw kortyzolu i adrenaliny? </a:t>
            </a:r>
          </a:p>
          <a:p>
            <a:pPr algn="ctr">
              <a:lnSpc>
                <a:spcPct val="150000"/>
              </a:lnSpc>
            </a:pPr>
            <a:r>
              <a:rPr lang="en-US" sz="2000" b="1" dirty="0">
                <a:solidFill>
                  <a:srgbClr val="00206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Jak dbać o balans życiowy? </a:t>
            </a:r>
          </a:p>
          <a:p>
            <a:pPr algn="ctr">
              <a:lnSpc>
                <a:spcPct val="150000"/>
              </a:lnSpc>
            </a:pPr>
            <a:r>
              <a:rPr lang="en-US" sz="2000" b="1" dirty="0">
                <a:solidFill>
                  <a:srgbClr val="00206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Jak dbać o to, aby się nie wypalić? </a:t>
            </a:r>
          </a:p>
          <a:p>
            <a:pPr algn="ctr">
              <a:lnSpc>
                <a:spcPct val="150000"/>
              </a:lnSpc>
            </a:pPr>
            <a:r>
              <a:rPr lang="en-US" sz="2000" b="1" dirty="0">
                <a:solidFill>
                  <a:srgbClr val="00206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Jak dbać o to, żeby nie zachorować? </a:t>
            </a:r>
          </a:p>
          <a:p>
            <a:pPr algn="ctr">
              <a:lnSpc>
                <a:spcPct val="150000"/>
              </a:lnSpc>
            </a:pPr>
            <a:r>
              <a:rPr lang="en-US" sz="2000" b="1" dirty="0">
                <a:solidFill>
                  <a:srgbClr val="00206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Jak dbać o siebie? </a:t>
            </a:r>
            <a:endParaRPr lang="en-US" sz="2000" dirty="0">
              <a:solidFill>
                <a:srgbClr val="002060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  <a:p>
            <a:pPr algn="ctr"/>
            <a:endParaRPr lang="en-US" sz="2000" dirty="0">
              <a:solidFill>
                <a:srgbClr val="002060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  <a:p>
            <a:pPr algn="ctr"/>
            <a:endParaRPr lang="en-US" sz="2000" dirty="0">
              <a:solidFill>
                <a:srgbClr val="002060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  <a:p>
            <a:pPr algn="ctr"/>
            <a:endParaRPr lang="en-US" sz="2000" dirty="0">
              <a:solidFill>
                <a:srgbClr val="002060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  <a:p>
            <a:pPr algn="ctr"/>
            <a:r>
              <a:rPr lang="en-US" sz="2000" dirty="0">
                <a:solidFill>
                  <a:srgbClr val="00206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Aleksandra Marcinkowska </a:t>
            </a:r>
          </a:p>
          <a:p>
            <a:pPr algn="ctr"/>
            <a:r>
              <a:rPr lang="en-US" sz="2000" dirty="0">
                <a:solidFill>
                  <a:srgbClr val="00206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17 października 2021 </a:t>
            </a:r>
          </a:p>
          <a:p>
            <a:pPr algn="ctr"/>
            <a:r>
              <a:rPr lang="en-US" sz="2000" dirty="0">
                <a:solidFill>
                  <a:srgbClr val="00206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OPOLE @Talentownia </a:t>
            </a:r>
            <a:endParaRPr lang="pl-GB" sz="2000" dirty="0">
              <a:solidFill>
                <a:srgbClr val="002060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364540821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rostokąt 1">
            <a:extLst>
              <a:ext uri="{FF2B5EF4-FFF2-40B4-BE49-F238E27FC236}">
                <a16:creationId xmlns:a16="http://schemas.microsoft.com/office/drawing/2014/main" id="{4EB8445D-DD72-594F-8BB9-8D2905CC3DEE}"/>
              </a:ext>
            </a:extLst>
          </p:cNvPr>
          <p:cNvSpPr/>
          <p:nvPr/>
        </p:nvSpPr>
        <p:spPr>
          <a:xfrm>
            <a:off x="1678329" y="654134"/>
            <a:ext cx="8316276" cy="511357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pl-PL" sz="2000" dirty="0">
                <a:solidFill>
                  <a:srgbClr val="00206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Światowa Organizacja Zdrowia od lat ostrzega, że ​​stres stanie się chorobą cywilizacyjną XXI wieku – Prawda czy Fakt? </a:t>
            </a:r>
          </a:p>
          <a:p>
            <a:pPr algn="just">
              <a:lnSpc>
                <a:spcPct val="150000"/>
              </a:lnSpc>
            </a:pPr>
            <a:endParaRPr lang="pl-PL" sz="2000" dirty="0">
              <a:solidFill>
                <a:srgbClr val="002060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  <a:p>
            <a:pPr algn="just">
              <a:lnSpc>
                <a:spcPct val="150000"/>
              </a:lnSpc>
            </a:pPr>
            <a:r>
              <a:rPr lang="pl-PL" sz="2000" dirty="0">
                <a:solidFill>
                  <a:srgbClr val="00206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Twórca pojęcia stresu – Hans Selye – powiedział: „Dopóki żyjemy, nie będziemy w stanie uniknąć stresu. Możemy się jednak nauczyć się, jak minimalizować szkodliwe skutki. </a:t>
            </a:r>
          </a:p>
          <a:p>
            <a:pPr algn="just">
              <a:lnSpc>
                <a:spcPct val="150000"/>
              </a:lnSpc>
            </a:pPr>
            <a:endParaRPr lang="pl-PL" sz="2000" dirty="0">
              <a:solidFill>
                <a:srgbClr val="002060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  <a:p>
            <a:pPr algn="just">
              <a:lnSpc>
                <a:spcPct val="150000"/>
              </a:lnSpc>
            </a:pPr>
            <a:r>
              <a:rPr lang="pl-PL" sz="2000" dirty="0">
                <a:solidFill>
                  <a:srgbClr val="00206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„Pierwszym krokiem do tego jest poznanie mechanizmów stresu, uświadomienie sobie, jakie są jego przyczyny, objawy i długoterminowe konsekwencje itp. Następnie możemy spróbować radzić sobie ze stresem</a:t>
            </a:r>
          </a:p>
          <a:p>
            <a:pPr algn="just">
              <a:lnSpc>
                <a:spcPct val="150000"/>
              </a:lnSpc>
            </a:pPr>
            <a:endParaRPr lang="pl-PL" sz="2000" dirty="0">
              <a:solidFill>
                <a:srgbClr val="002060"/>
              </a:solidFill>
              <a:latin typeface="Arial" panose="020B060402020202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242481995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rostokąt 1">
            <a:extLst>
              <a:ext uri="{FF2B5EF4-FFF2-40B4-BE49-F238E27FC236}">
                <a16:creationId xmlns:a16="http://schemas.microsoft.com/office/drawing/2014/main" id="{9B5888E3-948B-3540-8034-D365D759ACD2}"/>
              </a:ext>
            </a:extLst>
          </p:cNvPr>
          <p:cNvSpPr/>
          <p:nvPr/>
        </p:nvSpPr>
        <p:spPr>
          <a:xfrm>
            <a:off x="3552956" y="2401911"/>
            <a:ext cx="5086087" cy="312842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pl-PL" sz="5400" b="1" dirty="0">
                <a:solidFill>
                  <a:srgbClr val="00206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Definicja stresu</a:t>
            </a:r>
          </a:p>
          <a:p>
            <a:pPr algn="just">
              <a:lnSpc>
                <a:spcPct val="150000"/>
              </a:lnSpc>
            </a:pPr>
            <a:endParaRPr lang="pl-PL" sz="2000" dirty="0">
              <a:solidFill>
                <a:srgbClr val="002060"/>
              </a:solidFill>
              <a:latin typeface="Arial" panose="020B060402020202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  <a:p>
            <a:pPr algn="just">
              <a:lnSpc>
                <a:spcPct val="150000"/>
              </a:lnSpc>
            </a:pPr>
            <a:endParaRPr lang="pl-PL" sz="2000" dirty="0">
              <a:solidFill>
                <a:srgbClr val="002060"/>
              </a:solidFill>
              <a:latin typeface="Arial" panose="020B060402020202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  <a:p>
            <a:pPr algn="just">
              <a:lnSpc>
                <a:spcPct val="150000"/>
              </a:lnSpc>
            </a:pPr>
            <a:r>
              <a:rPr lang="pl-PL" sz="2000" dirty="0">
                <a:solidFill>
                  <a:srgbClr val="002060"/>
                </a:solidFill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</a:p>
          <a:p>
            <a:pPr algn="just">
              <a:lnSpc>
                <a:spcPct val="150000"/>
              </a:lnSpc>
            </a:pPr>
            <a:endParaRPr lang="pl-GB" sz="2000" dirty="0">
              <a:solidFill>
                <a:srgbClr val="002060"/>
              </a:solidFill>
              <a:latin typeface="Arial" panose="020B060402020202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673855330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rostokąt 1">
            <a:extLst>
              <a:ext uri="{FF2B5EF4-FFF2-40B4-BE49-F238E27FC236}">
                <a16:creationId xmlns:a16="http://schemas.microsoft.com/office/drawing/2014/main" id="{AF17FE9F-FC3B-C249-8E84-24B10D4C89F3}"/>
              </a:ext>
            </a:extLst>
          </p:cNvPr>
          <p:cNvSpPr/>
          <p:nvPr/>
        </p:nvSpPr>
        <p:spPr>
          <a:xfrm>
            <a:off x="781262" y="654134"/>
            <a:ext cx="10191538" cy="557524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ct val="150000"/>
              </a:lnSpc>
            </a:pPr>
            <a:r>
              <a:rPr lang="pl-PL" sz="2000" b="1" dirty="0">
                <a:solidFill>
                  <a:srgbClr val="00206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Definicja stresu</a:t>
            </a:r>
          </a:p>
          <a:p>
            <a:pPr algn="just">
              <a:lnSpc>
                <a:spcPct val="150000"/>
              </a:lnSpc>
            </a:pPr>
            <a:endParaRPr lang="pl-PL" sz="2000" dirty="0">
              <a:solidFill>
                <a:srgbClr val="002060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  <a:p>
            <a:pPr algn="just">
              <a:lnSpc>
                <a:spcPct val="150000"/>
              </a:lnSpc>
            </a:pPr>
            <a:r>
              <a:rPr lang="pl-PL" sz="2000" dirty="0">
                <a:solidFill>
                  <a:srgbClr val="00206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NIE MA TAKIEJ </a:t>
            </a:r>
            <a:r>
              <a:rPr lang="pl-PL" sz="2000" dirty="0">
                <a:solidFill>
                  <a:srgbClr val="00206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  <a:sym typeface="Wingdings" pitchFamily="2" charset="2"/>
              </a:rPr>
              <a:t> </a:t>
            </a:r>
            <a:endParaRPr lang="pl-PL" sz="2000" dirty="0">
              <a:solidFill>
                <a:srgbClr val="002060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  <a:p>
            <a:pPr algn="just">
              <a:lnSpc>
                <a:spcPct val="150000"/>
              </a:lnSpc>
            </a:pPr>
            <a:endParaRPr lang="pl-PL" sz="2000" dirty="0">
              <a:solidFill>
                <a:srgbClr val="002060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  <a:p>
            <a:pPr algn="just">
              <a:lnSpc>
                <a:spcPct val="150000"/>
              </a:lnSpc>
            </a:pPr>
            <a:r>
              <a:rPr lang="pl-PL" sz="2000" dirty="0">
                <a:solidFill>
                  <a:srgbClr val="00206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Nie ma jednoznacznej definicji stresu, a pracownicy służby zdrowia często są w stanie jednoznacznie określić, czy stres jest przyczyną problemów, czy ich skutkiem. </a:t>
            </a:r>
          </a:p>
          <a:p>
            <a:pPr algn="just">
              <a:lnSpc>
                <a:spcPct val="150000"/>
              </a:lnSpc>
            </a:pPr>
            <a:endParaRPr lang="pl-PL" sz="2000" dirty="0">
              <a:solidFill>
                <a:srgbClr val="002060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  <a:p>
            <a:pPr algn="just">
              <a:lnSpc>
                <a:spcPct val="150000"/>
              </a:lnSpc>
            </a:pPr>
            <a:r>
              <a:rPr lang="pl-PL" sz="2000" dirty="0">
                <a:solidFill>
                  <a:srgbClr val="00206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To stwierdzenie może komuś utrudnić ustalenie, co konkretnie powoduje uczucie stresu               lub jak sobie z nim radzić, żeby zniknął…</a:t>
            </a:r>
          </a:p>
          <a:p>
            <a:pPr algn="just">
              <a:lnSpc>
                <a:spcPct val="150000"/>
              </a:lnSpc>
            </a:pPr>
            <a:endParaRPr lang="pl-PL" sz="2000" dirty="0">
              <a:solidFill>
                <a:srgbClr val="002060"/>
              </a:solidFill>
              <a:latin typeface="Arial" panose="020B060402020202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  <a:p>
            <a:pPr algn="just">
              <a:lnSpc>
                <a:spcPct val="150000"/>
              </a:lnSpc>
            </a:pPr>
            <a:r>
              <a:rPr lang="pl-PL" sz="2000" dirty="0">
                <a:solidFill>
                  <a:srgbClr val="002060"/>
                </a:solidFill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</a:p>
          <a:p>
            <a:pPr algn="just">
              <a:lnSpc>
                <a:spcPct val="150000"/>
              </a:lnSpc>
            </a:pPr>
            <a:endParaRPr lang="pl-GB" sz="2000" dirty="0">
              <a:solidFill>
                <a:srgbClr val="002060"/>
              </a:solidFill>
              <a:latin typeface="Arial" panose="020B060402020202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126081651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ole tekstowe 2">
            <a:extLst>
              <a:ext uri="{FF2B5EF4-FFF2-40B4-BE49-F238E27FC236}">
                <a16:creationId xmlns:a16="http://schemas.microsoft.com/office/drawing/2014/main" id="{31414218-0244-7346-9F62-7EFF66342033}"/>
              </a:ext>
            </a:extLst>
          </p:cNvPr>
          <p:cNvSpPr txBox="1"/>
          <p:nvPr/>
        </p:nvSpPr>
        <p:spPr>
          <a:xfrm>
            <a:off x="625642" y="597076"/>
            <a:ext cx="10282990" cy="553843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lnSpc>
                <a:spcPct val="150000"/>
              </a:lnSpc>
            </a:pPr>
            <a:r>
              <a:rPr lang="pl-PL" sz="2000" b="1" dirty="0">
                <a:solidFill>
                  <a:srgbClr val="002060"/>
                </a:solidFill>
                <a:ea typeface="Calibri" panose="020F0502020204030204" pitchFamily="34" charset="0"/>
                <a:cs typeface="Arial" panose="020B0604020202020204" pitchFamily="34" charset="0"/>
              </a:rPr>
              <a:t>Kategorie stresu </a:t>
            </a:r>
          </a:p>
          <a:p>
            <a:pPr algn="just">
              <a:lnSpc>
                <a:spcPct val="150000"/>
              </a:lnSpc>
            </a:pPr>
            <a:endParaRPr lang="pl-PL" sz="1800" dirty="0">
              <a:solidFill>
                <a:srgbClr val="002060"/>
              </a:solidFill>
              <a:latin typeface="Arial" panose="020B060402020202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  <a:p>
            <a:pPr algn="just">
              <a:lnSpc>
                <a:spcPct val="150000"/>
              </a:lnSpc>
            </a:pPr>
            <a:r>
              <a:rPr lang="pl-PL" sz="2000" b="1" dirty="0">
                <a:solidFill>
                  <a:srgbClr val="002060"/>
                </a:solidFill>
                <a:ea typeface="Calibri" panose="020F0502020204030204" pitchFamily="34" charset="0"/>
                <a:cs typeface="Arial" panose="020B0604020202020204" pitchFamily="34" charset="0"/>
              </a:rPr>
              <a:t>Stres jako bodziec </a:t>
            </a:r>
            <a:r>
              <a:rPr lang="pl-PL" sz="2000" dirty="0">
                <a:solidFill>
                  <a:srgbClr val="002060"/>
                </a:solidFill>
                <a:ea typeface="Calibri" panose="020F0502020204030204" pitchFamily="34" charset="0"/>
                <a:cs typeface="Arial" panose="020B0604020202020204" pitchFamily="34" charset="0"/>
              </a:rPr>
              <a:t>– dokuczliwy, utrudniający i blokujący aktywność: w tej kategorii występują różne sytuacje powodujące stres, np. hałas w miejscu pracy, egzamin, wypadek drogowy czy choroba.</a:t>
            </a:r>
          </a:p>
          <a:p>
            <a:pPr algn="just">
              <a:lnSpc>
                <a:spcPct val="150000"/>
              </a:lnSpc>
            </a:pPr>
            <a:endParaRPr lang="pl-PL" sz="2000" dirty="0">
              <a:solidFill>
                <a:srgbClr val="002060"/>
              </a:solidFill>
              <a:ea typeface="Calibri" panose="020F0502020204030204" pitchFamily="34" charset="0"/>
              <a:cs typeface="Arial" panose="020B0604020202020204" pitchFamily="34" charset="0"/>
            </a:endParaRPr>
          </a:p>
          <a:p>
            <a:pPr algn="just">
              <a:lnSpc>
                <a:spcPct val="150000"/>
              </a:lnSpc>
            </a:pPr>
            <a:r>
              <a:rPr lang="pl-PL" sz="2000" b="1" dirty="0">
                <a:solidFill>
                  <a:srgbClr val="002060"/>
                </a:solidFill>
                <a:ea typeface="Calibri" panose="020F0502020204030204" pitchFamily="34" charset="0"/>
                <a:cs typeface="Arial" panose="020B0604020202020204" pitchFamily="34" charset="0"/>
              </a:rPr>
              <a:t>Stres jako reakcja </a:t>
            </a:r>
            <a:r>
              <a:rPr lang="pl-PL" sz="2000" dirty="0">
                <a:solidFill>
                  <a:srgbClr val="002060"/>
                </a:solidFill>
                <a:ea typeface="Calibri" panose="020F0502020204030204" pitchFamily="34" charset="0"/>
                <a:cs typeface="Arial" panose="020B0604020202020204" pitchFamily="34" charset="0"/>
              </a:rPr>
              <a:t>na nieprzyjemny bodziec ze środowiska zewnętrznego: kategoria ta próbuje opisać reakcje, które pojawiają się w ciele i umyśle osoby w odpowiedzi na nieprzyjemne sytuacje, np. błąd podczas prezentacji.</a:t>
            </a:r>
          </a:p>
          <a:p>
            <a:pPr algn="just">
              <a:lnSpc>
                <a:spcPct val="150000"/>
              </a:lnSpc>
            </a:pPr>
            <a:endParaRPr lang="pl-PL" sz="2000" dirty="0">
              <a:solidFill>
                <a:srgbClr val="002060"/>
              </a:solidFill>
              <a:ea typeface="Calibri" panose="020F0502020204030204" pitchFamily="34" charset="0"/>
              <a:cs typeface="Arial" panose="020B0604020202020204" pitchFamily="34" charset="0"/>
            </a:endParaRPr>
          </a:p>
          <a:p>
            <a:pPr algn="just">
              <a:lnSpc>
                <a:spcPct val="150000"/>
              </a:lnSpc>
            </a:pPr>
            <a:r>
              <a:rPr lang="pl-PL" sz="2000" b="1" dirty="0">
                <a:solidFill>
                  <a:srgbClr val="002060"/>
                </a:solidFill>
                <a:ea typeface="Calibri" panose="020F0502020204030204" pitchFamily="34" charset="0"/>
                <a:cs typeface="Arial" panose="020B0604020202020204" pitchFamily="34" charset="0"/>
              </a:rPr>
              <a:t>Stres jako związek </a:t>
            </a:r>
            <a:r>
              <a:rPr lang="pl-PL" sz="2000" dirty="0">
                <a:solidFill>
                  <a:srgbClr val="002060"/>
                </a:solidFill>
                <a:ea typeface="Calibri" panose="020F0502020204030204" pitchFamily="34" charset="0"/>
                <a:cs typeface="Arial" panose="020B0604020202020204" pitchFamily="34" charset="0"/>
              </a:rPr>
              <a:t>między ludzkimi możliwościami a wymaganiami sytuacji, czyli stresorami. Podejmowanie działań naprawczych jest próbą przywrócenia równowagi.</a:t>
            </a:r>
            <a:endParaRPr lang="pl-GB" sz="2000" dirty="0">
              <a:solidFill>
                <a:srgbClr val="002060"/>
              </a:solidFill>
              <a:ea typeface="Calibri" panose="020F050202020403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879069640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Prostokąt 5">
            <a:extLst>
              <a:ext uri="{FF2B5EF4-FFF2-40B4-BE49-F238E27FC236}">
                <a16:creationId xmlns:a16="http://schemas.microsoft.com/office/drawing/2014/main" id="{69706D29-3C9B-284C-A2DC-F651C4BA54DB}"/>
              </a:ext>
            </a:extLst>
          </p:cNvPr>
          <p:cNvSpPr/>
          <p:nvPr/>
        </p:nvSpPr>
        <p:spPr>
          <a:xfrm>
            <a:off x="207801" y="143228"/>
            <a:ext cx="11005631" cy="641714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ct val="150000"/>
              </a:lnSpc>
            </a:pPr>
            <a:r>
              <a:rPr lang="pl-PL" sz="2000" b="1" dirty="0">
                <a:solidFill>
                  <a:srgbClr val="002060"/>
                </a:solidFill>
              </a:rPr>
              <a:t>Trzy rodzaje stresu – a dokładniej – reakcji na stres </a:t>
            </a:r>
            <a:endParaRPr lang="pl-PL" sz="2000" dirty="0">
              <a:solidFill>
                <a:srgbClr val="002060"/>
              </a:solidFill>
            </a:endParaRPr>
          </a:p>
          <a:p>
            <a:pPr algn="just">
              <a:lnSpc>
                <a:spcPct val="150000"/>
              </a:lnSpc>
            </a:pPr>
            <a:endParaRPr lang="pl-PL" b="1" dirty="0">
              <a:solidFill>
                <a:srgbClr val="002060"/>
              </a:solidFill>
            </a:endParaRPr>
          </a:p>
          <a:p>
            <a:pPr algn="just">
              <a:lnSpc>
                <a:spcPct val="150000"/>
              </a:lnSpc>
            </a:pPr>
            <a:r>
              <a:rPr lang="pl-PL" b="1" dirty="0">
                <a:solidFill>
                  <a:srgbClr val="002060"/>
                </a:solidFill>
              </a:rPr>
              <a:t>Eustres (stres pozytywny) </a:t>
            </a:r>
            <a:r>
              <a:rPr lang="pl-PL" dirty="0">
                <a:solidFill>
                  <a:srgbClr val="002060"/>
                </a:solidFill>
              </a:rPr>
              <a:t>- to stan fizycznego i psychicznego dobrego samopoczucia, w jakim umysł i ciało osiągają maksimum swoich możliwości. Eustres to stres mobilizujący i konstruktywny. Związany jest z jasnością umysłu i szczytem formy fizycznej. </a:t>
            </a:r>
          </a:p>
          <a:p>
            <a:pPr algn="just">
              <a:lnSpc>
                <a:spcPct val="150000"/>
              </a:lnSpc>
            </a:pPr>
            <a:endParaRPr lang="pl-PL" sz="1000" dirty="0">
              <a:solidFill>
                <a:srgbClr val="002060"/>
              </a:solidFill>
            </a:endParaRPr>
          </a:p>
          <a:p>
            <a:pPr algn="just">
              <a:lnSpc>
                <a:spcPct val="150000"/>
              </a:lnSpc>
            </a:pPr>
            <a:r>
              <a:rPr lang="pl-PL" b="1" dirty="0">
                <a:solidFill>
                  <a:srgbClr val="002060"/>
                </a:solidFill>
              </a:rPr>
              <a:t>Dystres (stres negatywny</a:t>
            </a:r>
            <a:r>
              <a:rPr lang="pl-PL" dirty="0">
                <a:solidFill>
                  <a:srgbClr val="002060"/>
                </a:solidFill>
              </a:rPr>
              <a:t>) - to stan nadmiernego obciążenia. Poziom stresu jest zbyt wysoki, utrudniając nam funkcjonowanie. Przedłużający się dystres jest szkodliwy dla naszego zdrowia. Zachwiany zostaje balans i harmonia pomiędzy naszym umysłem i ciałem. Przestajemy reagować zdrowo na otaczający nas świat. Może doprowadzić pojawienia się chorób psychosomatycznych, a nawet do raka. Dystres jest też wynikiem nadmiaru stresorów, czyli trudnych spraw życiowych i zdarzeń i brakiem pionizowania się / łapania balansu. Wiąże się np. z nadmiernymi wymaganiami i obowiązkami, ze stratą, przez życiem w napięciu. </a:t>
            </a:r>
          </a:p>
          <a:p>
            <a:pPr algn="just">
              <a:lnSpc>
                <a:spcPct val="150000"/>
              </a:lnSpc>
            </a:pPr>
            <a:endParaRPr lang="pl-PL" dirty="0">
              <a:solidFill>
                <a:srgbClr val="002060"/>
              </a:solidFill>
            </a:endParaRPr>
          </a:p>
          <a:p>
            <a:pPr algn="just">
              <a:lnSpc>
                <a:spcPct val="150000"/>
              </a:lnSpc>
            </a:pPr>
            <a:r>
              <a:rPr lang="pl-PL" b="1" dirty="0">
                <a:solidFill>
                  <a:srgbClr val="002060"/>
                </a:solidFill>
              </a:rPr>
              <a:t>Neustres</a:t>
            </a:r>
            <a:r>
              <a:rPr lang="pl-PL" dirty="0">
                <a:solidFill>
                  <a:srgbClr val="002060"/>
                </a:solidFill>
              </a:rPr>
              <a:t> -  to bodziec dla danej osoby neutralny w działaniu, chociaż dla innych bywa on trudny do współżycia, </a:t>
            </a:r>
          </a:p>
          <a:p>
            <a:pPr algn="just">
              <a:lnSpc>
                <a:spcPct val="150000"/>
              </a:lnSpc>
            </a:pPr>
            <a:r>
              <a:rPr lang="pl-PL" dirty="0">
                <a:solidFill>
                  <a:srgbClr val="002060"/>
                </a:solidFill>
              </a:rPr>
              <a:t>	dla innych jest punktem G </a:t>
            </a:r>
            <a:r>
              <a:rPr lang="pl-PL" dirty="0">
                <a:solidFill>
                  <a:srgbClr val="002060"/>
                </a:solidFill>
                <a:sym typeface="Wingdings" pitchFamily="2" charset="2"/>
              </a:rPr>
              <a:t> </a:t>
            </a:r>
            <a:endParaRPr lang="pl-PL" dirty="0">
              <a:solidFill>
                <a:srgbClr val="002060"/>
              </a:solidFill>
            </a:endParaRPr>
          </a:p>
          <a:p>
            <a:pPr algn="just"/>
            <a:endParaRPr lang="pl-GB" sz="1500" dirty="0">
              <a:solidFill>
                <a:srgbClr val="002060"/>
              </a:solidFill>
              <a:effectLst/>
              <a:latin typeface="Arial" panose="020B0604020202020204" pitchFamily="34" charset="0"/>
              <a:ea typeface="Times New Roman" panose="02020603050405020304" pitchFamily="18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89333024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rostokąt 1">
            <a:extLst>
              <a:ext uri="{FF2B5EF4-FFF2-40B4-BE49-F238E27FC236}">
                <a16:creationId xmlns:a16="http://schemas.microsoft.com/office/drawing/2014/main" id="{9B5888E3-948B-3540-8034-D365D759ACD2}"/>
              </a:ext>
            </a:extLst>
          </p:cNvPr>
          <p:cNvSpPr/>
          <p:nvPr/>
        </p:nvSpPr>
        <p:spPr>
          <a:xfrm>
            <a:off x="781262" y="654134"/>
            <a:ext cx="10448212" cy="557524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ct val="150000"/>
              </a:lnSpc>
            </a:pPr>
            <a:r>
              <a:rPr lang="pl-PL" sz="2000" b="1" dirty="0">
                <a:solidFill>
                  <a:srgbClr val="002060"/>
                </a:solidFill>
                <a:ea typeface="Calibri" panose="020F0502020204030204" pitchFamily="34" charset="0"/>
                <a:cs typeface="Arial" panose="020B0604020202020204" pitchFamily="34" charset="0"/>
              </a:rPr>
              <a:t>Dystres przyczyną chorób </a:t>
            </a:r>
          </a:p>
          <a:p>
            <a:pPr algn="just">
              <a:lnSpc>
                <a:spcPct val="150000"/>
              </a:lnSpc>
            </a:pPr>
            <a:endParaRPr lang="pl-PL" sz="2000" dirty="0">
              <a:solidFill>
                <a:srgbClr val="002060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  <a:p>
            <a:pPr algn="just">
              <a:lnSpc>
                <a:spcPct val="150000"/>
              </a:lnSpc>
            </a:pPr>
            <a:r>
              <a:rPr lang="pl-PL" sz="2000" dirty="0">
                <a:solidFill>
                  <a:srgbClr val="00206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Jako przykłady chorób o podłożu stresogennym podawane są:  nadciśnienie tętnicze, zespół jelita drażliwego, ogólne osłabienie organizmu, wypalenie życiowe, depresja, uzależnienia</a:t>
            </a:r>
          </a:p>
          <a:p>
            <a:pPr algn="just">
              <a:lnSpc>
                <a:spcPct val="150000"/>
              </a:lnSpc>
            </a:pPr>
            <a:endParaRPr lang="pl-PL" sz="2000" dirty="0">
              <a:solidFill>
                <a:srgbClr val="002060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algn="just">
              <a:lnSpc>
                <a:spcPct val="150000"/>
              </a:lnSpc>
            </a:pPr>
            <a:r>
              <a:rPr lang="pl-PL" sz="2000" dirty="0">
                <a:solidFill>
                  <a:srgbClr val="00206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- Silny i przewlekły stres obniża też naszą odporność, co skutkuje zwiększoną podatnością na infekcje. Ponadto, może też nasilać przebieg wielu chorób lub wywoływać ich nawrót (np. astma, alergie). No i na końcu rak…Hormony </a:t>
            </a:r>
            <a:r>
              <a:rPr lang="pl-PL" sz="2000" b="1" dirty="0">
                <a:solidFill>
                  <a:srgbClr val="00206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stresu</a:t>
            </a:r>
            <a:r>
              <a:rPr lang="pl-PL" sz="2000" dirty="0">
                <a:solidFill>
                  <a:srgbClr val="00206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 blokują jeden z rodzajów samobójczej śmieci komórek, co może sprzyjać przetrwaniu raka, z kolei wydzielane podczas </a:t>
            </a:r>
            <a:r>
              <a:rPr lang="pl-PL" sz="2000" b="1" dirty="0">
                <a:solidFill>
                  <a:srgbClr val="00206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stresu</a:t>
            </a:r>
            <a:r>
              <a:rPr lang="pl-PL" sz="2000" dirty="0">
                <a:solidFill>
                  <a:srgbClr val="00206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 hormony wzrostu poprawiają ukrwienie narządów i w ten sposób wpływają na wzrost ryzyka przerzutów nowotworowych</a:t>
            </a:r>
            <a:br>
              <a:rPr lang="pl-PL" sz="2000" dirty="0">
                <a:solidFill>
                  <a:srgbClr val="002060"/>
                </a:solidFill>
                <a:latin typeface="Calibri" panose="020F0502020204030204" pitchFamily="34" charset="0"/>
                <a:cs typeface="Calibri" panose="020F0502020204030204" pitchFamily="34" charset="0"/>
              </a:rPr>
            </a:br>
            <a:endParaRPr lang="pl-PL" sz="2000" dirty="0">
              <a:solidFill>
                <a:srgbClr val="002060"/>
              </a:solidFill>
              <a:latin typeface="Arial" panose="020B060402020202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  <a:p>
            <a:pPr algn="just">
              <a:lnSpc>
                <a:spcPct val="150000"/>
              </a:lnSpc>
            </a:pPr>
            <a:endParaRPr lang="pl-PL" sz="2000" dirty="0">
              <a:solidFill>
                <a:srgbClr val="002060"/>
              </a:solidFill>
              <a:latin typeface="Arial" panose="020B060402020202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598689207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rostokąt 1">
            <a:extLst>
              <a:ext uri="{FF2B5EF4-FFF2-40B4-BE49-F238E27FC236}">
                <a16:creationId xmlns:a16="http://schemas.microsoft.com/office/drawing/2014/main" id="{9B5888E3-948B-3540-8034-D365D759ACD2}"/>
              </a:ext>
            </a:extLst>
          </p:cNvPr>
          <p:cNvSpPr/>
          <p:nvPr/>
        </p:nvSpPr>
        <p:spPr>
          <a:xfrm>
            <a:off x="813347" y="557881"/>
            <a:ext cx="10111327" cy="557524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pl-PL" sz="2000" dirty="0">
                <a:solidFill>
                  <a:srgbClr val="002060"/>
                </a:solidFill>
                <a:ea typeface="Calibri" panose="020F0502020204030204" pitchFamily="34" charset="0"/>
                <a:cs typeface="Arial" panose="020B0604020202020204" pitchFamily="34" charset="0"/>
              </a:rPr>
              <a:t>Hormony stresu – Adrenalina i Kortyzol – każdy zdrowy organizm je wytwarza </a:t>
            </a:r>
          </a:p>
          <a:p>
            <a:pPr algn="just">
              <a:lnSpc>
                <a:spcPct val="150000"/>
              </a:lnSpc>
            </a:pPr>
            <a:endParaRPr lang="pl-PL" sz="2000" dirty="0">
              <a:solidFill>
                <a:srgbClr val="002060"/>
              </a:solidFill>
              <a:ea typeface="Calibri" panose="020F0502020204030204" pitchFamily="34" charset="0"/>
              <a:cs typeface="Arial" panose="020B0604020202020204" pitchFamily="34" charset="0"/>
            </a:endParaRPr>
          </a:p>
          <a:p>
            <a:pPr algn="just">
              <a:lnSpc>
                <a:spcPct val="150000"/>
              </a:lnSpc>
            </a:pPr>
            <a:r>
              <a:rPr lang="pl-PL" sz="2000" dirty="0">
                <a:solidFill>
                  <a:srgbClr val="002060"/>
                </a:solidFill>
              </a:rPr>
              <a:t>Podczas sytuacji stresowej, organizm ludzki zaczyna produkować hormony stresu, które mają za zadanie zmobilizować organizm i pomóc mu uporać się z trudną sytuacją. Krótkotrwałe działanie o charakterze mobilizującym nie jest niczym szkodliwym, wręcz może pomóc w osiągnięciu wyznaczonych celów. Czyli właśnie wtedy, kiedy poziom wydzielania hormonów nie dojdzie do fazy dystresu, organizm radzi sobie poprawnie ze pojawiającym się stresem. </a:t>
            </a:r>
          </a:p>
          <a:p>
            <a:pPr algn="just">
              <a:lnSpc>
                <a:spcPct val="150000"/>
              </a:lnSpc>
            </a:pPr>
            <a:endParaRPr lang="pl-PL" sz="2000" dirty="0">
              <a:solidFill>
                <a:srgbClr val="002060"/>
              </a:solidFill>
            </a:endParaRPr>
          </a:p>
          <a:p>
            <a:pPr algn="just">
              <a:lnSpc>
                <a:spcPct val="150000"/>
              </a:lnSpc>
            </a:pPr>
            <a:r>
              <a:rPr lang="pl-PL" sz="2000" dirty="0">
                <a:solidFill>
                  <a:srgbClr val="002060"/>
                </a:solidFill>
              </a:rPr>
              <a:t>Problem pojawia się wtedy, gdy organizm odczuwa długotrwałe działanie hormonów stresu, stan dystresu jest przewlekły. Taki stan nie wpływa korzystnie na organizm i może prowadzić do poważnych problemów ze zdrowiem. </a:t>
            </a:r>
            <a:endParaRPr lang="pl-PL" sz="2000" dirty="0">
              <a:solidFill>
                <a:srgbClr val="002060"/>
              </a:solidFill>
              <a:latin typeface="Arial" panose="020B060402020202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  <a:p>
            <a:pPr algn="just">
              <a:lnSpc>
                <a:spcPct val="150000"/>
              </a:lnSpc>
            </a:pPr>
            <a:endParaRPr lang="pl-GB" sz="2000" dirty="0">
              <a:solidFill>
                <a:srgbClr val="002060"/>
              </a:solidFill>
              <a:latin typeface="Arial" panose="020B060402020202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670298511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rostokąt 1">
            <a:extLst>
              <a:ext uri="{FF2B5EF4-FFF2-40B4-BE49-F238E27FC236}">
                <a16:creationId xmlns:a16="http://schemas.microsoft.com/office/drawing/2014/main" id="{9B5888E3-948B-3540-8034-D365D759ACD2}"/>
              </a:ext>
            </a:extLst>
          </p:cNvPr>
          <p:cNvSpPr/>
          <p:nvPr/>
        </p:nvSpPr>
        <p:spPr>
          <a:xfrm>
            <a:off x="781262" y="654134"/>
            <a:ext cx="10095285" cy="604428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pl-PL" sz="2000" b="1" dirty="0">
                <a:solidFill>
                  <a:srgbClr val="002060"/>
                </a:solidFill>
              </a:rPr>
              <a:t>Adrenalina i noradrenalina - </a:t>
            </a:r>
            <a:r>
              <a:rPr lang="pl-PL" sz="2000" dirty="0">
                <a:solidFill>
                  <a:srgbClr val="002060"/>
                </a:solidFill>
              </a:rPr>
              <a:t> hormony stresu, oddziałują głównie na układ krążenia, przez co poprawiają krążenie krwi, wzmacniają napięcie mięśni, a także zwiększają częstotliwość rytmu serca. Wydzielona adrenalina zwiększa zapotrzebowanie organizmu na tlen, podwyższa temperaturę ciała- walcz albo uciekaj – mówi o niebezpieczeństwie </a:t>
            </a:r>
          </a:p>
          <a:p>
            <a:pPr algn="just">
              <a:lnSpc>
                <a:spcPct val="150000"/>
              </a:lnSpc>
            </a:pPr>
            <a:r>
              <a:rPr lang="pl-PL" sz="2000" b="1" dirty="0">
                <a:solidFill>
                  <a:srgbClr val="002060"/>
                </a:solidFill>
              </a:rPr>
              <a:t>Kortyzol - </a:t>
            </a:r>
            <a:r>
              <a:rPr lang="pl-PL" sz="2000" dirty="0">
                <a:solidFill>
                  <a:srgbClr val="002060"/>
                </a:solidFill>
              </a:rPr>
              <a:t>to hormon stresu, który wydziela się w dużych ilościach w trudnych sytuacjach. Kortyzol powoduje wzmocnienie działania adrenaliny i noradrenaliny, dzięki czemu organizm lepiej radzi sobie z tzw. stresorem. Wpływa na działanie układu krążenia przez zwiększenie częstotliwości skurczu serca. </a:t>
            </a:r>
          </a:p>
          <a:p>
            <a:pPr algn="just">
              <a:lnSpc>
                <a:spcPct val="150000"/>
              </a:lnSpc>
            </a:pPr>
            <a:r>
              <a:rPr lang="pl-PL" sz="2000" b="1" dirty="0">
                <a:solidFill>
                  <a:srgbClr val="002060"/>
                </a:solidFill>
              </a:rPr>
              <a:t>Mówimy</a:t>
            </a:r>
            <a:r>
              <a:rPr lang="pl-PL" sz="2000" dirty="0">
                <a:solidFill>
                  <a:srgbClr val="002060"/>
                </a:solidFill>
              </a:rPr>
              <a:t> tutaj o zbalansowanym stresie – punkcie G </a:t>
            </a:r>
            <a:r>
              <a:rPr lang="pl-PL" sz="2000" dirty="0">
                <a:solidFill>
                  <a:srgbClr val="002060"/>
                </a:solidFill>
                <a:sym typeface="Wingdings" pitchFamily="2" charset="2"/>
              </a:rPr>
              <a:t> bo </a:t>
            </a:r>
            <a:r>
              <a:rPr lang="pl-PL" sz="2000" dirty="0">
                <a:solidFill>
                  <a:srgbClr val="002060"/>
                </a:solidFill>
              </a:rPr>
              <a:t>jeśli adrenalina, noradrenalina i kortyzol są przez nas regularnie obniżane, utrzymywane na zbalansowanym poziomie, wtedy jesteśmy w stanie utrzymać poziom stresu w fazie eustresu. </a:t>
            </a:r>
          </a:p>
          <a:p>
            <a:pPr algn="just">
              <a:lnSpc>
                <a:spcPct val="150000"/>
              </a:lnSpc>
            </a:pPr>
            <a:r>
              <a:rPr lang="pl-PL" sz="2000" dirty="0">
                <a:solidFill>
                  <a:srgbClr val="002060"/>
                </a:solidFill>
              </a:rPr>
              <a:t>Jednak w przypadku długotrwałego stresu, hormony stresu zamiast wspomagać organizm wywierają na niego destrukcyjny wpływ. </a:t>
            </a:r>
            <a:endParaRPr lang="pl-PL" sz="2000" dirty="0">
              <a:solidFill>
                <a:srgbClr val="002060"/>
              </a:solidFill>
              <a:latin typeface="Arial" panose="020B060402020202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829236825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Obraz 2">
            <a:extLst>
              <a:ext uri="{FF2B5EF4-FFF2-40B4-BE49-F238E27FC236}">
                <a16:creationId xmlns:a16="http://schemas.microsoft.com/office/drawing/2014/main" id="{6DA4BD98-8878-924E-BFBE-6F3014732BE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473409"/>
            <a:ext cx="7559749" cy="5044889"/>
          </a:xfrm>
          <a:prstGeom prst="rect">
            <a:avLst/>
          </a:prstGeom>
        </p:spPr>
      </p:pic>
      <p:sp>
        <p:nvSpPr>
          <p:cNvPr id="5" name="Strzałka w dół 4">
            <a:extLst>
              <a:ext uri="{FF2B5EF4-FFF2-40B4-BE49-F238E27FC236}">
                <a16:creationId xmlns:a16="http://schemas.microsoft.com/office/drawing/2014/main" id="{2E9D08C5-B9D4-0F4A-B81F-45BA02FD3774}"/>
              </a:ext>
            </a:extLst>
          </p:cNvPr>
          <p:cNvSpPr/>
          <p:nvPr/>
        </p:nvSpPr>
        <p:spPr>
          <a:xfrm>
            <a:off x="3439632" y="356450"/>
            <a:ext cx="340242" cy="978195"/>
          </a:xfrm>
          <a:prstGeom prst="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l-GB"/>
          </a:p>
        </p:txBody>
      </p:sp>
      <p:cxnSp>
        <p:nvCxnSpPr>
          <p:cNvPr id="7" name="Łącznik prosty 6">
            <a:extLst>
              <a:ext uri="{FF2B5EF4-FFF2-40B4-BE49-F238E27FC236}">
                <a16:creationId xmlns:a16="http://schemas.microsoft.com/office/drawing/2014/main" id="{335F27DA-EAD8-CE4E-A915-E7B1C3882E44}"/>
              </a:ext>
            </a:extLst>
          </p:cNvPr>
          <p:cNvCxnSpPr/>
          <p:nvPr/>
        </p:nvCxnSpPr>
        <p:spPr>
          <a:xfrm>
            <a:off x="3609753" y="1467293"/>
            <a:ext cx="0" cy="3115596"/>
          </a:xfrm>
          <a:prstGeom prst="line">
            <a:avLst/>
          </a:prstGeom>
          <a:ln/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pic>
        <p:nvPicPr>
          <p:cNvPr id="6" name="Obraz 5">
            <a:extLst>
              <a:ext uri="{FF2B5EF4-FFF2-40B4-BE49-F238E27FC236}">
                <a16:creationId xmlns:a16="http://schemas.microsoft.com/office/drawing/2014/main" id="{A5104616-0F2F-9E4D-AFEE-854E9D27A5AD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232317" y="1341572"/>
            <a:ext cx="5070855" cy="36798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9767080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rostokąt 1">
            <a:extLst>
              <a:ext uri="{FF2B5EF4-FFF2-40B4-BE49-F238E27FC236}">
                <a16:creationId xmlns:a16="http://schemas.microsoft.com/office/drawing/2014/main" id="{9B5888E3-948B-3540-8034-D365D759ACD2}"/>
              </a:ext>
            </a:extLst>
          </p:cNvPr>
          <p:cNvSpPr/>
          <p:nvPr/>
        </p:nvSpPr>
        <p:spPr>
          <a:xfrm>
            <a:off x="781262" y="654134"/>
            <a:ext cx="10512380" cy="557524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endParaRPr lang="pl-PL" sz="6000" b="1" dirty="0">
              <a:solidFill>
                <a:srgbClr val="002060"/>
              </a:solidFill>
            </a:endParaRPr>
          </a:p>
          <a:p>
            <a:pPr algn="just"/>
            <a:r>
              <a:rPr lang="pl-PL" sz="6000" b="1" dirty="0">
                <a:solidFill>
                  <a:srgbClr val="002060"/>
                </a:solidFill>
              </a:rPr>
              <a:t>To nie sam stres jest niebezpieczny dla człowieka, </a:t>
            </a:r>
          </a:p>
          <a:p>
            <a:pPr algn="just"/>
            <a:endParaRPr lang="pl-PL" sz="6000" b="1" dirty="0">
              <a:solidFill>
                <a:srgbClr val="002060"/>
              </a:solidFill>
            </a:endParaRPr>
          </a:p>
          <a:p>
            <a:pPr algn="just"/>
            <a:r>
              <a:rPr lang="pl-PL" sz="6000" b="1" dirty="0">
                <a:solidFill>
                  <a:srgbClr val="002060"/>
                </a:solidFill>
              </a:rPr>
              <a:t>ale to, jak na niego </a:t>
            </a:r>
            <a:r>
              <a:rPr lang="pl-PL" sz="6000" b="1" u="sng" dirty="0">
                <a:solidFill>
                  <a:srgbClr val="002060"/>
                </a:solidFill>
              </a:rPr>
              <a:t>reagujemy</a:t>
            </a:r>
            <a:r>
              <a:rPr lang="pl-PL" sz="6000" b="1" dirty="0">
                <a:solidFill>
                  <a:srgbClr val="002060"/>
                </a:solidFill>
              </a:rPr>
              <a:t>! </a:t>
            </a:r>
          </a:p>
          <a:p>
            <a:pPr algn="just">
              <a:lnSpc>
                <a:spcPct val="150000"/>
              </a:lnSpc>
            </a:pPr>
            <a:r>
              <a:rPr lang="pl-PL" sz="2000" dirty="0">
                <a:solidFill>
                  <a:srgbClr val="002060"/>
                </a:solidFill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</a:p>
          <a:p>
            <a:pPr algn="just">
              <a:lnSpc>
                <a:spcPct val="150000"/>
              </a:lnSpc>
            </a:pPr>
            <a:endParaRPr lang="pl-GB" sz="2000" dirty="0">
              <a:solidFill>
                <a:srgbClr val="002060"/>
              </a:solidFill>
              <a:latin typeface="Arial" panose="020B060402020202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827267951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rostokąt 1">
            <a:extLst>
              <a:ext uri="{FF2B5EF4-FFF2-40B4-BE49-F238E27FC236}">
                <a16:creationId xmlns:a16="http://schemas.microsoft.com/office/drawing/2014/main" id="{9B5888E3-948B-3540-8034-D365D759ACD2}"/>
              </a:ext>
            </a:extLst>
          </p:cNvPr>
          <p:cNvSpPr/>
          <p:nvPr/>
        </p:nvSpPr>
        <p:spPr>
          <a:xfrm>
            <a:off x="1663578" y="2097924"/>
            <a:ext cx="9213343" cy="446724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pl-PL" sz="6000" b="1" dirty="0">
                <a:solidFill>
                  <a:srgbClr val="002060"/>
                </a:solidFill>
              </a:rPr>
              <a:t>Jak dbać o swoje zdrowie? </a:t>
            </a:r>
          </a:p>
          <a:p>
            <a:endParaRPr lang="pl-PL" sz="6000" b="1" dirty="0">
              <a:solidFill>
                <a:srgbClr val="002060"/>
              </a:solidFill>
            </a:endParaRPr>
          </a:p>
          <a:p>
            <a:endParaRPr lang="pl-PL" dirty="0"/>
          </a:p>
          <a:p>
            <a:pPr algn="just">
              <a:lnSpc>
                <a:spcPct val="150000"/>
              </a:lnSpc>
            </a:pPr>
            <a:endParaRPr lang="pl-PL" sz="2000" dirty="0">
              <a:solidFill>
                <a:srgbClr val="002060"/>
              </a:solidFill>
              <a:latin typeface="Arial" panose="020B060402020202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  <a:p>
            <a:pPr algn="just">
              <a:lnSpc>
                <a:spcPct val="150000"/>
              </a:lnSpc>
            </a:pPr>
            <a:endParaRPr lang="pl-PL" sz="2000" dirty="0">
              <a:solidFill>
                <a:srgbClr val="002060"/>
              </a:solidFill>
              <a:latin typeface="Arial" panose="020B060402020202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  <a:p>
            <a:pPr algn="just">
              <a:lnSpc>
                <a:spcPct val="150000"/>
              </a:lnSpc>
            </a:pPr>
            <a:endParaRPr lang="pl-PL" sz="2000" dirty="0">
              <a:solidFill>
                <a:srgbClr val="002060"/>
              </a:solidFill>
              <a:latin typeface="Arial" panose="020B060402020202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  <a:p>
            <a:pPr algn="just">
              <a:lnSpc>
                <a:spcPct val="150000"/>
              </a:lnSpc>
            </a:pPr>
            <a:r>
              <a:rPr lang="pl-PL" sz="2000" dirty="0">
                <a:solidFill>
                  <a:srgbClr val="002060"/>
                </a:solidFill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</a:p>
          <a:p>
            <a:pPr algn="just">
              <a:lnSpc>
                <a:spcPct val="150000"/>
              </a:lnSpc>
            </a:pPr>
            <a:endParaRPr lang="pl-GB" sz="2000" dirty="0">
              <a:solidFill>
                <a:srgbClr val="002060"/>
              </a:solidFill>
              <a:latin typeface="Arial" panose="020B060402020202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086697314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rostokąt 1">
            <a:extLst>
              <a:ext uri="{FF2B5EF4-FFF2-40B4-BE49-F238E27FC236}">
                <a16:creationId xmlns:a16="http://schemas.microsoft.com/office/drawing/2014/main" id="{9B5888E3-948B-3540-8034-D365D759ACD2}"/>
              </a:ext>
            </a:extLst>
          </p:cNvPr>
          <p:cNvSpPr/>
          <p:nvPr/>
        </p:nvSpPr>
        <p:spPr>
          <a:xfrm>
            <a:off x="781262" y="654134"/>
            <a:ext cx="2090275" cy="720646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pl-PL" sz="2000" dirty="0">
                <a:solidFill>
                  <a:srgbClr val="002060"/>
                </a:solidFill>
              </a:rPr>
              <a:t>Przede wszystkim psychoedukacja – </a:t>
            </a:r>
          </a:p>
          <a:p>
            <a:endParaRPr lang="pl-PL" sz="2000" dirty="0">
              <a:solidFill>
                <a:srgbClr val="002060"/>
              </a:solidFill>
            </a:endParaRPr>
          </a:p>
          <a:p>
            <a:pPr marL="342900" indent="-342900">
              <a:buFont typeface="Wingdings" pitchFamily="2" charset="2"/>
              <a:buChar char="ü"/>
            </a:pPr>
            <a:r>
              <a:rPr lang="pl-PL" sz="2000" dirty="0">
                <a:solidFill>
                  <a:srgbClr val="002060"/>
                </a:solidFill>
              </a:rPr>
              <a:t>oddychajmy </a:t>
            </a:r>
          </a:p>
          <a:p>
            <a:pPr marL="342900" indent="-342900">
              <a:buFont typeface="Wingdings" pitchFamily="2" charset="2"/>
              <a:buChar char="ü"/>
            </a:pPr>
            <a:endParaRPr lang="pl-PL" sz="2000" dirty="0">
              <a:solidFill>
                <a:srgbClr val="002060"/>
              </a:solidFill>
            </a:endParaRPr>
          </a:p>
          <a:p>
            <a:pPr marL="342900" indent="-342900">
              <a:buFont typeface="Wingdings" pitchFamily="2" charset="2"/>
              <a:buChar char="ü"/>
            </a:pPr>
            <a:r>
              <a:rPr lang="pl-PL" sz="2000" dirty="0">
                <a:solidFill>
                  <a:srgbClr val="002060"/>
                </a:solidFill>
              </a:rPr>
              <a:t>edukujmy się, </a:t>
            </a:r>
          </a:p>
          <a:p>
            <a:pPr marL="342900" indent="-342900">
              <a:buFont typeface="Wingdings" pitchFamily="2" charset="2"/>
              <a:buChar char="ü"/>
            </a:pPr>
            <a:endParaRPr lang="pl-PL" sz="2000" dirty="0">
              <a:solidFill>
                <a:srgbClr val="002060"/>
              </a:solidFill>
            </a:endParaRPr>
          </a:p>
          <a:p>
            <a:pPr marL="342900" indent="-342900">
              <a:buFont typeface="Wingdings" pitchFamily="2" charset="2"/>
              <a:buChar char="ü"/>
            </a:pPr>
            <a:r>
              <a:rPr lang="pl-PL" sz="2000" dirty="0">
                <a:solidFill>
                  <a:srgbClr val="002060"/>
                </a:solidFill>
              </a:rPr>
              <a:t>rozmawiajmy, </a:t>
            </a:r>
          </a:p>
          <a:p>
            <a:pPr marL="342900" indent="-342900">
              <a:buFont typeface="Wingdings" pitchFamily="2" charset="2"/>
              <a:buChar char="ü"/>
            </a:pPr>
            <a:endParaRPr lang="pl-PL" sz="2000" dirty="0">
              <a:solidFill>
                <a:srgbClr val="002060"/>
              </a:solidFill>
            </a:endParaRPr>
          </a:p>
          <a:p>
            <a:pPr marL="342900" indent="-342900">
              <a:buFont typeface="Wingdings" pitchFamily="2" charset="2"/>
              <a:buChar char="ü"/>
            </a:pPr>
            <a:r>
              <a:rPr lang="pl-PL" sz="2000" dirty="0">
                <a:solidFill>
                  <a:srgbClr val="002060"/>
                </a:solidFill>
              </a:rPr>
              <a:t>czytajmy, </a:t>
            </a:r>
          </a:p>
          <a:p>
            <a:pPr marL="342900" indent="-342900">
              <a:buFont typeface="Wingdings" pitchFamily="2" charset="2"/>
              <a:buChar char="ü"/>
            </a:pPr>
            <a:endParaRPr lang="pl-PL" sz="2000" dirty="0">
              <a:solidFill>
                <a:srgbClr val="002060"/>
              </a:solidFill>
            </a:endParaRPr>
          </a:p>
          <a:p>
            <a:pPr marL="342900" indent="-342900">
              <a:buFont typeface="Wingdings" pitchFamily="2" charset="2"/>
              <a:buChar char="ü"/>
            </a:pPr>
            <a:r>
              <a:rPr lang="pl-PL" sz="2000" dirty="0">
                <a:solidFill>
                  <a:srgbClr val="002060"/>
                </a:solidFill>
              </a:rPr>
              <a:t>słuchajmy, </a:t>
            </a:r>
          </a:p>
          <a:p>
            <a:pPr marL="342900" indent="-342900">
              <a:buFont typeface="Wingdings" pitchFamily="2" charset="2"/>
              <a:buChar char="ü"/>
            </a:pPr>
            <a:endParaRPr lang="pl-PL" sz="2000" dirty="0">
              <a:solidFill>
                <a:srgbClr val="002060"/>
              </a:solidFill>
            </a:endParaRPr>
          </a:p>
          <a:p>
            <a:pPr marL="342900" indent="-342900">
              <a:buFont typeface="Wingdings" pitchFamily="2" charset="2"/>
              <a:buChar char="ü"/>
            </a:pPr>
            <a:r>
              <a:rPr lang="pl-PL" sz="2000" dirty="0">
                <a:solidFill>
                  <a:srgbClr val="002060"/>
                </a:solidFill>
              </a:rPr>
              <a:t>róbmy nic </a:t>
            </a:r>
            <a:r>
              <a:rPr lang="pl-PL" sz="2000" dirty="0">
                <a:solidFill>
                  <a:srgbClr val="002060"/>
                </a:solidFill>
                <a:sym typeface="Wingdings" pitchFamily="2" charset="2"/>
              </a:rPr>
              <a:t> </a:t>
            </a:r>
            <a:endParaRPr lang="pl-PL" sz="2000" dirty="0">
              <a:solidFill>
                <a:srgbClr val="002060"/>
              </a:solidFill>
            </a:endParaRPr>
          </a:p>
          <a:p>
            <a:endParaRPr lang="pl-PL" dirty="0"/>
          </a:p>
          <a:p>
            <a:endParaRPr lang="pl-PL" dirty="0"/>
          </a:p>
          <a:p>
            <a:pPr algn="just">
              <a:lnSpc>
                <a:spcPct val="150000"/>
              </a:lnSpc>
            </a:pPr>
            <a:endParaRPr lang="pl-PL" sz="2000" dirty="0">
              <a:solidFill>
                <a:srgbClr val="002060"/>
              </a:solidFill>
              <a:latin typeface="Arial" panose="020B060402020202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  <a:p>
            <a:pPr algn="just">
              <a:lnSpc>
                <a:spcPct val="150000"/>
              </a:lnSpc>
            </a:pPr>
            <a:endParaRPr lang="pl-PL" sz="2000" dirty="0">
              <a:solidFill>
                <a:srgbClr val="002060"/>
              </a:solidFill>
              <a:latin typeface="Arial" panose="020B060402020202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  <a:p>
            <a:pPr algn="just">
              <a:lnSpc>
                <a:spcPct val="150000"/>
              </a:lnSpc>
            </a:pPr>
            <a:endParaRPr lang="pl-PL" sz="2000" dirty="0">
              <a:solidFill>
                <a:srgbClr val="002060"/>
              </a:solidFill>
              <a:latin typeface="Arial" panose="020B060402020202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  <a:p>
            <a:pPr algn="just">
              <a:lnSpc>
                <a:spcPct val="150000"/>
              </a:lnSpc>
            </a:pPr>
            <a:r>
              <a:rPr lang="pl-PL" sz="2000" dirty="0">
                <a:solidFill>
                  <a:srgbClr val="002060"/>
                </a:solidFill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</a:p>
          <a:p>
            <a:pPr algn="just">
              <a:lnSpc>
                <a:spcPct val="150000"/>
              </a:lnSpc>
            </a:pPr>
            <a:endParaRPr lang="pl-GB" sz="2000" dirty="0">
              <a:solidFill>
                <a:srgbClr val="002060"/>
              </a:solidFill>
              <a:latin typeface="Arial" panose="020B060402020202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</p:txBody>
      </p:sp>
      <p:sp>
        <p:nvSpPr>
          <p:cNvPr id="4" name="Prostokąt 3">
            <a:extLst>
              <a:ext uri="{FF2B5EF4-FFF2-40B4-BE49-F238E27FC236}">
                <a16:creationId xmlns:a16="http://schemas.microsoft.com/office/drawing/2014/main" id="{24C041CA-3ABB-5D4A-9DF9-60FE15BD816E}"/>
              </a:ext>
            </a:extLst>
          </p:cNvPr>
          <p:cNvSpPr/>
          <p:nvPr/>
        </p:nvSpPr>
        <p:spPr>
          <a:xfrm>
            <a:off x="3352800" y="1233055"/>
            <a:ext cx="6096000" cy="5375563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l-GB" dirty="0"/>
          </a:p>
        </p:txBody>
      </p:sp>
      <p:pic>
        <p:nvPicPr>
          <p:cNvPr id="5" name="Obraz 4">
            <a:extLst>
              <a:ext uri="{FF2B5EF4-FFF2-40B4-BE49-F238E27FC236}">
                <a16:creationId xmlns:a16="http://schemas.microsoft.com/office/drawing/2014/main" id="{2A996336-79A7-7348-AF4D-4D0A84A126AC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098495" y="1632148"/>
            <a:ext cx="4394341" cy="480740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94561678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rostokąt 1">
            <a:extLst>
              <a:ext uri="{FF2B5EF4-FFF2-40B4-BE49-F238E27FC236}">
                <a16:creationId xmlns:a16="http://schemas.microsoft.com/office/drawing/2014/main" id="{5333E03C-981E-344F-A31D-E24882575D37}"/>
              </a:ext>
            </a:extLst>
          </p:cNvPr>
          <p:cNvSpPr/>
          <p:nvPr/>
        </p:nvSpPr>
        <p:spPr>
          <a:xfrm>
            <a:off x="1787236" y="2316263"/>
            <a:ext cx="7356764" cy="230832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pl-PL" sz="7200" b="1" dirty="0">
                <a:solidFill>
                  <a:srgbClr val="002060"/>
                </a:solidFill>
              </a:rPr>
              <a:t>Zakończenie części teoretycznej </a:t>
            </a:r>
            <a:endParaRPr lang="pl-PL" sz="7200" dirty="0">
              <a:solidFill>
                <a:srgbClr val="00206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226184562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rostokąt 1">
            <a:extLst>
              <a:ext uri="{FF2B5EF4-FFF2-40B4-BE49-F238E27FC236}">
                <a16:creationId xmlns:a16="http://schemas.microsoft.com/office/drawing/2014/main" id="{5333E03C-981E-344F-A31D-E24882575D37}"/>
              </a:ext>
            </a:extLst>
          </p:cNvPr>
          <p:cNvSpPr/>
          <p:nvPr/>
        </p:nvSpPr>
        <p:spPr>
          <a:xfrm>
            <a:off x="2417618" y="2228671"/>
            <a:ext cx="7356764" cy="230832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pl-PL" sz="7200" b="1" dirty="0">
                <a:solidFill>
                  <a:srgbClr val="002060"/>
                </a:solidFill>
              </a:rPr>
              <a:t>Czas na rozrywkę </a:t>
            </a:r>
          </a:p>
          <a:p>
            <a:pPr algn="ctr"/>
            <a:r>
              <a:rPr lang="pl-PL" sz="7200" b="1" dirty="0">
                <a:solidFill>
                  <a:srgbClr val="002060"/>
                </a:solidFill>
              </a:rPr>
              <a:t>3 zadania </a:t>
            </a:r>
            <a:endParaRPr lang="pl-PL" sz="7200" dirty="0">
              <a:solidFill>
                <a:srgbClr val="00206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44227577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rostokąt 1">
            <a:extLst>
              <a:ext uri="{FF2B5EF4-FFF2-40B4-BE49-F238E27FC236}">
                <a16:creationId xmlns:a16="http://schemas.microsoft.com/office/drawing/2014/main" id="{5333E03C-981E-344F-A31D-E24882575D37}"/>
              </a:ext>
            </a:extLst>
          </p:cNvPr>
          <p:cNvSpPr/>
          <p:nvPr/>
        </p:nvSpPr>
        <p:spPr>
          <a:xfrm>
            <a:off x="2005263" y="2274837"/>
            <a:ext cx="8550442" cy="34163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pl-PL" sz="7200" b="1" dirty="0">
                <a:solidFill>
                  <a:srgbClr val="002060"/>
                </a:solidFill>
              </a:rPr>
              <a:t>Q &amp; A</a:t>
            </a:r>
          </a:p>
          <a:p>
            <a:pPr algn="ctr"/>
            <a:r>
              <a:rPr lang="pl-PL" sz="7200" b="1" dirty="0">
                <a:solidFill>
                  <a:srgbClr val="002060"/>
                </a:solidFill>
              </a:rPr>
              <a:t>Dyskusja </a:t>
            </a:r>
          </a:p>
          <a:p>
            <a:pPr algn="ctr"/>
            <a:r>
              <a:rPr lang="pl-PL" sz="7200" b="1" dirty="0">
                <a:solidFill>
                  <a:srgbClr val="002060"/>
                </a:solidFill>
              </a:rPr>
              <a:t>Refleksja </a:t>
            </a:r>
          </a:p>
        </p:txBody>
      </p:sp>
    </p:spTree>
    <p:extLst>
      <p:ext uri="{BB962C8B-B14F-4D97-AF65-F5344CB8AC3E}">
        <p14:creationId xmlns:p14="http://schemas.microsoft.com/office/powerpoint/2010/main" val="2385884004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rostokąt 1">
            <a:extLst>
              <a:ext uri="{FF2B5EF4-FFF2-40B4-BE49-F238E27FC236}">
                <a16:creationId xmlns:a16="http://schemas.microsoft.com/office/drawing/2014/main" id="{0399375C-E417-A649-B250-5223284DEDA6}"/>
              </a:ext>
            </a:extLst>
          </p:cNvPr>
          <p:cNvSpPr/>
          <p:nvPr/>
        </p:nvSpPr>
        <p:spPr>
          <a:xfrm>
            <a:off x="3048000" y="204551"/>
            <a:ext cx="6096000" cy="6801862"/>
          </a:xfrm>
          <a:prstGeom prst="rect">
            <a:avLst/>
          </a:prstGeom>
        </p:spPr>
        <p:txBody>
          <a:bodyPr>
            <a:spAutoFit/>
          </a:bodyPr>
          <a:lstStyle/>
          <a:p>
            <a:pPr algn="ctr"/>
            <a:r>
              <a:rPr lang="pl-PL" sz="2800" b="1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Dziękuję </a:t>
            </a:r>
            <a:r>
              <a:rPr lang="pl-PL" sz="2800" b="1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  <a:sym typeface="Wingdings" pitchFamily="2" charset="2"/>
              </a:rPr>
              <a:t> </a:t>
            </a:r>
            <a:endParaRPr lang="pl-PL" sz="2800" b="1" dirty="0">
              <a:solidFill>
                <a:srgbClr val="00206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ctr"/>
            <a:endParaRPr lang="pl-PL" dirty="0">
              <a:solidFill>
                <a:srgbClr val="00206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ctr">
              <a:lnSpc>
                <a:spcPct val="150000"/>
              </a:lnSpc>
            </a:pPr>
            <a:endParaRPr lang="pl-PL" sz="2000" dirty="0">
              <a:solidFill>
                <a:srgbClr val="002060"/>
              </a:solidFill>
              <a:cs typeface="Arial" panose="020B0604020202020204" pitchFamily="34" charset="0"/>
            </a:endParaRPr>
          </a:p>
          <a:p>
            <a:pPr algn="ctr">
              <a:lnSpc>
                <a:spcPct val="150000"/>
              </a:lnSpc>
            </a:pPr>
            <a:r>
              <a:rPr lang="pl-PL" sz="2000" dirty="0">
                <a:solidFill>
                  <a:srgbClr val="002060"/>
                </a:solidFill>
                <a:cs typeface="Arial" panose="020B0604020202020204" pitchFamily="34" charset="0"/>
              </a:rPr>
              <a:t>Aleksandra Marcinkowska  </a:t>
            </a:r>
          </a:p>
          <a:p>
            <a:pPr algn="ctr">
              <a:lnSpc>
                <a:spcPct val="150000"/>
              </a:lnSpc>
            </a:pPr>
            <a:endParaRPr lang="pl-PL" sz="2000" dirty="0">
              <a:solidFill>
                <a:srgbClr val="002060"/>
              </a:solidFill>
              <a:cs typeface="Arial" panose="020B0604020202020204" pitchFamily="34" charset="0"/>
            </a:endParaRPr>
          </a:p>
          <a:p>
            <a:pPr algn="ctr">
              <a:lnSpc>
                <a:spcPct val="150000"/>
              </a:lnSpc>
            </a:pPr>
            <a:r>
              <a:rPr lang="pl-PL" sz="2000" dirty="0">
                <a:solidFill>
                  <a:srgbClr val="002060"/>
                </a:solidFill>
                <a:cs typeface="Arial" panose="020B0604020202020204" pitchFamily="34" charset="0"/>
              </a:rPr>
              <a:t>EDU SMART TRAINING CENTRE LIMITED </a:t>
            </a:r>
          </a:p>
          <a:p>
            <a:pPr algn="ctr">
              <a:lnSpc>
                <a:spcPct val="150000"/>
              </a:lnSpc>
            </a:pPr>
            <a:r>
              <a:rPr lang="pl-PL" sz="2000" dirty="0">
                <a:solidFill>
                  <a:srgbClr val="002060"/>
                </a:solidFill>
                <a:cs typeface="Arial" panose="020B0604020202020204" pitchFamily="34" charset="0"/>
              </a:rPr>
              <a:t>DIALOG of Transformation  ®  </a:t>
            </a:r>
          </a:p>
          <a:p>
            <a:pPr algn="ctr">
              <a:lnSpc>
                <a:spcPct val="150000"/>
              </a:lnSpc>
            </a:pPr>
            <a:endParaRPr lang="pl-PL" sz="2000" dirty="0">
              <a:solidFill>
                <a:srgbClr val="002060"/>
              </a:solidFill>
              <a:cs typeface="Arial" panose="020B0604020202020204" pitchFamily="34" charset="0"/>
            </a:endParaRPr>
          </a:p>
          <a:p>
            <a:pPr algn="ctr">
              <a:lnSpc>
                <a:spcPct val="150000"/>
              </a:lnSpc>
            </a:pPr>
            <a:r>
              <a:rPr lang="pl-PL" sz="2000" dirty="0">
                <a:solidFill>
                  <a:srgbClr val="002060"/>
                </a:solidFill>
                <a:cs typeface="Arial" panose="020B0604020202020204" pitchFamily="34" charset="0"/>
                <a:hlinkClick r:id="rId2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Email: office@edusmart-tc.net</a:t>
            </a:r>
            <a:r>
              <a:rPr lang="pl-PL" sz="2000" dirty="0">
                <a:solidFill>
                  <a:srgbClr val="002060"/>
                </a:solidFill>
                <a:cs typeface="Arial" panose="020B0604020202020204" pitchFamily="34" charset="0"/>
              </a:rPr>
              <a:t> </a:t>
            </a:r>
          </a:p>
          <a:p>
            <a:pPr algn="ctr">
              <a:lnSpc>
                <a:spcPct val="150000"/>
              </a:lnSpc>
            </a:pPr>
            <a:r>
              <a:rPr lang="pl-PL" sz="2000" dirty="0">
                <a:solidFill>
                  <a:srgbClr val="002060"/>
                </a:solidFill>
                <a:cs typeface="Arial" panose="020B0604020202020204" pitchFamily="34" charset="0"/>
                <a:hlinkClick r:id="rId3"/>
              </a:rPr>
              <a:t>https://www.edusmart-tc.net/trade-mark</a:t>
            </a:r>
            <a:endParaRPr lang="pl-PL" sz="2000" dirty="0">
              <a:solidFill>
                <a:srgbClr val="002060"/>
              </a:solidFill>
              <a:cs typeface="Arial" panose="020B0604020202020204" pitchFamily="34" charset="0"/>
            </a:endParaRPr>
          </a:p>
          <a:p>
            <a:pPr algn="ctr">
              <a:lnSpc>
                <a:spcPct val="150000"/>
              </a:lnSpc>
            </a:pPr>
            <a:endParaRPr lang="pl-PL" sz="2000" dirty="0">
              <a:solidFill>
                <a:srgbClr val="002060"/>
              </a:solidFill>
              <a:cs typeface="Arial" panose="020B0604020202020204" pitchFamily="34" charset="0"/>
            </a:endParaRPr>
          </a:p>
          <a:p>
            <a:pPr algn="ctr">
              <a:lnSpc>
                <a:spcPct val="150000"/>
              </a:lnSpc>
            </a:pPr>
            <a:r>
              <a:rPr lang="pl-PL" sz="2000" dirty="0">
                <a:solidFill>
                  <a:srgbClr val="002060"/>
                </a:solidFill>
                <a:cs typeface="Arial" panose="020B0604020202020204" pitchFamily="34" charset="0"/>
              </a:rPr>
              <a:t>Wielka Brytania, Irlandia, Polska</a:t>
            </a:r>
          </a:p>
          <a:p>
            <a:pPr algn="ctr"/>
            <a:endParaRPr lang="pl-PL" dirty="0">
              <a:solidFill>
                <a:srgbClr val="00206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ctr"/>
            <a:endParaRPr lang="pl-PL" dirty="0">
              <a:solidFill>
                <a:srgbClr val="00206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ctr"/>
            <a:endParaRPr lang="pl-PL" b="1" dirty="0">
              <a:solidFill>
                <a:srgbClr val="54585A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endParaRPr lang="pl-PL" b="1" dirty="0">
              <a:solidFill>
                <a:srgbClr val="54585A"/>
              </a:solidFill>
            </a:endParaRPr>
          </a:p>
          <a:p>
            <a:endParaRPr lang="pl-PL" dirty="0"/>
          </a:p>
        </p:txBody>
      </p:sp>
    </p:spTree>
    <p:extLst>
      <p:ext uri="{BB962C8B-B14F-4D97-AF65-F5344CB8AC3E}">
        <p14:creationId xmlns:p14="http://schemas.microsoft.com/office/powerpoint/2010/main" val="3945218410"/>
      </p:ext>
    </p:extLst>
  </p:cSld>
  <p:clrMapOvr>
    <a:masterClrMapping/>
  </p:clrMapOvr>
</p:sld>
</file>

<file path=ppt/theme/theme1.xml><?xml version="1.0" encoding="utf-8"?>
<a:theme xmlns:a="http://schemas.openxmlformats.org/drawingml/2006/main" name="Motyw pakietu Office">
  <a:themeElements>
    <a:clrScheme name="Pakiet 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Pakiet 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Pakiet 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szablon_level_up" id="{54E75E4F-A5FB-214A-9721-A0385145765C}" vid="{1EFDAE25-C5A5-8E49-8ED7-4638F7CE9804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szablon_level_up</Template>
  <TotalTime>1780</TotalTime>
  <Words>960</Words>
  <Application>Microsoft Macintosh PowerPoint</Application>
  <PresentationFormat>Panoramiczny</PresentationFormat>
  <Paragraphs>124</Paragraphs>
  <Slides>19</Slides>
  <Notes>0</Notes>
  <HiddenSlides>0</HiddenSlides>
  <MMClips>0</MMClips>
  <ScaleCrop>false</ScaleCrop>
  <HeadingPairs>
    <vt:vector size="6" baseType="variant">
      <vt:variant>
        <vt:lpstr>Używane czcionki</vt:lpstr>
      </vt:variant>
      <vt:variant>
        <vt:i4>4</vt:i4>
      </vt:variant>
      <vt:variant>
        <vt:lpstr>Motyw</vt:lpstr>
      </vt:variant>
      <vt:variant>
        <vt:i4>1</vt:i4>
      </vt:variant>
      <vt:variant>
        <vt:lpstr>Tytuły slajdów</vt:lpstr>
      </vt:variant>
      <vt:variant>
        <vt:i4>19</vt:i4>
      </vt:variant>
    </vt:vector>
  </HeadingPairs>
  <TitlesOfParts>
    <vt:vector size="24" baseType="lpstr">
      <vt:lpstr>Arial</vt:lpstr>
      <vt:lpstr>Calibri</vt:lpstr>
      <vt:lpstr>Calibri Light</vt:lpstr>
      <vt:lpstr>Wingdings</vt:lpstr>
      <vt:lpstr>Motyw pakietu Office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Prezentacja programu PowerPoint</dc:title>
  <dc:creator>Renata Fijałkowska</dc:creator>
  <cp:lastModifiedBy>amarcinkowska.uk@gmail.com</cp:lastModifiedBy>
  <cp:revision>124</cp:revision>
  <dcterms:created xsi:type="dcterms:W3CDTF">2018-11-20T06:46:58Z</dcterms:created>
  <dcterms:modified xsi:type="dcterms:W3CDTF">2021-10-16T22:11:03Z</dcterms:modified>
</cp:coreProperties>
</file>