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2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9" roundtripDataSignature="AMtx7mgd3SKG6RKbTNzGqaMRf0/zEubPfw=="/>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82"/>
  </p:normalViewPr>
  <p:slideViewPr>
    <p:cSldViewPr snapToGrid="0">
      <p:cViewPr varScale="1">
        <p:scale>
          <a:sx n="111" d="100"/>
          <a:sy n="111" d="100"/>
        </p:scale>
        <p:origin x="640"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customschemas.google.com/relationships/presentationmetadata" Target="meta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3" name="Google Shape;93;p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8" name="Google Shape;118;p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6" name="Google Shape;126;p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4" name="Google Shape;134;p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2" name="Google Shape;142;p7: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1" name="Google Shape;151;p8: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0" name="Google Shape;160;p9: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8" name="Google Shape;168;p10: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6" name="Google Shape;176;p1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4" name="Google Shape;184;p1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p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2" name="Google Shape;192;p1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p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1" name="Google Shape;201;p1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p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0" name="Google Shape;210;p1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p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9" name="Google Shape;219;p1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p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8" name="Google Shape;228;p17: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p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7" name="Google Shape;237;p18: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p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6" name="Google Shape;246;p19: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Google Shape;254;p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5" name="Google Shape;255;p2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2"/>
        <p:cNvGrpSpPr/>
        <p:nvPr/>
      </p:nvGrpSpPr>
      <p:grpSpPr>
        <a:xfrm>
          <a:off x="0" y="0"/>
          <a:ext cx="0" cy="0"/>
          <a:chOff x="0" y="0"/>
          <a:chExt cx="0" cy="0"/>
        </a:xfrm>
      </p:grpSpPr>
      <p:sp>
        <p:nvSpPr>
          <p:cNvPr id="273" name="Google Shape;273;p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4" name="Google Shape;274;p2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Google Shape;293;p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94" name="Google Shape;294;p2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0"/>
        <p:cNvGrpSpPr/>
        <p:nvPr/>
      </p:nvGrpSpPr>
      <p:grpSpPr>
        <a:xfrm>
          <a:off x="0" y="0"/>
          <a:ext cx="0" cy="0"/>
          <a:chOff x="0" y="0"/>
          <a:chExt cx="0" cy="0"/>
        </a:xfrm>
      </p:grpSpPr>
      <p:sp>
        <p:nvSpPr>
          <p:cNvPr id="301" name="Google Shape;301;p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02" name="Google Shape;302;p27: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8"/>
        <p:cNvGrpSpPr/>
        <p:nvPr/>
      </p:nvGrpSpPr>
      <p:grpSpPr>
        <a:xfrm>
          <a:off x="0" y="0"/>
          <a:ext cx="0" cy="0"/>
          <a:chOff x="0" y="0"/>
          <a:chExt cx="0" cy="0"/>
        </a:xfrm>
      </p:grpSpPr>
      <p:sp>
        <p:nvSpPr>
          <p:cNvPr id="309" name="Google Shape;309;p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10" name="Google Shape;310;p28: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30"/>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30"/>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7"/>
        <p:cNvGrpSpPr/>
        <p:nvPr/>
      </p:nvGrpSpPr>
      <p:grpSpPr>
        <a:xfrm>
          <a:off x="0" y="0"/>
          <a:ext cx="0" cy="0"/>
          <a:chOff x="0" y="0"/>
          <a:chExt cx="0" cy="0"/>
        </a:xfrm>
      </p:grpSpPr>
      <p:sp>
        <p:nvSpPr>
          <p:cNvPr id="18" name="Google Shape;18;p3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3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3"/>
        <p:cNvGrpSpPr/>
        <p:nvPr/>
      </p:nvGrpSpPr>
      <p:grpSpPr>
        <a:xfrm>
          <a:off x="0" y="0"/>
          <a:ext cx="0" cy="0"/>
          <a:chOff x="0" y="0"/>
          <a:chExt cx="0" cy="0"/>
        </a:xfrm>
      </p:grpSpPr>
      <p:sp>
        <p:nvSpPr>
          <p:cNvPr id="24" name="Google Shape;24;p32"/>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32"/>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6" name="Google Shape;26;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9"/>
        <p:cNvGrpSpPr/>
        <p:nvPr/>
      </p:nvGrpSpPr>
      <p:grpSpPr>
        <a:xfrm>
          <a:off x="0" y="0"/>
          <a:ext cx="0" cy="0"/>
          <a:chOff x="0" y="0"/>
          <a:chExt cx="0" cy="0"/>
        </a:xfrm>
      </p:grpSpPr>
      <p:sp>
        <p:nvSpPr>
          <p:cNvPr id="30" name="Google Shape;30;p3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33"/>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33"/>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6"/>
        <p:cNvGrpSpPr/>
        <p:nvPr/>
      </p:nvGrpSpPr>
      <p:grpSpPr>
        <a:xfrm>
          <a:off x="0" y="0"/>
          <a:ext cx="0" cy="0"/>
          <a:chOff x="0" y="0"/>
          <a:chExt cx="0" cy="0"/>
        </a:xfrm>
      </p:grpSpPr>
      <p:sp>
        <p:nvSpPr>
          <p:cNvPr id="37" name="Google Shape;37;p34"/>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34"/>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34"/>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34"/>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34"/>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3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3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3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5"/>
        <p:cNvGrpSpPr/>
        <p:nvPr/>
      </p:nvGrpSpPr>
      <p:grpSpPr>
        <a:xfrm>
          <a:off x="0" y="0"/>
          <a:ext cx="0" cy="0"/>
          <a:chOff x="0" y="0"/>
          <a:chExt cx="0" cy="0"/>
        </a:xfrm>
      </p:grpSpPr>
      <p:sp>
        <p:nvSpPr>
          <p:cNvPr id="46" name="Google Shape;46;p3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3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3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3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3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3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3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37"/>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37"/>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37"/>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3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3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3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3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38"/>
          <p:cNvSpPr>
            <a:spLocks noGrp="1"/>
          </p:cNvSpPr>
          <p:nvPr>
            <p:ph type="pic" idx="2"/>
          </p:nvPr>
        </p:nvSpPr>
        <p:spPr>
          <a:xfrm>
            <a:off x="5183188" y="987425"/>
            <a:ext cx="6172200" cy="4873625"/>
          </a:xfrm>
          <a:prstGeom prst="rect">
            <a:avLst/>
          </a:prstGeom>
          <a:noFill/>
          <a:ln>
            <a:noFill/>
          </a:ln>
        </p:spPr>
      </p:sp>
      <p:sp>
        <p:nvSpPr>
          <p:cNvPr id="64" name="Google Shape;64;p38"/>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3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3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3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3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39"/>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3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3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3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40"/>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40"/>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4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4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4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9"/>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3"/>
        <p:cNvGrpSpPr/>
        <p:nvPr/>
      </p:nvGrpSpPr>
      <p:grpSpPr>
        <a:xfrm>
          <a:off x="0" y="0"/>
          <a:ext cx="0" cy="0"/>
          <a:chOff x="0" y="0"/>
          <a:chExt cx="0" cy="0"/>
        </a:xfrm>
      </p:grpSpPr>
      <p:sp>
        <p:nvSpPr>
          <p:cNvPr id="84" name="Google Shape;84;p1"/>
          <p:cNvSpPr/>
          <p:nvPr/>
        </p:nvSpPr>
        <p:spPr>
          <a:xfrm>
            <a:off x="0" y="0"/>
            <a:ext cx="12192000" cy="6858000"/>
          </a:xfrm>
          <a:prstGeom prst="rect">
            <a:avLst/>
          </a:prstGeom>
          <a:solidFill>
            <a:srgbClr val="506D7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85" name="Google Shape;85;p1"/>
          <p:cNvSpPr/>
          <p:nvPr/>
        </p:nvSpPr>
        <p:spPr>
          <a:xfrm>
            <a:off x="243840" y="256540"/>
            <a:ext cx="11704320" cy="6365239"/>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86" name="Google Shape;86;p1"/>
          <p:cNvCxnSpPr/>
          <p:nvPr/>
        </p:nvCxnSpPr>
        <p:spPr>
          <a:xfrm>
            <a:off x="2895600" y="5768204"/>
            <a:ext cx="6400800" cy="0"/>
          </a:xfrm>
          <a:prstGeom prst="straightConnector1">
            <a:avLst/>
          </a:prstGeom>
          <a:noFill/>
          <a:ln w="9525" cap="flat" cmpd="sng">
            <a:solidFill>
              <a:srgbClr val="506D71"/>
            </a:solidFill>
            <a:prstDash val="solid"/>
            <a:miter lim="800000"/>
            <a:headEnd type="none" w="sm" len="sm"/>
            <a:tailEnd type="none" w="sm" len="sm"/>
          </a:ln>
        </p:spPr>
      </p:cxnSp>
      <p:sp>
        <p:nvSpPr>
          <p:cNvPr id="87" name="Google Shape;87;p1"/>
          <p:cNvSpPr txBox="1">
            <a:spLocks noGrp="1"/>
          </p:cNvSpPr>
          <p:nvPr>
            <p:ph type="ctrTitle"/>
          </p:nvPr>
        </p:nvSpPr>
        <p:spPr>
          <a:xfrm>
            <a:off x="-1717431" y="3757302"/>
            <a:ext cx="15626862" cy="1945614"/>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rgbClr val="506D71"/>
              </a:buClr>
              <a:buSzPts val="5400"/>
              <a:buFont typeface="Calibri"/>
              <a:buNone/>
            </a:pPr>
            <a:r>
              <a:rPr lang="en-GB" sz="5400" b="1">
                <a:solidFill>
                  <a:srgbClr val="506D71"/>
                </a:solidFill>
                <a:latin typeface="Calibri"/>
                <a:ea typeface="Calibri"/>
                <a:cs typeface="Calibri"/>
                <a:sym typeface="Calibri"/>
              </a:rPr>
              <a:t>The concept </a:t>
            </a:r>
            <a:br>
              <a:rPr lang="en-GB" sz="5400" b="1">
                <a:solidFill>
                  <a:srgbClr val="506D71"/>
                </a:solidFill>
                <a:latin typeface="Calibri"/>
                <a:ea typeface="Calibri"/>
                <a:cs typeface="Calibri"/>
                <a:sym typeface="Calibri"/>
              </a:rPr>
            </a:br>
            <a:r>
              <a:rPr lang="en-GB" sz="5400" b="1">
                <a:solidFill>
                  <a:srgbClr val="506D71"/>
                </a:solidFill>
                <a:latin typeface="Calibri"/>
                <a:ea typeface="Calibri"/>
                <a:cs typeface="Calibri"/>
                <a:sym typeface="Calibri"/>
              </a:rPr>
              <a:t>of Mediation</a:t>
            </a:r>
            <a:endParaRPr/>
          </a:p>
        </p:txBody>
      </p:sp>
      <p:pic>
        <p:nvPicPr>
          <p:cNvPr id="88" name="Google Shape;88;p1" descr="What Is Workplace Mediation, and How Can It Resolve Conflict?"/>
          <p:cNvPicPr preferRelativeResize="0"/>
          <p:nvPr/>
        </p:nvPicPr>
        <p:blipFill rotWithShape="1">
          <a:blip r:embed="rId3">
            <a:alphaModFix/>
          </a:blip>
          <a:srcRect t="36850" r="1" b="10210"/>
          <a:stretch/>
        </p:blipFill>
        <p:spPr>
          <a:xfrm>
            <a:off x="243840" y="236221"/>
            <a:ext cx="11704320" cy="3776161"/>
          </a:xfrm>
          <a:prstGeom prst="rect">
            <a:avLst/>
          </a:prstGeom>
          <a:noFill/>
          <a:ln>
            <a:noFill/>
          </a:ln>
        </p:spPr>
      </p:pic>
      <p:pic>
        <p:nvPicPr>
          <p:cNvPr id="89" name="Google Shape;89;p1" descr="Logo, icon, company name&#10;&#10;Description automatically generated"/>
          <p:cNvPicPr preferRelativeResize="0"/>
          <p:nvPr/>
        </p:nvPicPr>
        <p:blipFill rotWithShape="1">
          <a:blip r:embed="rId4">
            <a:alphaModFix/>
          </a:blip>
          <a:srcRect/>
          <a:stretch/>
        </p:blipFill>
        <p:spPr>
          <a:xfrm>
            <a:off x="8044405" y="4111023"/>
            <a:ext cx="1569528" cy="1508966"/>
          </a:xfrm>
          <a:prstGeom prst="rect">
            <a:avLst/>
          </a:prstGeom>
          <a:noFill/>
          <a:ln>
            <a:noFill/>
          </a:ln>
        </p:spPr>
      </p:pic>
      <p:pic>
        <p:nvPicPr>
          <p:cNvPr id="90" name="Google Shape;90;p1" descr="Chart&#10;&#10;Description automatically generated with low confidence"/>
          <p:cNvPicPr preferRelativeResize="0"/>
          <p:nvPr/>
        </p:nvPicPr>
        <p:blipFill rotWithShape="1">
          <a:blip r:embed="rId5">
            <a:alphaModFix/>
          </a:blip>
          <a:srcRect/>
          <a:stretch/>
        </p:blipFill>
        <p:spPr>
          <a:xfrm>
            <a:off x="3766086" y="5781133"/>
            <a:ext cx="4659828" cy="820327"/>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4"/>
        <p:cNvGrpSpPr/>
        <p:nvPr/>
      </p:nvGrpSpPr>
      <p:grpSpPr>
        <a:xfrm>
          <a:off x="0" y="0"/>
          <a:ext cx="0" cy="0"/>
          <a:chOff x="0" y="0"/>
          <a:chExt cx="0" cy="0"/>
        </a:xfrm>
      </p:grpSpPr>
      <p:pic>
        <p:nvPicPr>
          <p:cNvPr id="95" name="Google Shape;95;p2"/>
          <p:cNvPicPr preferRelativeResize="0"/>
          <p:nvPr/>
        </p:nvPicPr>
        <p:blipFill rotWithShape="1">
          <a:blip r:embed="rId3">
            <a:alphaModFix/>
          </a:blip>
          <a:srcRect t="7804" r="30505" b="1285"/>
          <a:stretch/>
        </p:blipFill>
        <p:spPr>
          <a:xfrm>
            <a:off x="20" y="10"/>
            <a:ext cx="12191980" cy="6857990"/>
          </a:xfrm>
          <a:prstGeom prst="rect">
            <a:avLst/>
          </a:prstGeom>
          <a:noFill/>
          <a:ln>
            <a:noFill/>
          </a:ln>
        </p:spPr>
      </p:pic>
      <p:sp>
        <p:nvSpPr>
          <p:cNvPr id="96" name="Google Shape;96;p2"/>
          <p:cNvSpPr/>
          <p:nvPr/>
        </p:nvSpPr>
        <p:spPr>
          <a:xfrm>
            <a:off x="336884" y="321176"/>
            <a:ext cx="7197772" cy="5896743"/>
          </a:xfrm>
          <a:prstGeom prst="rect">
            <a:avLst/>
          </a:prstGeom>
          <a:solidFill>
            <a:schemeClr val="lt1">
              <a:alpha val="89803"/>
            </a:schemeClr>
          </a:solidFill>
          <a:ln w="127000" cap="sq" cmpd="thinThick">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97" name="Google Shape;97;p2"/>
          <p:cNvSpPr txBox="1">
            <a:spLocks noGrp="1"/>
          </p:cNvSpPr>
          <p:nvPr>
            <p:ph type="title"/>
          </p:nvPr>
        </p:nvSpPr>
        <p:spPr>
          <a:xfrm>
            <a:off x="594804" y="640263"/>
            <a:ext cx="6619811" cy="134497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Calibri"/>
              <a:buNone/>
            </a:pPr>
            <a:r>
              <a:rPr lang="en-GB" sz="4000" b="1">
                <a:latin typeface="Calibri"/>
                <a:ea typeface="Calibri"/>
                <a:cs typeface="Calibri"/>
                <a:sym typeface="Calibri"/>
              </a:rPr>
              <a:t>WHAT IS MEDIATION?</a:t>
            </a:r>
            <a:endParaRPr/>
          </a:p>
        </p:txBody>
      </p:sp>
      <p:sp>
        <p:nvSpPr>
          <p:cNvPr id="98" name="Google Shape;98;p2"/>
          <p:cNvSpPr txBox="1">
            <a:spLocks noGrp="1"/>
          </p:cNvSpPr>
          <p:nvPr>
            <p:ph type="body" idx="1"/>
          </p:nvPr>
        </p:nvSpPr>
        <p:spPr>
          <a:xfrm>
            <a:off x="594109" y="2121763"/>
            <a:ext cx="6620505" cy="3773010"/>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400"/>
              <a:buChar char="•"/>
            </a:pPr>
            <a:r>
              <a:rPr lang="en-GB" sz="2400"/>
              <a:t>In mediation, two or more parties appoint a third-party neutral (Mediator) to assist them in a non-binding conversation to resolve a dispute and to finalise the parameters of an agreement. </a:t>
            </a:r>
            <a:endParaRPr sz="2400"/>
          </a:p>
          <a:p>
            <a:pPr marL="228600" lvl="0" indent="-228600" algn="l" rtl="0">
              <a:lnSpc>
                <a:spcPct val="90000"/>
              </a:lnSpc>
              <a:spcBef>
                <a:spcPts val="1000"/>
              </a:spcBef>
              <a:spcAft>
                <a:spcPts val="0"/>
              </a:spcAft>
              <a:buClr>
                <a:schemeClr val="dk1"/>
              </a:buClr>
              <a:buSzPts val="2400"/>
              <a:buChar char="•"/>
            </a:pPr>
            <a:r>
              <a:rPr lang="en-GB" sz="2400"/>
              <a:t>An impartial third party helps the opposing sides in conflict come to a settlement or agreement that is advantageous to both parties. </a:t>
            </a:r>
            <a:endParaRPr sz="2400"/>
          </a:p>
          <a:p>
            <a:pPr marL="228600" lvl="0" indent="-228600" algn="l" rtl="0">
              <a:lnSpc>
                <a:spcPct val="90000"/>
              </a:lnSpc>
              <a:spcBef>
                <a:spcPts val="1000"/>
              </a:spcBef>
              <a:spcAft>
                <a:spcPts val="0"/>
              </a:spcAft>
              <a:buClr>
                <a:schemeClr val="dk1"/>
              </a:buClr>
              <a:buSzPts val="2400"/>
              <a:buChar char="•"/>
            </a:pPr>
            <a:r>
              <a:rPr lang="en-GB" sz="2400"/>
              <a:t>It is a voluntary technique for conflict resolution.</a:t>
            </a:r>
            <a:endParaRPr sz="24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02"/>
        <p:cNvGrpSpPr/>
        <p:nvPr/>
      </p:nvGrpSpPr>
      <p:grpSpPr>
        <a:xfrm>
          <a:off x="0" y="0"/>
          <a:ext cx="0" cy="0"/>
          <a:chOff x="0" y="0"/>
          <a:chExt cx="0" cy="0"/>
        </a:xfrm>
      </p:grpSpPr>
      <p:pic>
        <p:nvPicPr>
          <p:cNvPr id="103" name="Google Shape;103;p3" descr="Workplace Mediation – National Dispute Resolution"/>
          <p:cNvPicPr preferRelativeResize="0"/>
          <p:nvPr/>
        </p:nvPicPr>
        <p:blipFill rotWithShape="1">
          <a:blip r:embed="rId3">
            <a:alphaModFix/>
          </a:blip>
          <a:srcRect t="10774" r="9091" b="11746"/>
          <a:stretch/>
        </p:blipFill>
        <p:spPr>
          <a:xfrm>
            <a:off x="20" y="10"/>
            <a:ext cx="12191980" cy="6857990"/>
          </a:xfrm>
          <a:prstGeom prst="rect">
            <a:avLst/>
          </a:prstGeom>
          <a:noFill/>
          <a:ln>
            <a:noFill/>
          </a:ln>
        </p:spPr>
      </p:pic>
      <p:sp>
        <p:nvSpPr>
          <p:cNvPr id="104" name="Google Shape;104;p3"/>
          <p:cNvSpPr/>
          <p:nvPr/>
        </p:nvSpPr>
        <p:spPr>
          <a:xfrm>
            <a:off x="336884" y="321176"/>
            <a:ext cx="7197772" cy="5896743"/>
          </a:xfrm>
          <a:prstGeom prst="rect">
            <a:avLst/>
          </a:prstGeom>
          <a:solidFill>
            <a:schemeClr val="lt1">
              <a:alpha val="89803"/>
            </a:schemeClr>
          </a:solidFill>
          <a:ln w="127000" cap="sq" cmpd="thinThick">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05" name="Google Shape;105;p3"/>
          <p:cNvSpPr txBox="1">
            <a:spLocks noGrp="1"/>
          </p:cNvSpPr>
          <p:nvPr>
            <p:ph type="title"/>
          </p:nvPr>
        </p:nvSpPr>
        <p:spPr>
          <a:xfrm>
            <a:off x="594802" y="264627"/>
            <a:ext cx="6619811" cy="1344975"/>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000"/>
              <a:buFont typeface="Calibri"/>
              <a:buNone/>
            </a:pPr>
            <a:r>
              <a:rPr lang="en-GB" sz="4000" b="1">
                <a:latin typeface="Calibri"/>
                <a:ea typeface="Calibri"/>
                <a:cs typeface="Calibri"/>
                <a:sym typeface="Calibri"/>
              </a:rPr>
              <a:t>PARTICIPANTS</a:t>
            </a:r>
            <a:endParaRPr/>
          </a:p>
        </p:txBody>
      </p:sp>
      <p:grpSp>
        <p:nvGrpSpPr>
          <p:cNvPr id="106" name="Google Shape;106;p3"/>
          <p:cNvGrpSpPr/>
          <p:nvPr/>
        </p:nvGrpSpPr>
        <p:grpSpPr>
          <a:xfrm>
            <a:off x="594803" y="1467547"/>
            <a:ext cx="6619812" cy="4425062"/>
            <a:chOff x="0" y="2162"/>
            <a:chExt cx="6619812" cy="4425062"/>
          </a:xfrm>
        </p:grpSpPr>
        <p:cxnSp>
          <p:nvCxnSpPr>
            <p:cNvPr id="107" name="Google Shape;107;p3"/>
            <p:cNvCxnSpPr/>
            <p:nvPr/>
          </p:nvCxnSpPr>
          <p:spPr>
            <a:xfrm>
              <a:off x="0" y="2162"/>
              <a:ext cx="6619812" cy="0"/>
            </a:xfrm>
            <a:prstGeom prst="straightConnector1">
              <a:avLst/>
            </a:prstGeom>
            <a:solidFill>
              <a:schemeClr val="accent2"/>
            </a:solidFill>
            <a:ln w="12700" cap="flat" cmpd="sng">
              <a:solidFill>
                <a:schemeClr val="accent2"/>
              </a:solidFill>
              <a:prstDash val="solid"/>
              <a:miter lim="800000"/>
              <a:headEnd type="none" w="sm" len="sm"/>
              <a:tailEnd type="none" w="sm" len="sm"/>
            </a:ln>
          </p:spPr>
        </p:cxnSp>
        <p:sp>
          <p:nvSpPr>
            <p:cNvPr id="108" name="Google Shape;108;p3"/>
            <p:cNvSpPr/>
            <p:nvPr/>
          </p:nvSpPr>
          <p:spPr>
            <a:xfrm>
              <a:off x="0" y="2162"/>
              <a:ext cx="6619812" cy="147502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09;p3"/>
            <p:cNvSpPr txBox="1"/>
            <p:nvPr/>
          </p:nvSpPr>
          <p:spPr>
            <a:xfrm>
              <a:off x="0" y="2162"/>
              <a:ext cx="6619812" cy="1475020"/>
            </a:xfrm>
            <a:prstGeom prst="rect">
              <a:avLst/>
            </a:prstGeom>
            <a:noFill/>
            <a:ln>
              <a:noFill/>
            </a:ln>
          </p:spPr>
          <p:txBody>
            <a:bodyPr spcFirstLastPara="1" wrap="square" lIns="76200" tIns="76200" rIns="76200" bIns="76200" anchor="t" anchorCtr="0">
              <a:noAutofit/>
            </a:bodyPr>
            <a:lstStyle/>
            <a:p>
              <a:pPr marL="0" marR="0" lvl="0" indent="0" algn="l" rtl="0">
                <a:lnSpc>
                  <a:spcPct val="90000"/>
                </a:lnSpc>
                <a:spcBef>
                  <a:spcPts val="0"/>
                </a:spcBef>
                <a:spcAft>
                  <a:spcPts val="0"/>
                </a:spcAft>
                <a:buClr>
                  <a:schemeClr val="dk1"/>
                </a:buClr>
                <a:buSzPts val="2000"/>
                <a:buFont typeface="Calibri"/>
                <a:buNone/>
              </a:pPr>
              <a:r>
                <a:rPr lang="en-GB" sz="2000" b="0" i="0" u="none" strike="noStrike" cap="none">
                  <a:solidFill>
                    <a:schemeClr val="dk1"/>
                  </a:solidFill>
                  <a:latin typeface="Calibri"/>
                  <a:ea typeface="Calibri"/>
                  <a:cs typeface="Calibri"/>
                  <a:sym typeface="Calibri"/>
                </a:rPr>
                <a:t>Those taking part in mediation are frequently referred to as "parties" or "disputants.”</a:t>
              </a:r>
              <a:endParaRPr/>
            </a:p>
          </p:txBody>
        </p:sp>
        <p:cxnSp>
          <p:nvCxnSpPr>
            <p:cNvPr id="110" name="Google Shape;110;p3"/>
            <p:cNvCxnSpPr/>
            <p:nvPr/>
          </p:nvCxnSpPr>
          <p:spPr>
            <a:xfrm>
              <a:off x="0" y="1477183"/>
              <a:ext cx="6619812" cy="0"/>
            </a:xfrm>
            <a:prstGeom prst="straightConnector1">
              <a:avLst/>
            </a:prstGeom>
            <a:solidFill>
              <a:schemeClr val="accent3"/>
            </a:solidFill>
            <a:ln w="12700" cap="flat" cmpd="sng">
              <a:solidFill>
                <a:schemeClr val="accent3"/>
              </a:solidFill>
              <a:prstDash val="solid"/>
              <a:miter lim="800000"/>
              <a:headEnd type="none" w="sm" len="sm"/>
              <a:tailEnd type="none" w="sm" len="sm"/>
            </a:ln>
          </p:spPr>
        </p:cxnSp>
        <p:sp>
          <p:nvSpPr>
            <p:cNvPr id="111" name="Google Shape;111;p3"/>
            <p:cNvSpPr/>
            <p:nvPr/>
          </p:nvSpPr>
          <p:spPr>
            <a:xfrm>
              <a:off x="0" y="1477183"/>
              <a:ext cx="6619812" cy="147502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12;p3"/>
            <p:cNvSpPr txBox="1"/>
            <p:nvPr/>
          </p:nvSpPr>
          <p:spPr>
            <a:xfrm>
              <a:off x="0" y="1477183"/>
              <a:ext cx="6619812" cy="1475020"/>
            </a:xfrm>
            <a:prstGeom prst="rect">
              <a:avLst/>
            </a:prstGeom>
            <a:noFill/>
            <a:ln>
              <a:noFill/>
            </a:ln>
          </p:spPr>
          <p:txBody>
            <a:bodyPr spcFirstLastPara="1" wrap="square" lIns="76200" tIns="76200" rIns="76200" bIns="76200" anchor="t" anchorCtr="0">
              <a:noAutofit/>
            </a:bodyPr>
            <a:lstStyle/>
            <a:p>
              <a:pPr marL="0" marR="0" lvl="0" indent="0" algn="l" rtl="0">
                <a:lnSpc>
                  <a:spcPct val="90000"/>
                </a:lnSpc>
                <a:spcBef>
                  <a:spcPts val="0"/>
                </a:spcBef>
                <a:spcAft>
                  <a:spcPts val="0"/>
                </a:spcAft>
                <a:buClr>
                  <a:schemeClr val="dk1"/>
                </a:buClr>
                <a:buSzPts val="2000"/>
                <a:buFont typeface="Calibri"/>
                <a:buNone/>
              </a:pPr>
              <a:r>
                <a:rPr lang="en-GB" sz="2000" b="0" i="0" u="none" strike="noStrike" cap="none">
                  <a:solidFill>
                    <a:schemeClr val="dk1"/>
                  </a:solidFill>
                  <a:latin typeface="Calibri"/>
                  <a:ea typeface="Calibri"/>
                  <a:cs typeface="Calibri"/>
                  <a:sym typeface="Calibri"/>
                </a:rPr>
                <a:t>A person, group, or organisation that accepts the role of third-party intervener or "mediator" is required to carry out a number of fundamental duties. </a:t>
              </a:r>
              <a:endParaRPr/>
            </a:p>
          </p:txBody>
        </p:sp>
        <p:cxnSp>
          <p:nvCxnSpPr>
            <p:cNvPr id="113" name="Google Shape;113;p3"/>
            <p:cNvCxnSpPr/>
            <p:nvPr/>
          </p:nvCxnSpPr>
          <p:spPr>
            <a:xfrm>
              <a:off x="0" y="2952204"/>
              <a:ext cx="6619812" cy="0"/>
            </a:xfrm>
            <a:prstGeom prst="straightConnector1">
              <a:avLst/>
            </a:prstGeom>
            <a:solidFill>
              <a:schemeClr val="accent4"/>
            </a:solidFill>
            <a:ln w="12700" cap="flat" cmpd="sng">
              <a:solidFill>
                <a:schemeClr val="accent4"/>
              </a:solidFill>
              <a:prstDash val="solid"/>
              <a:miter lim="800000"/>
              <a:headEnd type="none" w="sm" len="sm"/>
              <a:tailEnd type="none" w="sm" len="sm"/>
            </a:ln>
          </p:spPr>
        </p:cxnSp>
        <p:sp>
          <p:nvSpPr>
            <p:cNvPr id="114" name="Google Shape;114;p3"/>
            <p:cNvSpPr/>
            <p:nvPr/>
          </p:nvSpPr>
          <p:spPr>
            <a:xfrm>
              <a:off x="0" y="2952204"/>
              <a:ext cx="6619812" cy="147502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15;p3"/>
            <p:cNvSpPr txBox="1"/>
            <p:nvPr/>
          </p:nvSpPr>
          <p:spPr>
            <a:xfrm>
              <a:off x="0" y="2952204"/>
              <a:ext cx="6619812" cy="1475020"/>
            </a:xfrm>
            <a:prstGeom prst="rect">
              <a:avLst/>
            </a:prstGeom>
            <a:noFill/>
            <a:ln>
              <a:noFill/>
            </a:ln>
          </p:spPr>
          <p:txBody>
            <a:bodyPr spcFirstLastPara="1" wrap="square" lIns="76200" tIns="76200" rIns="76200" bIns="76200" anchor="t" anchorCtr="0">
              <a:noAutofit/>
            </a:bodyPr>
            <a:lstStyle/>
            <a:p>
              <a:pPr marL="0" marR="0" lvl="0" indent="0" algn="l" rtl="0">
                <a:lnSpc>
                  <a:spcPct val="90000"/>
                </a:lnSpc>
                <a:spcBef>
                  <a:spcPts val="0"/>
                </a:spcBef>
                <a:spcAft>
                  <a:spcPts val="0"/>
                </a:spcAft>
                <a:buClr>
                  <a:schemeClr val="dk1"/>
                </a:buClr>
                <a:buSzPts val="2000"/>
                <a:buFont typeface="Calibri"/>
                <a:buNone/>
              </a:pPr>
              <a:r>
                <a:rPr lang="en-GB" sz="2000" b="0" i="0" u="none" strike="noStrike" cap="none">
                  <a:solidFill>
                    <a:schemeClr val="dk1"/>
                  </a:solidFill>
                  <a:latin typeface="Calibri"/>
                  <a:ea typeface="Calibri"/>
                  <a:cs typeface="Calibri"/>
                  <a:sym typeface="Calibri"/>
                </a:rPr>
                <a:t>These include making the disagreement personal, building trust, creating lines of communication, deciphering the problems, and offering assistance, especially when one party is significantly weaker and has fewer resources than the other.</a:t>
              </a:r>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19"/>
        <p:cNvGrpSpPr/>
        <p:nvPr/>
      </p:nvGrpSpPr>
      <p:grpSpPr>
        <a:xfrm>
          <a:off x="0" y="0"/>
          <a:ext cx="0" cy="0"/>
          <a:chOff x="0" y="0"/>
          <a:chExt cx="0" cy="0"/>
        </a:xfrm>
      </p:grpSpPr>
      <p:pic>
        <p:nvPicPr>
          <p:cNvPr id="120" name="Google Shape;120;p4" descr="Workplace: How can I mediate between two colleagues? | RCNi"/>
          <p:cNvPicPr preferRelativeResize="0"/>
          <p:nvPr/>
        </p:nvPicPr>
        <p:blipFill rotWithShape="1">
          <a:blip r:embed="rId3">
            <a:alphaModFix/>
          </a:blip>
          <a:srcRect t="586" b="5663"/>
          <a:stretch/>
        </p:blipFill>
        <p:spPr>
          <a:xfrm>
            <a:off x="20" y="10"/>
            <a:ext cx="12191980" cy="6857990"/>
          </a:xfrm>
          <a:prstGeom prst="rect">
            <a:avLst/>
          </a:prstGeom>
          <a:noFill/>
          <a:ln>
            <a:noFill/>
          </a:ln>
        </p:spPr>
      </p:pic>
      <p:sp>
        <p:nvSpPr>
          <p:cNvPr id="121" name="Google Shape;121;p4"/>
          <p:cNvSpPr/>
          <p:nvPr/>
        </p:nvSpPr>
        <p:spPr>
          <a:xfrm>
            <a:off x="336884" y="321176"/>
            <a:ext cx="7197772" cy="5896743"/>
          </a:xfrm>
          <a:prstGeom prst="rect">
            <a:avLst/>
          </a:prstGeom>
          <a:solidFill>
            <a:schemeClr val="lt1">
              <a:alpha val="89803"/>
            </a:schemeClr>
          </a:solidFill>
          <a:ln w="127000" cap="sq" cmpd="thinThick">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22" name="Google Shape;122;p4"/>
          <p:cNvSpPr txBox="1">
            <a:spLocks noGrp="1"/>
          </p:cNvSpPr>
          <p:nvPr>
            <p:ph type="title"/>
          </p:nvPr>
        </p:nvSpPr>
        <p:spPr>
          <a:xfrm>
            <a:off x="477574" y="290739"/>
            <a:ext cx="6619811" cy="1344975"/>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000"/>
              <a:buFont typeface="Calibri"/>
              <a:buNone/>
            </a:pPr>
            <a:r>
              <a:rPr lang="en-GB" sz="4000" b="1">
                <a:latin typeface="Calibri"/>
                <a:ea typeface="Calibri"/>
                <a:cs typeface="Calibri"/>
                <a:sym typeface="Calibri"/>
              </a:rPr>
              <a:t>PARTY AUTONOMY</a:t>
            </a:r>
            <a:endParaRPr/>
          </a:p>
        </p:txBody>
      </p:sp>
      <p:sp>
        <p:nvSpPr>
          <p:cNvPr id="123" name="Google Shape;123;p4"/>
          <p:cNvSpPr txBox="1">
            <a:spLocks noGrp="1"/>
          </p:cNvSpPr>
          <p:nvPr>
            <p:ph type="body" idx="1"/>
          </p:nvPr>
        </p:nvSpPr>
        <p:spPr>
          <a:xfrm>
            <a:off x="477574" y="1635714"/>
            <a:ext cx="6737040" cy="4452835"/>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000"/>
              <a:buChar char="•"/>
            </a:pPr>
            <a:r>
              <a:rPr lang="en-GB" sz="2000"/>
              <a:t>Identifying the people who should participate in the mediation is another preliminary process. Those involved must have the power to make decisions. </a:t>
            </a:r>
            <a:endParaRPr/>
          </a:p>
          <a:p>
            <a:pPr marL="228600" lvl="0" indent="-228600" algn="l" rtl="0">
              <a:lnSpc>
                <a:spcPct val="90000"/>
              </a:lnSpc>
              <a:spcBef>
                <a:spcPts val="1000"/>
              </a:spcBef>
              <a:spcAft>
                <a:spcPts val="0"/>
              </a:spcAft>
              <a:buClr>
                <a:schemeClr val="dk1"/>
              </a:buClr>
              <a:buSzPts val="2000"/>
              <a:buChar char="•"/>
            </a:pPr>
            <a:r>
              <a:rPr lang="en-GB" sz="2000"/>
              <a:t>Certain people are given decision-making authority by laws (e.g. husband, wife, landowner, company director, or copyright holder). Others could hold significant sway. These could be solicitors, business partners, accountants, helpers, interpreters, or spouses. </a:t>
            </a:r>
            <a:endParaRPr/>
          </a:p>
          <a:p>
            <a:pPr marL="228600" lvl="0" indent="-228600" algn="l" rtl="0">
              <a:lnSpc>
                <a:spcPct val="90000"/>
              </a:lnSpc>
              <a:spcBef>
                <a:spcPts val="1000"/>
              </a:spcBef>
              <a:spcAft>
                <a:spcPts val="0"/>
              </a:spcAft>
              <a:buClr>
                <a:schemeClr val="dk1"/>
              </a:buClr>
              <a:buSzPts val="2000"/>
              <a:buChar char="•"/>
            </a:pPr>
            <a:r>
              <a:rPr lang="en-GB" sz="2000"/>
              <a:t>Ask the following questions to evaluate if people involved have the authority to make decisions: </a:t>
            </a:r>
            <a:endParaRPr/>
          </a:p>
          <a:p>
            <a:pPr marL="685800" lvl="1" indent="-228600" algn="l" rtl="0">
              <a:lnSpc>
                <a:spcPct val="90000"/>
              </a:lnSpc>
              <a:spcBef>
                <a:spcPts val="500"/>
              </a:spcBef>
              <a:spcAft>
                <a:spcPts val="0"/>
              </a:spcAft>
              <a:buClr>
                <a:schemeClr val="dk1"/>
              </a:buClr>
              <a:buSzPts val="2000"/>
              <a:buChar char="•"/>
            </a:pPr>
            <a:r>
              <a:rPr lang="en-GB" sz="2000"/>
              <a:t>Who has the last say on the matter? </a:t>
            </a:r>
            <a:endParaRPr/>
          </a:p>
          <a:p>
            <a:pPr marL="685800" lvl="1" indent="-228600" algn="l" rtl="0">
              <a:lnSpc>
                <a:spcPct val="90000"/>
              </a:lnSpc>
              <a:spcBef>
                <a:spcPts val="500"/>
              </a:spcBef>
              <a:spcAft>
                <a:spcPts val="0"/>
              </a:spcAft>
              <a:buClr>
                <a:schemeClr val="dk1"/>
              </a:buClr>
              <a:buSzPts val="2000"/>
              <a:buChar char="•"/>
            </a:pPr>
            <a:r>
              <a:rPr lang="en-GB" sz="2000"/>
              <a:t>Who should be involved in the decision?</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7"/>
        <p:cNvGrpSpPr/>
        <p:nvPr/>
      </p:nvGrpSpPr>
      <p:grpSpPr>
        <a:xfrm>
          <a:off x="0" y="0"/>
          <a:ext cx="0" cy="0"/>
          <a:chOff x="0" y="0"/>
          <a:chExt cx="0" cy="0"/>
        </a:xfrm>
      </p:grpSpPr>
      <p:sp>
        <p:nvSpPr>
          <p:cNvPr id="128" name="Google Shape;128;p5"/>
          <p:cNvSpPr/>
          <p:nvPr/>
        </p:nvSpPr>
        <p:spPr>
          <a:xfrm>
            <a:off x="-1" y="0"/>
            <a:ext cx="12188952"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29" name="Google Shape;129;p5"/>
          <p:cNvSpPr txBox="1">
            <a:spLocks noGrp="1"/>
          </p:cNvSpPr>
          <p:nvPr>
            <p:ph type="title"/>
          </p:nvPr>
        </p:nvSpPr>
        <p:spPr>
          <a:xfrm>
            <a:off x="668268" y="50195"/>
            <a:ext cx="6002110" cy="1495425"/>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000"/>
              <a:buFont typeface="Calibri"/>
              <a:buNone/>
            </a:pPr>
            <a:r>
              <a:rPr lang="en-GB" sz="4000" b="1">
                <a:latin typeface="Calibri"/>
                <a:ea typeface="Calibri"/>
                <a:cs typeface="Calibri"/>
                <a:sym typeface="Calibri"/>
              </a:rPr>
              <a:t>MEDIATION BENEFITS</a:t>
            </a:r>
            <a:endParaRPr/>
          </a:p>
        </p:txBody>
      </p:sp>
      <p:sp>
        <p:nvSpPr>
          <p:cNvPr id="130" name="Google Shape;130;p5"/>
          <p:cNvSpPr txBox="1">
            <a:spLocks noGrp="1"/>
          </p:cNvSpPr>
          <p:nvPr>
            <p:ph type="body" idx="1"/>
          </p:nvPr>
        </p:nvSpPr>
        <p:spPr>
          <a:xfrm>
            <a:off x="246184" y="1624379"/>
            <a:ext cx="6846277" cy="5183426"/>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1800"/>
              <a:buChar char="•"/>
            </a:pPr>
            <a:r>
              <a:rPr lang="en-GB" sz="1800" b="1"/>
              <a:t>Economic decision </a:t>
            </a:r>
            <a:r>
              <a:rPr lang="en-GB" sz="1800"/>
              <a:t>― many parties choose mediation as a less expensive route for dispute resolution. Mediation also takes less time than the traditional legal system. </a:t>
            </a:r>
            <a:endParaRPr/>
          </a:p>
          <a:p>
            <a:pPr marL="228600" lvl="0" indent="-228600" algn="l" rtl="0">
              <a:lnSpc>
                <a:spcPct val="90000"/>
              </a:lnSpc>
              <a:spcBef>
                <a:spcPts val="1000"/>
              </a:spcBef>
              <a:spcAft>
                <a:spcPts val="0"/>
              </a:spcAft>
              <a:buClr>
                <a:schemeClr val="dk1"/>
              </a:buClr>
              <a:buSzPts val="1800"/>
              <a:buChar char="•"/>
            </a:pPr>
            <a:r>
              <a:rPr lang="en-GB" sz="1800" b="1"/>
              <a:t>Rapid settlements </a:t>
            </a:r>
            <a:r>
              <a:rPr lang="en-GB" sz="1800"/>
              <a:t>― when parties want to get on with business or their lives, mediation may be necessary as a means of producing rapid results, as compared to the normal legal routes. While mediation typically takes place over several weeks, it usually takes between 3 and 6 months in the Commercial Court and between 18 and 24 months in the High Court in Ireland. </a:t>
            </a:r>
            <a:endParaRPr/>
          </a:p>
          <a:p>
            <a:pPr marL="228600" lvl="0" indent="-228600" algn="l" rtl="0">
              <a:lnSpc>
                <a:spcPct val="90000"/>
              </a:lnSpc>
              <a:spcBef>
                <a:spcPts val="1000"/>
              </a:spcBef>
              <a:spcAft>
                <a:spcPts val="0"/>
              </a:spcAft>
              <a:buClr>
                <a:schemeClr val="dk1"/>
              </a:buClr>
              <a:buSzPts val="1800"/>
              <a:buChar char="•"/>
            </a:pPr>
            <a:r>
              <a:rPr lang="en-GB" sz="1800" b="1"/>
              <a:t>Anticipate future needs </a:t>
            </a:r>
            <a:r>
              <a:rPr lang="en-GB" sz="1800"/>
              <a:t>― mediation can consider future issues, scenarios, and difficulties of parties as part of the process. This would not be a key consideration of a court. </a:t>
            </a:r>
            <a:endParaRPr/>
          </a:p>
          <a:p>
            <a:pPr marL="228600" lvl="0" indent="-228600" algn="l" rtl="0">
              <a:lnSpc>
                <a:spcPct val="90000"/>
              </a:lnSpc>
              <a:spcBef>
                <a:spcPts val="1000"/>
              </a:spcBef>
              <a:spcAft>
                <a:spcPts val="0"/>
              </a:spcAft>
              <a:buClr>
                <a:schemeClr val="dk1"/>
              </a:buClr>
              <a:buSzPts val="1800"/>
              <a:buChar char="•"/>
            </a:pPr>
            <a:r>
              <a:rPr lang="en-GB" sz="1800" b="1"/>
              <a:t>Confidentiality </a:t>
            </a:r>
            <a:r>
              <a:rPr lang="en-GB" sz="1800"/>
              <a:t>― court cases occur in public. However, mediation can be kept entirely private. </a:t>
            </a:r>
            <a:endParaRPr/>
          </a:p>
          <a:p>
            <a:pPr marL="228600" lvl="0" indent="-228600" algn="l" rtl="0">
              <a:lnSpc>
                <a:spcPct val="90000"/>
              </a:lnSpc>
              <a:spcBef>
                <a:spcPts val="1000"/>
              </a:spcBef>
              <a:spcAft>
                <a:spcPts val="0"/>
              </a:spcAft>
              <a:buClr>
                <a:schemeClr val="dk1"/>
              </a:buClr>
              <a:buSzPts val="1800"/>
              <a:buChar char="•"/>
            </a:pPr>
            <a:r>
              <a:rPr lang="en-GB" sz="1800" b="1"/>
              <a:t>Less formal </a:t>
            </a:r>
            <a:r>
              <a:rPr lang="en-GB" sz="1800"/>
              <a:t>― people tend to be open to mediation, as it can resolve disagreements in a way that they are familiar with, namely negotiation. </a:t>
            </a:r>
            <a:endParaRPr/>
          </a:p>
        </p:txBody>
      </p:sp>
      <p:pic>
        <p:nvPicPr>
          <p:cNvPr id="131" name="Google Shape;131;p5" descr="Employee Benefits - What do management consultants really value?"/>
          <p:cNvPicPr preferRelativeResize="0"/>
          <p:nvPr/>
        </p:nvPicPr>
        <p:blipFill rotWithShape="1">
          <a:blip r:embed="rId3">
            <a:alphaModFix/>
          </a:blip>
          <a:srcRect l="24879" r="22524"/>
          <a:stretch/>
        </p:blipFill>
        <p:spPr>
          <a:xfrm>
            <a:off x="7199440" y="10"/>
            <a:ext cx="4992560" cy="685799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35"/>
        <p:cNvGrpSpPr/>
        <p:nvPr/>
      </p:nvGrpSpPr>
      <p:grpSpPr>
        <a:xfrm>
          <a:off x="0" y="0"/>
          <a:ext cx="0" cy="0"/>
          <a:chOff x="0" y="0"/>
          <a:chExt cx="0" cy="0"/>
        </a:xfrm>
      </p:grpSpPr>
      <p:pic>
        <p:nvPicPr>
          <p:cNvPr id="136" name="Google Shape;136;p6" descr="A bright light in the sky&#10;&#10;Description automatically generated with low confidence"/>
          <p:cNvPicPr preferRelativeResize="0"/>
          <p:nvPr/>
        </p:nvPicPr>
        <p:blipFill rotWithShape="1">
          <a:blip r:embed="rId3">
            <a:alphaModFix/>
          </a:blip>
          <a:srcRect t="32345" r="9091" b="31219"/>
          <a:stretch/>
        </p:blipFill>
        <p:spPr>
          <a:xfrm>
            <a:off x="20" y="65650"/>
            <a:ext cx="12191980" cy="6857990"/>
          </a:xfrm>
          <a:prstGeom prst="rect">
            <a:avLst/>
          </a:prstGeom>
          <a:noFill/>
          <a:ln>
            <a:noFill/>
          </a:ln>
        </p:spPr>
      </p:pic>
      <p:sp>
        <p:nvSpPr>
          <p:cNvPr id="137" name="Google Shape;137;p6"/>
          <p:cNvSpPr/>
          <p:nvPr/>
        </p:nvSpPr>
        <p:spPr>
          <a:xfrm>
            <a:off x="336884" y="321176"/>
            <a:ext cx="7197772" cy="5896743"/>
          </a:xfrm>
          <a:prstGeom prst="rect">
            <a:avLst/>
          </a:prstGeom>
          <a:solidFill>
            <a:schemeClr val="lt1">
              <a:alpha val="89803"/>
            </a:schemeClr>
          </a:solidFill>
          <a:ln w="127000" cap="sq" cmpd="thinThick">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38" name="Google Shape;138;p6"/>
          <p:cNvSpPr txBox="1">
            <a:spLocks noGrp="1"/>
          </p:cNvSpPr>
          <p:nvPr>
            <p:ph type="title"/>
          </p:nvPr>
        </p:nvSpPr>
        <p:spPr>
          <a:xfrm>
            <a:off x="422031" y="245430"/>
            <a:ext cx="6619811" cy="1344975"/>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000"/>
              <a:buFont typeface="Calibri"/>
              <a:buNone/>
            </a:pPr>
            <a:r>
              <a:rPr lang="en-GB" sz="4000" b="1">
                <a:latin typeface="Calibri"/>
                <a:ea typeface="Calibri"/>
                <a:cs typeface="Calibri"/>
                <a:sym typeface="Calibri"/>
              </a:rPr>
              <a:t>LEGISLATION IN IRELAND</a:t>
            </a:r>
            <a:endParaRPr/>
          </a:p>
        </p:txBody>
      </p:sp>
      <p:sp>
        <p:nvSpPr>
          <p:cNvPr id="139" name="Google Shape;139;p6"/>
          <p:cNvSpPr txBox="1">
            <a:spLocks noGrp="1"/>
          </p:cNvSpPr>
          <p:nvPr>
            <p:ph type="body" idx="1"/>
          </p:nvPr>
        </p:nvSpPr>
        <p:spPr>
          <a:xfrm>
            <a:off x="422031" y="1770184"/>
            <a:ext cx="7971692" cy="4935415"/>
          </a:xfrm>
          <a:prstGeom prst="rect">
            <a:avLst/>
          </a:prstGeom>
          <a:noFill/>
          <a:ln>
            <a:noFill/>
          </a:ln>
        </p:spPr>
        <p:txBody>
          <a:bodyPr spcFirstLastPara="1" wrap="square" lIns="91425" tIns="45700" rIns="91425" bIns="45700" anchor="t" anchorCtr="0">
            <a:normAutofit lnSpcReduction="10000"/>
          </a:bodyPr>
          <a:lstStyle/>
          <a:p>
            <a:pPr marL="0" lvl="0" indent="0" algn="l" rtl="0">
              <a:lnSpc>
                <a:spcPct val="90000"/>
              </a:lnSpc>
              <a:spcBef>
                <a:spcPts val="0"/>
              </a:spcBef>
              <a:spcAft>
                <a:spcPts val="0"/>
              </a:spcAft>
              <a:buClr>
                <a:schemeClr val="dk1"/>
              </a:buClr>
              <a:buSzPts val="1800"/>
              <a:buNone/>
            </a:pPr>
            <a:r>
              <a:rPr lang="en-GB" sz="1800" b="1">
                <a:latin typeface="Arial"/>
                <a:ea typeface="Arial"/>
                <a:cs typeface="Arial"/>
                <a:sym typeface="Arial"/>
              </a:rPr>
              <a:t>The Mediation Act 2017 </a:t>
            </a:r>
            <a:endParaRPr sz="1800"/>
          </a:p>
          <a:p>
            <a:pPr marL="0" lvl="0" indent="0" algn="l" rtl="0">
              <a:lnSpc>
                <a:spcPct val="90000"/>
              </a:lnSpc>
              <a:spcBef>
                <a:spcPts val="1000"/>
              </a:spcBef>
              <a:spcAft>
                <a:spcPts val="0"/>
              </a:spcAft>
              <a:buClr>
                <a:schemeClr val="dk1"/>
              </a:buClr>
              <a:buSzPts val="1800"/>
              <a:buNone/>
            </a:pPr>
            <a:r>
              <a:rPr lang="en-GB" sz="1800">
                <a:latin typeface="Arial"/>
                <a:ea typeface="Arial"/>
                <a:cs typeface="Arial"/>
                <a:sym typeface="Arial"/>
              </a:rPr>
              <a:t>In Ireland, the Mediation Act 2017 became operative in January 2018. This act aims to limit the amount of disputes that are brought before the courts and to let parties to a disagreement avoid the costs of litigation (Mediation Act 2017). </a:t>
            </a:r>
            <a:endParaRPr/>
          </a:p>
          <a:p>
            <a:pPr marL="0" lvl="0" indent="0" algn="l" rtl="0">
              <a:lnSpc>
                <a:spcPct val="90000"/>
              </a:lnSpc>
              <a:spcBef>
                <a:spcPts val="1000"/>
              </a:spcBef>
              <a:spcAft>
                <a:spcPts val="0"/>
              </a:spcAft>
              <a:buClr>
                <a:schemeClr val="dk1"/>
              </a:buClr>
              <a:buSzPts val="1800"/>
              <a:buNone/>
            </a:pPr>
            <a:endParaRPr sz="1800">
              <a:latin typeface="Arial"/>
              <a:ea typeface="Arial"/>
              <a:cs typeface="Arial"/>
              <a:sym typeface="Arial"/>
            </a:endParaRPr>
          </a:p>
          <a:p>
            <a:pPr marL="0" lvl="0" indent="0" algn="l" rtl="0">
              <a:lnSpc>
                <a:spcPct val="90000"/>
              </a:lnSpc>
              <a:spcBef>
                <a:spcPts val="1000"/>
              </a:spcBef>
              <a:spcAft>
                <a:spcPts val="0"/>
              </a:spcAft>
              <a:buClr>
                <a:schemeClr val="dk1"/>
              </a:buClr>
              <a:buSzPts val="1800"/>
              <a:buNone/>
            </a:pPr>
            <a:r>
              <a:rPr lang="en-GB" sz="1800" b="1">
                <a:latin typeface="Arial"/>
                <a:ea typeface="Arial"/>
                <a:cs typeface="Arial"/>
                <a:sym typeface="Arial"/>
              </a:rPr>
              <a:t>According to the Act:</a:t>
            </a:r>
            <a:endParaRPr/>
          </a:p>
          <a:p>
            <a:pPr marL="0" lvl="0" indent="0" algn="l" rtl="0">
              <a:lnSpc>
                <a:spcPct val="90000"/>
              </a:lnSpc>
              <a:spcBef>
                <a:spcPts val="1000"/>
              </a:spcBef>
              <a:spcAft>
                <a:spcPts val="0"/>
              </a:spcAft>
              <a:buClr>
                <a:schemeClr val="dk1"/>
              </a:buClr>
              <a:buSzPts val="1800"/>
              <a:buNone/>
            </a:pPr>
            <a:r>
              <a:rPr lang="en-GB" sz="1800">
                <a:latin typeface="Arial"/>
                <a:ea typeface="Arial"/>
                <a:cs typeface="Arial"/>
                <a:sym typeface="Arial"/>
              </a:rPr>
              <a:t>(1) the parties to a dispute may engage in mediation as a means of attempting to resolve the dispute, </a:t>
            </a:r>
            <a:endParaRPr/>
          </a:p>
          <a:p>
            <a:pPr marL="0" lvl="0" indent="0" algn="l" rtl="0">
              <a:lnSpc>
                <a:spcPct val="90000"/>
              </a:lnSpc>
              <a:spcBef>
                <a:spcPts val="1000"/>
              </a:spcBef>
              <a:spcAft>
                <a:spcPts val="0"/>
              </a:spcAft>
              <a:buClr>
                <a:schemeClr val="dk1"/>
              </a:buClr>
              <a:buSzPts val="1800"/>
              <a:buNone/>
            </a:pPr>
            <a:r>
              <a:rPr lang="en-GB" sz="1800">
                <a:latin typeface="Arial"/>
                <a:ea typeface="Arial"/>
                <a:cs typeface="Arial"/>
                <a:sym typeface="Arial"/>
              </a:rPr>
              <a:t>(2) participation in mediation shall be at all times voluntary, and </a:t>
            </a:r>
            <a:endParaRPr/>
          </a:p>
          <a:p>
            <a:pPr marL="0" lvl="0" indent="0" algn="l" rtl="0">
              <a:lnSpc>
                <a:spcPct val="90000"/>
              </a:lnSpc>
              <a:spcBef>
                <a:spcPts val="1000"/>
              </a:spcBef>
              <a:spcAft>
                <a:spcPts val="0"/>
              </a:spcAft>
              <a:buClr>
                <a:schemeClr val="dk1"/>
              </a:buClr>
              <a:buSzPts val="1800"/>
              <a:buNone/>
            </a:pPr>
            <a:r>
              <a:rPr lang="en-GB" sz="1800">
                <a:latin typeface="Arial"/>
                <a:ea typeface="Arial"/>
                <a:cs typeface="Arial"/>
                <a:sym typeface="Arial"/>
              </a:rPr>
              <a:t>(3) the issuance of proceedings with respect to the dispute shall not preclude the parties from engaging in mediation at any time before the resolution of the dispute.</a:t>
            </a:r>
            <a:endParaRPr/>
          </a:p>
          <a:p>
            <a:pPr marL="0" lvl="0" indent="0" algn="l" rtl="0">
              <a:lnSpc>
                <a:spcPct val="90000"/>
              </a:lnSpc>
              <a:spcBef>
                <a:spcPts val="1000"/>
              </a:spcBef>
              <a:spcAft>
                <a:spcPts val="0"/>
              </a:spcAft>
              <a:buClr>
                <a:schemeClr val="dk1"/>
              </a:buClr>
              <a:buSzPts val="1100"/>
              <a:buNone/>
            </a:pPr>
            <a:endParaRPr sz="1100">
              <a:latin typeface="Arial"/>
              <a:ea typeface="Arial"/>
              <a:cs typeface="Arial"/>
              <a:sym typeface="Arial"/>
            </a:endParaRPr>
          </a:p>
          <a:p>
            <a:pPr marL="0" lvl="0" indent="0" algn="l" rtl="0">
              <a:lnSpc>
                <a:spcPct val="90000"/>
              </a:lnSpc>
              <a:spcBef>
                <a:spcPts val="1000"/>
              </a:spcBef>
              <a:spcAft>
                <a:spcPts val="0"/>
              </a:spcAft>
              <a:buClr>
                <a:schemeClr val="dk1"/>
              </a:buClr>
              <a:buSzPts val="1100"/>
              <a:buNone/>
            </a:pPr>
            <a:endParaRPr sz="1100">
              <a:latin typeface="Arial"/>
              <a:ea typeface="Arial"/>
              <a:cs typeface="Arial"/>
              <a:sym typeface="Arial"/>
            </a:endParaRPr>
          </a:p>
          <a:p>
            <a:pPr marL="0" lvl="0" indent="0" algn="l" rtl="0">
              <a:lnSpc>
                <a:spcPct val="90000"/>
              </a:lnSpc>
              <a:spcBef>
                <a:spcPts val="1000"/>
              </a:spcBef>
              <a:spcAft>
                <a:spcPts val="0"/>
              </a:spcAft>
              <a:buClr>
                <a:schemeClr val="dk1"/>
              </a:buClr>
              <a:buSzPts val="1100"/>
              <a:buNone/>
            </a:pPr>
            <a:endParaRPr sz="1100">
              <a:latin typeface="Arial"/>
              <a:ea typeface="Arial"/>
              <a:cs typeface="Arial"/>
              <a:sym typeface="Arial"/>
            </a:endParaRPr>
          </a:p>
          <a:p>
            <a:pPr marL="0" lvl="0" indent="0" algn="l" rtl="0">
              <a:lnSpc>
                <a:spcPct val="90000"/>
              </a:lnSpc>
              <a:spcBef>
                <a:spcPts val="1000"/>
              </a:spcBef>
              <a:spcAft>
                <a:spcPts val="0"/>
              </a:spcAft>
              <a:buClr>
                <a:schemeClr val="dk1"/>
              </a:buClr>
              <a:buSzPts val="1100"/>
              <a:buNone/>
            </a:pPr>
            <a:r>
              <a:rPr lang="en-GB" sz="1100">
                <a:latin typeface="Arial"/>
                <a:ea typeface="Arial"/>
                <a:cs typeface="Arial"/>
                <a:sym typeface="Arial"/>
              </a:rPr>
              <a:t>Source: https://www.irishstatutebook.ie/eli/2017/act/27/enacted/en/html</a:t>
            </a:r>
            <a:endParaRPr/>
          </a:p>
          <a:p>
            <a:pPr marL="0" lvl="0" indent="0" algn="l" rtl="0">
              <a:lnSpc>
                <a:spcPct val="90000"/>
              </a:lnSpc>
              <a:spcBef>
                <a:spcPts val="1000"/>
              </a:spcBef>
              <a:spcAft>
                <a:spcPts val="0"/>
              </a:spcAft>
              <a:buClr>
                <a:schemeClr val="dk1"/>
              </a:buClr>
              <a:buSzPts val="1100"/>
              <a:buNone/>
            </a:pPr>
            <a:endParaRPr sz="11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43"/>
        <p:cNvGrpSpPr/>
        <p:nvPr/>
      </p:nvGrpSpPr>
      <p:grpSpPr>
        <a:xfrm>
          <a:off x="0" y="0"/>
          <a:ext cx="0" cy="0"/>
          <a:chOff x="0" y="0"/>
          <a:chExt cx="0" cy="0"/>
        </a:xfrm>
      </p:grpSpPr>
      <p:sp>
        <p:nvSpPr>
          <p:cNvPr id="144" name="Google Shape;144;p7"/>
          <p:cNvSpPr/>
          <p:nvPr/>
        </p:nvSpPr>
        <p:spPr>
          <a:xfrm>
            <a:off x="-1" y="0"/>
            <a:ext cx="12188952"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45" name="Google Shape;145;p7"/>
          <p:cNvSpPr txBox="1">
            <a:spLocks noGrp="1"/>
          </p:cNvSpPr>
          <p:nvPr>
            <p:ph type="title"/>
          </p:nvPr>
        </p:nvSpPr>
        <p:spPr>
          <a:xfrm>
            <a:off x="836680" y="185743"/>
            <a:ext cx="6002110" cy="1495425"/>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000"/>
              <a:buFont typeface="Calibri"/>
              <a:buNone/>
            </a:pPr>
            <a:r>
              <a:rPr lang="en-GB" sz="4000" b="1">
                <a:latin typeface="Calibri"/>
                <a:ea typeface="Calibri"/>
                <a:cs typeface="Calibri"/>
                <a:sym typeface="Calibri"/>
              </a:rPr>
              <a:t>MEDIATION ACT 2017: MEDIATION </a:t>
            </a:r>
            <a:endParaRPr/>
          </a:p>
        </p:txBody>
      </p:sp>
      <p:sp>
        <p:nvSpPr>
          <p:cNvPr id="146" name="Google Shape;146;p7"/>
          <p:cNvSpPr txBox="1">
            <a:spLocks noGrp="1"/>
          </p:cNvSpPr>
          <p:nvPr>
            <p:ph type="body" idx="1"/>
          </p:nvPr>
        </p:nvSpPr>
        <p:spPr>
          <a:xfrm>
            <a:off x="164123" y="1866911"/>
            <a:ext cx="6822831" cy="4805346"/>
          </a:xfrm>
          <a:prstGeom prst="rect">
            <a:avLst/>
          </a:prstGeom>
          <a:noFill/>
          <a:ln>
            <a:noFill/>
          </a:ln>
        </p:spPr>
        <p:txBody>
          <a:bodyPr spcFirstLastPara="1" wrap="square" lIns="91425" tIns="45700" rIns="91425" bIns="45700" anchor="t" anchorCtr="0">
            <a:normAutofit lnSpcReduction="10000"/>
          </a:bodyPr>
          <a:lstStyle/>
          <a:p>
            <a:pPr marL="228600" lvl="0" indent="-228600" algn="l" rtl="0">
              <a:lnSpc>
                <a:spcPct val="90000"/>
              </a:lnSpc>
              <a:spcBef>
                <a:spcPts val="0"/>
              </a:spcBef>
              <a:spcAft>
                <a:spcPts val="0"/>
              </a:spcAft>
              <a:buClr>
                <a:schemeClr val="dk1"/>
              </a:buClr>
              <a:buSzPts val="1800"/>
              <a:buChar char="•"/>
            </a:pPr>
            <a:r>
              <a:rPr lang="en-GB" sz="1800"/>
              <a:t>(1) The parties to a dispute may engage in mediation as a means of attempting to resolve the dispute.</a:t>
            </a:r>
            <a:endParaRPr/>
          </a:p>
          <a:p>
            <a:pPr marL="228600" lvl="0" indent="-228600" algn="l" rtl="0">
              <a:lnSpc>
                <a:spcPct val="90000"/>
              </a:lnSpc>
              <a:spcBef>
                <a:spcPts val="1000"/>
              </a:spcBef>
              <a:spcAft>
                <a:spcPts val="0"/>
              </a:spcAft>
              <a:buClr>
                <a:schemeClr val="dk1"/>
              </a:buClr>
              <a:buSzPts val="1800"/>
              <a:buChar char="•"/>
            </a:pPr>
            <a:r>
              <a:rPr lang="en-GB" sz="1800"/>
              <a:t>(2) Participation in mediation shall be voluntary at all times.</a:t>
            </a:r>
            <a:endParaRPr/>
          </a:p>
          <a:p>
            <a:pPr marL="228600" lvl="0" indent="-228600" algn="l" rtl="0">
              <a:lnSpc>
                <a:spcPct val="90000"/>
              </a:lnSpc>
              <a:spcBef>
                <a:spcPts val="1000"/>
              </a:spcBef>
              <a:spcAft>
                <a:spcPts val="0"/>
              </a:spcAft>
              <a:buClr>
                <a:schemeClr val="dk1"/>
              </a:buClr>
              <a:buSzPts val="1800"/>
              <a:buChar char="•"/>
            </a:pPr>
            <a:r>
              <a:rPr lang="en-GB" sz="1800"/>
              <a:t>(3) The fact that proceedings have been issued in relation to the dispute shall not prevent the parties engaging in mediation at any time prior to the resolution of the dispute.</a:t>
            </a:r>
            <a:endParaRPr/>
          </a:p>
          <a:p>
            <a:pPr marL="228600" lvl="0" indent="-228600" algn="l" rtl="0">
              <a:lnSpc>
                <a:spcPct val="90000"/>
              </a:lnSpc>
              <a:spcBef>
                <a:spcPts val="1000"/>
              </a:spcBef>
              <a:spcAft>
                <a:spcPts val="0"/>
              </a:spcAft>
              <a:buClr>
                <a:schemeClr val="dk1"/>
              </a:buClr>
              <a:buSzPts val="1800"/>
              <a:buChar char="•"/>
            </a:pPr>
            <a:r>
              <a:rPr lang="en-GB" sz="1800"/>
              <a:t>(4) A party may—</a:t>
            </a:r>
            <a:endParaRPr/>
          </a:p>
          <a:p>
            <a:pPr marL="228600" lvl="0" indent="-228600" algn="l" rtl="0">
              <a:lnSpc>
                <a:spcPct val="90000"/>
              </a:lnSpc>
              <a:spcBef>
                <a:spcPts val="1000"/>
              </a:spcBef>
              <a:spcAft>
                <a:spcPts val="0"/>
              </a:spcAft>
              <a:buClr>
                <a:schemeClr val="dk1"/>
              </a:buClr>
              <a:buSzPts val="1800"/>
              <a:buChar char="•"/>
            </a:pPr>
            <a:r>
              <a:rPr lang="en-GB" sz="1800"/>
              <a:t>(a) withdraw from the mediation at any time during the mediation,</a:t>
            </a:r>
            <a:endParaRPr/>
          </a:p>
          <a:p>
            <a:pPr marL="228600" lvl="0" indent="-228600" algn="l" rtl="0">
              <a:lnSpc>
                <a:spcPct val="90000"/>
              </a:lnSpc>
              <a:spcBef>
                <a:spcPts val="1000"/>
              </a:spcBef>
              <a:spcAft>
                <a:spcPts val="0"/>
              </a:spcAft>
              <a:buClr>
                <a:schemeClr val="dk1"/>
              </a:buClr>
              <a:buSzPts val="1800"/>
              <a:buChar char="•"/>
            </a:pPr>
            <a:r>
              <a:rPr lang="en-GB" sz="1800"/>
              <a:t>(b) be accompanied to the mediation, and assisted by, a person (including a legal advisor) who is not a party, or</a:t>
            </a:r>
            <a:endParaRPr/>
          </a:p>
          <a:p>
            <a:pPr marL="228600" lvl="0" indent="-228600" algn="l" rtl="0">
              <a:lnSpc>
                <a:spcPct val="90000"/>
              </a:lnSpc>
              <a:spcBef>
                <a:spcPts val="1000"/>
              </a:spcBef>
              <a:spcAft>
                <a:spcPts val="0"/>
              </a:spcAft>
              <a:buClr>
                <a:schemeClr val="dk1"/>
              </a:buClr>
              <a:buSzPts val="1800"/>
              <a:buChar char="•"/>
            </a:pPr>
            <a:r>
              <a:rPr lang="en-GB" sz="1800"/>
              <a:t>(c) obtain independent legal advice at any time during the mediation.</a:t>
            </a:r>
            <a:endParaRPr/>
          </a:p>
          <a:p>
            <a:pPr marL="228600" lvl="0" indent="-228600" algn="l" rtl="0">
              <a:lnSpc>
                <a:spcPct val="90000"/>
              </a:lnSpc>
              <a:spcBef>
                <a:spcPts val="1000"/>
              </a:spcBef>
              <a:spcAft>
                <a:spcPts val="0"/>
              </a:spcAft>
              <a:buClr>
                <a:schemeClr val="dk1"/>
              </a:buClr>
              <a:buSzPts val="1800"/>
              <a:buChar char="•"/>
            </a:pPr>
            <a:r>
              <a:rPr lang="en-GB" sz="1800"/>
              <a:t>(5) Subject to subsection (4)(a), the mediator and the parties shall, having regard to the nature of the dispute, make every reasonable effort to conclude the mediation in an expeditious manner which is likely to minimise costs.</a:t>
            </a:r>
            <a:endParaRPr/>
          </a:p>
        </p:txBody>
      </p:sp>
      <p:pic>
        <p:nvPicPr>
          <p:cNvPr id="147" name="Google Shape;147;p7" descr="Justice scales and wooden judge gavel concept. Law hammer sign with books  of laws. Legal law and auction symbol. Classic court Libra. Flat Vector  illustration. | Practice Business"/>
          <p:cNvPicPr preferRelativeResize="0"/>
          <p:nvPr/>
        </p:nvPicPr>
        <p:blipFill rotWithShape="1">
          <a:blip r:embed="rId3">
            <a:alphaModFix/>
          </a:blip>
          <a:srcRect l="19577" r="7622"/>
          <a:stretch/>
        </p:blipFill>
        <p:spPr>
          <a:xfrm>
            <a:off x="7199440" y="10"/>
            <a:ext cx="4992560" cy="6857990"/>
          </a:xfrm>
          <a:prstGeom prst="rect">
            <a:avLst/>
          </a:prstGeom>
          <a:noFill/>
          <a:ln>
            <a:noFill/>
          </a:ln>
        </p:spPr>
      </p:pic>
      <p:sp>
        <p:nvSpPr>
          <p:cNvPr id="148" name="Google Shape;148;p7"/>
          <p:cNvSpPr txBox="1"/>
          <p:nvPr/>
        </p:nvSpPr>
        <p:spPr>
          <a:xfrm>
            <a:off x="175846" y="6530829"/>
            <a:ext cx="6096000" cy="24622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1000"/>
              <a:buFont typeface="Calibri"/>
              <a:buNone/>
            </a:pPr>
            <a:r>
              <a:rPr lang="en-GB" sz="1000" b="0" i="0" u="none" strike="noStrike" cap="none">
                <a:solidFill>
                  <a:schemeClr val="dk1"/>
                </a:solidFill>
                <a:latin typeface="Calibri"/>
                <a:ea typeface="Calibri"/>
                <a:cs typeface="Calibri"/>
                <a:sym typeface="Calibri"/>
              </a:rPr>
              <a:t>Source: https://www.irishstatutebook.ie/eli/2017/act/27/section/6/enacted/en/html#sec6</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52"/>
        <p:cNvGrpSpPr/>
        <p:nvPr/>
      </p:nvGrpSpPr>
      <p:grpSpPr>
        <a:xfrm>
          <a:off x="0" y="0"/>
          <a:ext cx="0" cy="0"/>
          <a:chOff x="0" y="0"/>
          <a:chExt cx="0" cy="0"/>
        </a:xfrm>
      </p:grpSpPr>
      <p:sp>
        <p:nvSpPr>
          <p:cNvPr id="153" name="Google Shape;153;p8"/>
          <p:cNvSpPr/>
          <p:nvPr/>
        </p:nvSpPr>
        <p:spPr>
          <a:xfrm>
            <a:off x="-1" y="0"/>
            <a:ext cx="12188952"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54" name="Google Shape;154;p8"/>
          <p:cNvSpPr txBox="1">
            <a:spLocks noGrp="1"/>
          </p:cNvSpPr>
          <p:nvPr>
            <p:ph type="title"/>
          </p:nvPr>
        </p:nvSpPr>
        <p:spPr>
          <a:xfrm>
            <a:off x="836680" y="185743"/>
            <a:ext cx="6002110" cy="1495425"/>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000"/>
              <a:buFont typeface="Calibri"/>
              <a:buNone/>
            </a:pPr>
            <a:r>
              <a:rPr lang="en-GB" sz="4000" b="1">
                <a:latin typeface="Calibri"/>
                <a:ea typeface="Calibri"/>
                <a:cs typeface="Calibri"/>
                <a:sym typeface="Calibri"/>
              </a:rPr>
              <a:t>MEDIATION ACT 2017: MEDIATION </a:t>
            </a:r>
            <a:endParaRPr/>
          </a:p>
        </p:txBody>
      </p:sp>
      <p:sp>
        <p:nvSpPr>
          <p:cNvPr id="155" name="Google Shape;155;p8"/>
          <p:cNvSpPr txBox="1">
            <a:spLocks noGrp="1"/>
          </p:cNvSpPr>
          <p:nvPr>
            <p:ph type="body" idx="1"/>
          </p:nvPr>
        </p:nvSpPr>
        <p:spPr>
          <a:xfrm>
            <a:off x="164123" y="1866911"/>
            <a:ext cx="6822831" cy="4805346"/>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1800"/>
              <a:buChar char="•"/>
            </a:pPr>
            <a:r>
              <a:rPr lang="en-GB" sz="1800"/>
              <a:t>(6) Subject to subsections (7) and (8) and subject to the confidentiality of the mediation, the mediator may withdraw from the mediation at any time during the mediation by notice in writing given to the parties stating the mediator’s general reasons for the withdrawal.</a:t>
            </a:r>
            <a:endParaRPr/>
          </a:p>
          <a:p>
            <a:pPr marL="228600" lvl="0" indent="-228600" algn="l" rtl="0">
              <a:lnSpc>
                <a:spcPct val="90000"/>
              </a:lnSpc>
              <a:spcBef>
                <a:spcPts val="1000"/>
              </a:spcBef>
              <a:spcAft>
                <a:spcPts val="0"/>
              </a:spcAft>
              <a:buClr>
                <a:schemeClr val="dk1"/>
              </a:buClr>
              <a:buSzPts val="1800"/>
              <a:buChar char="•"/>
            </a:pPr>
            <a:r>
              <a:rPr lang="en-GB" sz="1800"/>
              <a:t>(7) A withdrawal under subsection (6) by the mediator from the mediation shall not of itself prevent the mediator from again becoming the mediator in that mediation.</a:t>
            </a:r>
            <a:endParaRPr/>
          </a:p>
          <a:p>
            <a:pPr marL="228600" lvl="0" indent="-228600" algn="l" rtl="0">
              <a:lnSpc>
                <a:spcPct val="90000"/>
              </a:lnSpc>
              <a:spcBef>
                <a:spcPts val="1000"/>
              </a:spcBef>
              <a:spcAft>
                <a:spcPts val="0"/>
              </a:spcAft>
              <a:buClr>
                <a:schemeClr val="dk1"/>
              </a:buClr>
              <a:buSzPts val="1800"/>
              <a:buChar char="•"/>
            </a:pPr>
            <a:r>
              <a:rPr lang="en-GB" sz="1800"/>
              <a:t>(8) Where the mediator withdraws from the mediation under subsection (6), the mediator shall return the fees and costs paid in respect of that portion of time during which the mediator was paid to act as the mediator and for which he or she will no longer act as the mediator.</a:t>
            </a:r>
            <a:endParaRPr/>
          </a:p>
          <a:p>
            <a:pPr marL="228600" lvl="0" indent="-228600" algn="l" rtl="0">
              <a:lnSpc>
                <a:spcPct val="90000"/>
              </a:lnSpc>
              <a:spcBef>
                <a:spcPts val="1000"/>
              </a:spcBef>
              <a:spcAft>
                <a:spcPts val="0"/>
              </a:spcAft>
              <a:buClr>
                <a:schemeClr val="dk1"/>
              </a:buClr>
              <a:buSzPts val="1800"/>
              <a:buChar char="•"/>
            </a:pPr>
            <a:r>
              <a:rPr lang="en-GB" sz="1800"/>
              <a:t>(9) It is for the parties to determine the outcome of the mediation.</a:t>
            </a:r>
            <a:endParaRPr/>
          </a:p>
          <a:p>
            <a:pPr marL="228600" lvl="0" indent="-228600" algn="l" rtl="0">
              <a:lnSpc>
                <a:spcPct val="90000"/>
              </a:lnSpc>
              <a:spcBef>
                <a:spcPts val="1000"/>
              </a:spcBef>
              <a:spcAft>
                <a:spcPts val="0"/>
              </a:spcAft>
              <a:buClr>
                <a:schemeClr val="dk1"/>
              </a:buClr>
              <a:buSzPts val="1800"/>
              <a:buChar char="•"/>
            </a:pPr>
            <a:r>
              <a:rPr lang="en-GB" sz="1800"/>
              <a:t>(10) The fees and costs of the mediation shall not be contingent on its outcome</a:t>
            </a:r>
            <a:endParaRPr/>
          </a:p>
        </p:txBody>
      </p:sp>
      <p:pic>
        <p:nvPicPr>
          <p:cNvPr id="156" name="Google Shape;156;p8" descr="Justice scales and wooden judge gavel concept. Law hammer sign with books  of laws. Legal law and auction symbol. Classic court Libra. Flat Vector  illustration. | Practice Business"/>
          <p:cNvPicPr preferRelativeResize="0"/>
          <p:nvPr/>
        </p:nvPicPr>
        <p:blipFill rotWithShape="1">
          <a:blip r:embed="rId3">
            <a:alphaModFix/>
          </a:blip>
          <a:srcRect l="19577" r="7622"/>
          <a:stretch/>
        </p:blipFill>
        <p:spPr>
          <a:xfrm>
            <a:off x="7199440" y="10"/>
            <a:ext cx="4992560" cy="6857990"/>
          </a:xfrm>
          <a:prstGeom prst="rect">
            <a:avLst/>
          </a:prstGeom>
          <a:noFill/>
          <a:ln>
            <a:noFill/>
          </a:ln>
        </p:spPr>
      </p:pic>
      <p:sp>
        <p:nvSpPr>
          <p:cNvPr id="157" name="Google Shape;157;p8"/>
          <p:cNvSpPr txBox="1"/>
          <p:nvPr/>
        </p:nvSpPr>
        <p:spPr>
          <a:xfrm>
            <a:off x="175846" y="6530829"/>
            <a:ext cx="6096000" cy="24622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1000"/>
              <a:buFont typeface="Calibri"/>
              <a:buNone/>
            </a:pPr>
            <a:r>
              <a:rPr lang="en-GB" sz="1000" b="0" i="0" u="none" strike="noStrike" cap="none">
                <a:solidFill>
                  <a:schemeClr val="dk1"/>
                </a:solidFill>
                <a:latin typeface="Calibri"/>
                <a:ea typeface="Calibri"/>
                <a:cs typeface="Calibri"/>
                <a:sym typeface="Calibri"/>
              </a:rPr>
              <a:t>Source: https://www.irishstatutebook.ie/eli/2017/act/27/section/6/enacted/en/html#sec6</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61"/>
        <p:cNvGrpSpPr/>
        <p:nvPr/>
      </p:nvGrpSpPr>
      <p:grpSpPr>
        <a:xfrm>
          <a:off x="0" y="0"/>
          <a:ext cx="0" cy="0"/>
          <a:chOff x="0" y="0"/>
          <a:chExt cx="0" cy="0"/>
        </a:xfrm>
      </p:grpSpPr>
      <p:sp>
        <p:nvSpPr>
          <p:cNvPr id="162" name="Google Shape;162;p9"/>
          <p:cNvSpPr txBox="1">
            <a:spLocks noGrp="1"/>
          </p:cNvSpPr>
          <p:nvPr>
            <p:ph type="title"/>
          </p:nvPr>
        </p:nvSpPr>
        <p:spPr>
          <a:xfrm>
            <a:off x="486505" y="340823"/>
            <a:ext cx="11218985"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200"/>
              <a:buFont typeface="Calibri"/>
              <a:buNone/>
            </a:pPr>
            <a:r>
              <a:rPr lang="en-GB" sz="4200" b="1">
                <a:latin typeface="Calibri"/>
                <a:ea typeface="Calibri"/>
                <a:cs typeface="Calibri"/>
                <a:sym typeface="Calibri"/>
              </a:rPr>
              <a:t>MEDIATION ACT 2017: ROLE OF A MEDIATOR</a:t>
            </a:r>
            <a:endParaRPr/>
          </a:p>
        </p:txBody>
      </p:sp>
      <p:sp>
        <p:nvSpPr>
          <p:cNvPr id="163" name="Google Shape;163;p9"/>
          <p:cNvSpPr/>
          <p:nvPr/>
        </p:nvSpPr>
        <p:spPr>
          <a:xfrm rot="5400000">
            <a:off x="6032938" y="-6032938"/>
            <a:ext cx="126124" cy="12192000"/>
          </a:xfrm>
          <a:prstGeom prst="rect">
            <a:avLst/>
          </a:prstGeom>
          <a:solidFill>
            <a:srgbClr val="4472C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164" name="Google Shape;164;p9"/>
          <p:cNvSpPr txBox="1"/>
          <p:nvPr/>
        </p:nvSpPr>
        <p:spPr>
          <a:xfrm>
            <a:off x="-257908" y="6492875"/>
            <a:ext cx="8499231" cy="299313"/>
          </a:xfrm>
          <a:prstGeom prst="rect">
            <a:avLst/>
          </a:prstGeom>
          <a:noFill/>
          <a:ln>
            <a:noFill/>
          </a:ln>
        </p:spPr>
        <p:txBody>
          <a:bodyPr spcFirstLastPara="1" wrap="square" lIns="91425" tIns="45700" rIns="91425" bIns="45700" anchor="t" anchorCtr="0">
            <a:spAutoFit/>
          </a:bodyPr>
          <a:lstStyle/>
          <a:p>
            <a:pPr marL="457200" marR="0" lvl="1" indent="0" algn="l" rtl="0">
              <a:lnSpc>
                <a:spcPct val="150000"/>
              </a:lnSpc>
              <a:spcBef>
                <a:spcPts val="0"/>
              </a:spcBef>
              <a:spcAft>
                <a:spcPts val="0"/>
              </a:spcAft>
              <a:buClr>
                <a:schemeClr val="dk1"/>
              </a:buClr>
              <a:buSzPts val="1000"/>
              <a:buFont typeface="Calibri"/>
              <a:buNone/>
            </a:pPr>
            <a:r>
              <a:rPr lang="en-GB" sz="1000" b="0" i="0" u="none" strike="noStrike" cap="none">
                <a:solidFill>
                  <a:schemeClr val="dk1"/>
                </a:solidFill>
                <a:latin typeface="Calibri"/>
                <a:ea typeface="Calibri"/>
                <a:cs typeface="Calibri"/>
                <a:sym typeface="Calibri"/>
              </a:rPr>
              <a:t>Source: https://www.irishstatutebook.ie/eli/2017/act/27/section/6/enacted/en/html#sec6</a:t>
            </a:r>
            <a:endParaRPr/>
          </a:p>
        </p:txBody>
      </p:sp>
      <p:sp>
        <p:nvSpPr>
          <p:cNvPr id="165" name="Google Shape;165;p9"/>
          <p:cNvSpPr txBox="1">
            <a:spLocks noGrp="1"/>
          </p:cNvSpPr>
          <p:nvPr>
            <p:ph type="body" idx="1"/>
          </p:nvPr>
        </p:nvSpPr>
        <p:spPr>
          <a:xfrm>
            <a:off x="281353" y="1666386"/>
            <a:ext cx="11769969" cy="4628906"/>
          </a:xfrm>
          <a:prstGeom prst="rect">
            <a:avLst/>
          </a:prstGeom>
          <a:noFill/>
          <a:ln>
            <a:noFill/>
          </a:ln>
        </p:spPr>
        <p:txBody>
          <a:bodyPr spcFirstLastPara="1" wrap="square" lIns="91425" tIns="45700" rIns="91425" bIns="45700" anchor="t" anchorCtr="0">
            <a:normAutofit fontScale="85000" lnSpcReduction="20000"/>
          </a:bodyPr>
          <a:lstStyle/>
          <a:p>
            <a:pPr marL="0" lvl="0" indent="0" algn="l" rtl="0">
              <a:lnSpc>
                <a:spcPct val="150000"/>
              </a:lnSpc>
              <a:spcBef>
                <a:spcPts val="0"/>
              </a:spcBef>
              <a:spcAft>
                <a:spcPts val="0"/>
              </a:spcAft>
              <a:buClr>
                <a:schemeClr val="dk1"/>
              </a:buClr>
              <a:buSzPct val="100000"/>
              <a:buNone/>
            </a:pPr>
            <a:r>
              <a:rPr lang="en-GB" b="1"/>
              <a:t>Under the Mediation Act of 2017, before the mediation the mediator should:</a:t>
            </a:r>
            <a:endParaRPr/>
          </a:p>
          <a:p>
            <a:pPr marL="685800" lvl="1" indent="-228600" algn="l" rtl="0">
              <a:lnSpc>
                <a:spcPct val="150000"/>
              </a:lnSpc>
              <a:spcBef>
                <a:spcPts val="500"/>
              </a:spcBef>
              <a:spcAft>
                <a:spcPts val="0"/>
              </a:spcAft>
              <a:buClr>
                <a:schemeClr val="dk1"/>
              </a:buClr>
              <a:buSzPct val="100000"/>
              <a:buChar char="•"/>
            </a:pPr>
            <a:r>
              <a:rPr lang="en-GB"/>
              <a:t>“Determine any actual or potential conflict of interest, and not function as a mediator if conflict exists.” </a:t>
            </a:r>
            <a:endParaRPr/>
          </a:p>
          <a:p>
            <a:pPr marL="685800" lvl="1" indent="-228600" algn="l" rtl="0">
              <a:lnSpc>
                <a:spcPct val="150000"/>
              </a:lnSpc>
              <a:spcBef>
                <a:spcPts val="500"/>
              </a:spcBef>
              <a:spcAft>
                <a:spcPts val="0"/>
              </a:spcAft>
              <a:buClr>
                <a:schemeClr val="dk1"/>
              </a:buClr>
              <a:buSzPct val="100000"/>
              <a:buChar char="•"/>
            </a:pPr>
            <a:r>
              <a:rPr lang="en-GB"/>
              <a:t>“Furnish to the parties, the mediator’s (i) qualifications; (ii) training and experience; (iii) continuing professional development training, and a copy of any code of practice, approved under the Mediation Act of 2017 to which he or she subscribes to.” </a:t>
            </a:r>
            <a:endParaRPr/>
          </a:p>
          <a:p>
            <a:pPr marL="685800" lvl="1" indent="-228600" algn="l" rtl="0">
              <a:lnSpc>
                <a:spcPct val="150000"/>
              </a:lnSpc>
              <a:spcBef>
                <a:spcPts val="500"/>
              </a:spcBef>
              <a:spcAft>
                <a:spcPts val="0"/>
              </a:spcAft>
              <a:buClr>
                <a:schemeClr val="dk1"/>
              </a:buClr>
              <a:buSzPct val="100000"/>
              <a:buChar char="•"/>
            </a:pPr>
            <a:r>
              <a:rPr lang="en-GB"/>
              <a:t>“Declare to the parties any actual or potential conflict of interest of which he or she becomes aware.” </a:t>
            </a:r>
            <a:endParaRPr/>
          </a:p>
          <a:p>
            <a:pPr marL="685800" lvl="1" indent="-228600" algn="l" rtl="0">
              <a:lnSpc>
                <a:spcPct val="150000"/>
              </a:lnSpc>
              <a:spcBef>
                <a:spcPts val="500"/>
              </a:spcBef>
              <a:spcAft>
                <a:spcPts val="0"/>
              </a:spcAft>
              <a:buClr>
                <a:schemeClr val="dk1"/>
              </a:buClr>
              <a:buSzPct val="100000"/>
              <a:buChar char="•"/>
            </a:pPr>
            <a:r>
              <a:rPr lang="en-GB"/>
              <a:t>“Act with impartiality and integrity and treat the parties fairly.” </a:t>
            </a:r>
            <a:endParaRPr/>
          </a:p>
          <a:p>
            <a:pPr marL="685800" lvl="1" indent="-228600" algn="l" rtl="0">
              <a:lnSpc>
                <a:spcPct val="150000"/>
              </a:lnSpc>
              <a:spcBef>
                <a:spcPts val="500"/>
              </a:spcBef>
              <a:spcAft>
                <a:spcPts val="0"/>
              </a:spcAft>
              <a:buClr>
                <a:schemeClr val="dk1"/>
              </a:buClr>
              <a:buSzPct val="100000"/>
              <a:buChar char="•"/>
            </a:pPr>
            <a:r>
              <a:rPr lang="en-GB"/>
              <a:t>“Complete the mediation as quickly as possible.” </a:t>
            </a:r>
            <a:endParaRPr/>
          </a:p>
          <a:p>
            <a:pPr marL="685800" lvl="1" indent="-228600" algn="l" rtl="0">
              <a:lnSpc>
                <a:spcPct val="150000"/>
              </a:lnSpc>
              <a:spcBef>
                <a:spcPts val="500"/>
              </a:spcBef>
              <a:spcAft>
                <a:spcPts val="0"/>
              </a:spcAft>
              <a:buClr>
                <a:schemeClr val="dk1"/>
              </a:buClr>
              <a:buSzPct val="100000"/>
              <a:buChar char="•"/>
            </a:pPr>
            <a:r>
              <a:rPr lang="en-GB"/>
              <a:t>“Ensure that the parties are aware of their rights to each obtain independent advice (including legal advice) before signing any mediation settlement.” </a:t>
            </a:r>
            <a:endParaRPr/>
          </a:p>
          <a:p>
            <a:pPr marL="1143000" lvl="2" indent="-120650" algn="l" rtl="0">
              <a:lnSpc>
                <a:spcPct val="90000"/>
              </a:lnSpc>
              <a:spcBef>
                <a:spcPts val="500"/>
              </a:spcBef>
              <a:spcAft>
                <a:spcPts val="0"/>
              </a:spcAft>
              <a:buClr>
                <a:schemeClr val="dk1"/>
              </a:buClr>
              <a:buSzPct val="100000"/>
              <a:buNone/>
            </a:pP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70" name="Google Shape;170;p10"/>
          <p:cNvSpPr txBox="1">
            <a:spLocks noGrp="1"/>
          </p:cNvSpPr>
          <p:nvPr>
            <p:ph type="title"/>
          </p:nvPr>
        </p:nvSpPr>
        <p:spPr>
          <a:xfrm>
            <a:off x="838200" y="180299"/>
            <a:ext cx="10515600"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Calibri"/>
              <a:buNone/>
            </a:pPr>
            <a:r>
              <a:rPr lang="en-GB" b="1">
                <a:latin typeface="Calibri"/>
                <a:ea typeface="Calibri"/>
                <a:cs typeface="Calibri"/>
                <a:sym typeface="Calibri"/>
              </a:rPr>
              <a:t>MEDIATION ACT 2017: CONFIDENTIALITY</a:t>
            </a:r>
            <a:endParaRPr/>
          </a:p>
        </p:txBody>
      </p:sp>
      <p:sp>
        <p:nvSpPr>
          <p:cNvPr id="171" name="Google Shape;171;p10"/>
          <p:cNvSpPr txBox="1"/>
          <p:nvPr/>
        </p:nvSpPr>
        <p:spPr>
          <a:xfrm>
            <a:off x="98502" y="6554591"/>
            <a:ext cx="6096000" cy="24622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1000"/>
              <a:buFont typeface="Calibri"/>
              <a:buNone/>
            </a:pPr>
            <a:r>
              <a:rPr lang="en-GB" sz="1000" b="0" i="0" u="none" strike="noStrike" cap="none">
                <a:solidFill>
                  <a:schemeClr val="dk1"/>
                </a:solidFill>
                <a:latin typeface="Calibri"/>
                <a:ea typeface="Calibri"/>
                <a:cs typeface="Calibri"/>
                <a:sym typeface="Calibri"/>
              </a:rPr>
              <a:t>Source: https://www.irishstatutebook.ie/eli/2017/act/27/section/10/enacted/en/html#sec10</a:t>
            </a:r>
            <a:endParaRPr/>
          </a:p>
        </p:txBody>
      </p:sp>
      <p:sp>
        <p:nvSpPr>
          <p:cNvPr id="172" name="Google Shape;172;p10"/>
          <p:cNvSpPr txBox="1">
            <a:spLocks noGrp="1"/>
          </p:cNvSpPr>
          <p:nvPr>
            <p:ph type="body" idx="1"/>
          </p:nvPr>
        </p:nvSpPr>
        <p:spPr>
          <a:xfrm>
            <a:off x="712177" y="1505862"/>
            <a:ext cx="10767646" cy="4875701"/>
          </a:xfrm>
          <a:prstGeom prst="rect">
            <a:avLst/>
          </a:prstGeom>
          <a:noFill/>
          <a:ln>
            <a:noFill/>
          </a:ln>
        </p:spPr>
        <p:txBody>
          <a:bodyPr spcFirstLastPara="1" wrap="square" lIns="91425" tIns="45700" rIns="91425" bIns="45700" anchor="t" anchorCtr="0">
            <a:normAutofit fontScale="92500" lnSpcReduction="10000"/>
          </a:bodyPr>
          <a:lstStyle/>
          <a:p>
            <a:pPr marL="0" lvl="0" indent="0" algn="l" rtl="0">
              <a:lnSpc>
                <a:spcPct val="150000"/>
              </a:lnSpc>
              <a:spcBef>
                <a:spcPts val="0"/>
              </a:spcBef>
              <a:spcAft>
                <a:spcPts val="0"/>
              </a:spcAft>
              <a:buClr>
                <a:schemeClr val="dk1"/>
              </a:buClr>
              <a:buSzPct val="100000"/>
              <a:buNone/>
            </a:pPr>
            <a:r>
              <a:rPr lang="en-GB" sz="1800" b="1"/>
              <a:t>In the subsection of Confidentiality in the Mediation Act 2017, the following applies in relation to data protection:</a:t>
            </a:r>
            <a:r>
              <a:rPr lang="en-GB" sz="1800"/>
              <a:t> </a:t>
            </a:r>
            <a:endParaRPr/>
          </a:p>
          <a:p>
            <a:pPr marL="0" lvl="0" indent="0" algn="l" rtl="0">
              <a:lnSpc>
                <a:spcPct val="150000"/>
              </a:lnSpc>
              <a:spcBef>
                <a:spcPts val="1000"/>
              </a:spcBef>
              <a:spcAft>
                <a:spcPts val="0"/>
              </a:spcAft>
              <a:buClr>
                <a:schemeClr val="dk1"/>
              </a:buClr>
              <a:buSzPct val="100000"/>
              <a:buNone/>
            </a:pPr>
            <a:r>
              <a:rPr lang="en-GB" sz="1800"/>
              <a:t>Subject to subsection (2) and section 17, all communications (including oral statements) and all records and notes relating to the mediation shall be confidential and shall not be disclosed in any proceedings before a court or otherwise.</a:t>
            </a:r>
            <a:endParaRPr/>
          </a:p>
          <a:p>
            <a:pPr marL="685800" lvl="1" indent="-228600" algn="l" rtl="0">
              <a:lnSpc>
                <a:spcPct val="150000"/>
              </a:lnSpc>
              <a:spcBef>
                <a:spcPts val="500"/>
              </a:spcBef>
              <a:spcAft>
                <a:spcPts val="0"/>
              </a:spcAft>
              <a:buClr>
                <a:schemeClr val="dk1"/>
              </a:buClr>
              <a:buSzPct val="100000"/>
              <a:buChar char="•"/>
            </a:pPr>
            <a:r>
              <a:rPr lang="en-GB" sz="1800"/>
              <a:t>(2) Subsection (1) shall not apply to a communication or records or notes, or both, where disclosure—</a:t>
            </a:r>
            <a:endParaRPr/>
          </a:p>
          <a:p>
            <a:pPr marL="685800" lvl="1" indent="-228600" algn="l" rtl="0">
              <a:lnSpc>
                <a:spcPct val="150000"/>
              </a:lnSpc>
              <a:spcBef>
                <a:spcPts val="500"/>
              </a:spcBef>
              <a:spcAft>
                <a:spcPts val="0"/>
              </a:spcAft>
              <a:buClr>
                <a:schemeClr val="dk1"/>
              </a:buClr>
              <a:buSzPct val="100000"/>
              <a:buChar char="•"/>
            </a:pPr>
            <a:r>
              <a:rPr lang="en-GB" sz="1800"/>
              <a:t>(a) is necessary in order to implement or enforce a mediation settlement,</a:t>
            </a:r>
            <a:endParaRPr/>
          </a:p>
          <a:p>
            <a:pPr marL="685800" lvl="1" indent="-228600" algn="l" rtl="0">
              <a:lnSpc>
                <a:spcPct val="150000"/>
              </a:lnSpc>
              <a:spcBef>
                <a:spcPts val="500"/>
              </a:spcBef>
              <a:spcAft>
                <a:spcPts val="0"/>
              </a:spcAft>
              <a:buClr>
                <a:schemeClr val="dk1"/>
              </a:buClr>
              <a:buSzPct val="100000"/>
              <a:buChar char="•"/>
            </a:pPr>
            <a:r>
              <a:rPr lang="en-GB" sz="1800"/>
              <a:t>(b) is necessary to prevent physical or psychological injury to a party,</a:t>
            </a:r>
            <a:endParaRPr/>
          </a:p>
          <a:p>
            <a:pPr marL="685800" lvl="1" indent="-228600" algn="l" rtl="0">
              <a:lnSpc>
                <a:spcPct val="150000"/>
              </a:lnSpc>
              <a:spcBef>
                <a:spcPts val="500"/>
              </a:spcBef>
              <a:spcAft>
                <a:spcPts val="0"/>
              </a:spcAft>
              <a:buClr>
                <a:schemeClr val="dk1"/>
              </a:buClr>
              <a:buSzPct val="100000"/>
              <a:buChar char="•"/>
            </a:pPr>
            <a:r>
              <a:rPr lang="en-GB" sz="1800"/>
              <a:t>(c) is required by law,</a:t>
            </a:r>
            <a:endParaRPr/>
          </a:p>
          <a:p>
            <a:pPr marL="685800" lvl="1" indent="-228600" algn="l" rtl="0">
              <a:lnSpc>
                <a:spcPct val="150000"/>
              </a:lnSpc>
              <a:spcBef>
                <a:spcPts val="500"/>
              </a:spcBef>
              <a:spcAft>
                <a:spcPts val="0"/>
              </a:spcAft>
              <a:buClr>
                <a:schemeClr val="dk1"/>
              </a:buClr>
              <a:buSzPct val="100000"/>
              <a:buChar char="•"/>
            </a:pPr>
            <a:r>
              <a:rPr lang="en-GB" sz="1800"/>
              <a:t>(d) is necessary in the interests of preventing or revealing—</a:t>
            </a:r>
            <a:endParaRPr/>
          </a:p>
          <a:p>
            <a:pPr marL="685800" lvl="1" indent="-228600" algn="l" rtl="0">
              <a:lnSpc>
                <a:spcPct val="150000"/>
              </a:lnSpc>
              <a:spcBef>
                <a:spcPts val="500"/>
              </a:spcBef>
              <a:spcAft>
                <a:spcPts val="0"/>
              </a:spcAft>
              <a:buClr>
                <a:schemeClr val="dk1"/>
              </a:buClr>
              <a:buSzPct val="100000"/>
              <a:buChar char="•"/>
            </a:pPr>
            <a:r>
              <a:rPr lang="en-GB" sz="1800"/>
              <a:t>(i) the commission of a crime (including an attempt to commit a crime),</a:t>
            </a:r>
            <a:endParaRPr/>
          </a:p>
          <a:p>
            <a:pPr marL="685800" lvl="1" indent="-228600" algn="l" rtl="0">
              <a:lnSpc>
                <a:spcPct val="150000"/>
              </a:lnSpc>
              <a:spcBef>
                <a:spcPts val="500"/>
              </a:spcBef>
              <a:spcAft>
                <a:spcPts val="0"/>
              </a:spcAft>
              <a:buClr>
                <a:schemeClr val="dk1"/>
              </a:buClr>
              <a:buSzPct val="100000"/>
              <a:buChar char="•"/>
            </a:pPr>
            <a:r>
              <a:rPr lang="en-GB" sz="1800"/>
              <a:t>(ii) the concealment of a crime, or</a:t>
            </a:r>
            <a:endParaRPr/>
          </a:p>
          <a:p>
            <a:pPr marL="685800" lvl="1" indent="-228600" algn="l" rtl="0">
              <a:lnSpc>
                <a:spcPct val="150000"/>
              </a:lnSpc>
              <a:spcBef>
                <a:spcPts val="500"/>
              </a:spcBef>
              <a:spcAft>
                <a:spcPts val="0"/>
              </a:spcAft>
              <a:buClr>
                <a:schemeClr val="dk1"/>
              </a:buClr>
              <a:buSzPct val="100000"/>
              <a:buChar char="•"/>
            </a:pPr>
            <a:r>
              <a:rPr lang="en-GB" sz="1800"/>
              <a:t>(iii) a threat to a party,</a:t>
            </a:r>
            <a:endParaRPr/>
          </a:p>
        </p:txBody>
      </p:sp>
      <p:pic>
        <p:nvPicPr>
          <p:cNvPr id="173" name="Google Shape;173;p10" descr="Sharing Confidential Information. It's a cultural thing"/>
          <p:cNvPicPr preferRelativeResize="0"/>
          <p:nvPr/>
        </p:nvPicPr>
        <p:blipFill rotWithShape="1">
          <a:blip r:embed="rId3">
            <a:alphaModFix/>
          </a:blip>
          <a:srcRect/>
          <a:stretch/>
        </p:blipFill>
        <p:spPr>
          <a:xfrm>
            <a:off x="8294244" y="3955126"/>
            <a:ext cx="3799254" cy="2845686"/>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Google Shape;178;p11"/>
          <p:cNvSpPr txBox="1">
            <a:spLocks noGrp="1"/>
          </p:cNvSpPr>
          <p:nvPr>
            <p:ph type="title"/>
          </p:nvPr>
        </p:nvSpPr>
        <p:spPr>
          <a:xfrm>
            <a:off x="468923" y="23927"/>
            <a:ext cx="12012827"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GB" b="1">
                <a:latin typeface="Calibri"/>
                <a:ea typeface="Calibri"/>
                <a:cs typeface="Calibri"/>
                <a:sym typeface="Calibri"/>
              </a:rPr>
              <a:t>MEDIATION ACT 2017: AGREEMENT TO MEDIATE </a:t>
            </a:r>
            <a:endParaRPr/>
          </a:p>
        </p:txBody>
      </p:sp>
      <p:sp>
        <p:nvSpPr>
          <p:cNvPr id="179" name="Google Shape;179;p11"/>
          <p:cNvSpPr txBox="1"/>
          <p:nvPr/>
        </p:nvSpPr>
        <p:spPr>
          <a:xfrm>
            <a:off x="-175846" y="6325967"/>
            <a:ext cx="6424246" cy="400110"/>
          </a:xfrm>
          <a:prstGeom prst="rect">
            <a:avLst/>
          </a:prstGeom>
          <a:noFill/>
          <a:ln>
            <a:noFill/>
          </a:ln>
        </p:spPr>
        <p:txBody>
          <a:bodyPr spcFirstLastPara="1" wrap="square" lIns="91425" tIns="45700" rIns="91425" bIns="45700" anchor="t" anchorCtr="0">
            <a:spAutoFit/>
          </a:bodyPr>
          <a:lstStyle/>
          <a:p>
            <a:pPr marL="457200" marR="0" lvl="1" indent="0" algn="l" rtl="0">
              <a:spcBef>
                <a:spcPts val="0"/>
              </a:spcBef>
              <a:spcAft>
                <a:spcPts val="0"/>
              </a:spcAft>
              <a:buClr>
                <a:schemeClr val="dk1"/>
              </a:buClr>
              <a:buSzPts val="1000"/>
              <a:buFont typeface="Calibri"/>
              <a:buNone/>
            </a:pPr>
            <a:endParaRPr sz="1000" b="0" i="0" u="none" strike="noStrike" cap="none">
              <a:solidFill>
                <a:schemeClr val="dk1"/>
              </a:solidFill>
              <a:latin typeface="Arial"/>
              <a:ea typeface="Arial"/>
              <a:cs typeface="Arial"/>
              <a:sym typeface="Arial"/>
            </a:endParaRPr>
          </a:p>
          <a:p>
            <a:pPr marL="457200" marR="0" lvl="1" indent="0" algn="l" rtl="0">
              <a:spcBef>
                <a:spcPts val="0"/>
              </a:spcBef>
              <a:spcAft>
                <a:spcPts val="0"/>
              </a:spcAft>
              <a:buClr>
                <a:schemeClr val="dk1"/>
              </a:buClr>
              <a:buSzPts val="1000"/>
              <a:buFont typeface="Calibri"/>
              <a:buNone/>
            </a:pPr>
            <a:r>
              <a:rPr lang="en-GB" sz="1000" b="0" i="0" u="none" strike="noStrike" cap="none">
                <a:solidFill>
                  <a:schemeClr val="dk1"/>
                </a:solidFill>
                <a:latin typeface="Calibri"/>
                <a:ea typeface="Calibri"/>
                <a:cs typeface="Calibri"/>
                <a:sym typeface="Calibri"/>
              </a:rPr>
              <a:t>Source: https://www.irishstatutebook.ie/eli/2017/act/27/section/10/enacted/en/html#sec10</a:t>
            </a:r>
            <a:endParaRPr/>
          </a:p>
        </p:txBody>
      </p:sp>
      <p:sp>
        <p:nvSpPr>
          <p:cNvPr id="180" name="Google Shape;180;p11"/>
          <p:cNvSpPr txBox="1">
            <a:spLocks noGrp="1"/>
          </p:cNvSpPr>
          <p:nvPr>
            <p:ph type="body" idx="1"/>
          </p:nvPr>
        </p:nvSpPr>
        <p:spPr>
          <a:xfrm>
            <a:off x="211016" y="1184031"/>
            <a:ext cx="10884877" cy="4711578"/>
          </a:xfrm>
          <a:prstGeom prst="rect">
            <a:avLst/>
          </a:prstGeom>
          <a:noFill/>
          <a:ln>
            <a:noFill/>
          </a:ln>
        </p:spPr>
        <p:txBody>
          <a:bodyPr spcFirstLastPara="1" wrap="square" lIns="91425" tIns="45700" rIns="91425" bIns="45700" anchor="t" anchorCtr="0">
            <a:noAutofit/>
          </a:bodyPr>
          <a:lstStyle/>
          <a:p>
            <a:pPr marL="0" lvl="0" indent="0" algn="l" rtl="0">
              <a:lnSpc>
                <a:spcPct val="160000"/>
              </a:lnSpc>
              <a:spcBef>
                <a:spcPts val="0"/>
              </a:spcBef>
              <a:spcAft>
                <a:spcPts val="0"/>
              </a:spcAft>
              <a:buClr>
                <a:schemeClr val="dk1"/>
              </a:buClr>
              <a:buSzPts val="1800"/>
              <a:buNone/>
            </a:pPr>
            <a:r>
              <a:rPr lang="en-GB" sz="1800" b="1"/>
              <a:t>Under the Mediation Act of 2017, before mediation begins, the parties and the mediator must prepare and sign a document appointing the mediator which contains at least the following:</a:t>
            </a:r>
            <a:endParaRPr/>
          </a:p>
          <a:p>
            <a:pPr marL="685800" lvl="1" indent="-228600" algn="l" rtl="0">
              <a:lnSpc>
                <a:spcPct val="160000"/>
              </a:lnSpc>
              <a:spcBef>
                <a:spcPts val="500"/>
              </a:spcBef>
              <a:spcAft>
                <a:spcPts val="0"/>
              </a:spcAft>
              <a:buClr>
                <a:schemeClr val="dk1"/>
              </a:buClr>
              <a:buSzPts val="1800"/>
              <a:buChar char="•"/>
            </a:pPr>
            <a:r>
              <a:rPr lang="en-GB" sz="1800"/>
              <a:t>“How the mediation is to be conducted.” </a:t>
            </a:r>
            <a:endParaRPr/>
          </a:p>
          <a:p>
            <a:pPr marL="1143000" lvl="2" indent="-228600" algn="l" rtl="0">
              <a:lnSpc>
                <a:spcPct val="160000"/>
              </a:lnSpc>
              <a:spcBef>
                <a:spcPts val="500"/>
              </a:spcBef>
              <a:spcAft>
                <a:spcPts val="0"/>
              </a:spcAft>
              <a:buClr>
                <a:schemeClr val="dk1"/>
              </a:buClr>
              <a:buSzPts val="1800"/>
              <a:buChar char="•"/>
            </a:pPr>
            <a:r>
              <a:rPr lang="en-GB" sz="1800"/>
              <a:t>“How the fees and costs of the mediation will be paid.” </a:t>
            </a:r>
            <a:endParaRPr/>
          </a:p>
          <a:p>
            <a:pPr marL="1143000" lvl="2" indent="-228600" algn="l" rtl="0">
              <a:lnSpc>
                <a:spcPct val="160000"/>
              </a:lnSpc>
              <a:spcBef>
                <a:spcPts val="500"/>
              </a:spcBef>
              <a:spcAft>
                <a:spcPts val="0"/>
              </a:spcAft>
              <a:buClr>
                <a:schemeClr val="dk1"/>
              </a:buClr>
              <a:buSzPts val="1800"/>
              <a:buChar char="•"/>
            </a:pPr>
            <a:r>
              <a:rPr lang="en-GB" sz="1800"/>
              <a:t>“The place and time at which the mediation is to be conducted.” </a:t>
            </a:r>
            <a:endParaRPr/>
          </a:p>
          <a:p>
            <a:pPr marL="1143000" lvl="2" indent="-228600" algn="l" rtl="0">
              <a:lnSpc>
                <a:spcPct val="160000"/>
              </a:lnSpc>
              <a:spcBef>
                <a:spcPts val="500"/>
              </a:spcBef>
              <a:spcAft>
                <a:spcPts val="0"/>
              </a:spcAft>
              <a:buClr>
                <a:schemeClr val="dk1"/>
              </a:buClr>
              <a:buSzPts val="1800"/>
              <a:buChar char="•"/>
            </a:pPr>
            <a:r>
              <a:rPr lang="en-GB" sz="1800"/>
              <a:t>“The fact that the mediation is to be conducted in a confidential </a:t>
            </a:r>
            <a:endParaRPr/>
          </a:p>
          <a:p>
            <a:pPr marL="1143000" lvl="2" indent="-228600" algn="l" rtl="0">
              <a:lnSpc>
                <a:spcPct val="160000"/>
              </a:lnSpc>
              <a:spcBef>
                <a:spcPts val="500"/>
              </a:spcBef>
              <a:spcAft>
                <a:spcPts val="0"/>
              </a:spcAft>
              <a:buClr>
                <a:schemeClr val="dk1"/>
              </a:buClr>
              <a:buSzPts val="1800"/>
              <a:buChar char="•"/>
            </a:pPr>
            <a:r>
              <a:rPr lang="en-GB" sz="1800"/>
              <a:t>manner.” </a:t>
            </a:r>
            <a:endParaRPr/>
          </a:p>
          <a:p>
            <a:pPr marL="1143000" lvl="2" indent="-228600" algn="l" rtl="0">
              <a:lnSpc>
                <a:spcPct val="160000"/>
              </a:lnSpc>
              <a:spcBef>
                <a:spcPts val="500"/>
              </a:spcBef>
              <a:spcAft>
                <a:spcPts val="0"/>
              </a:spcAft>
              <a:buClr>
                <a:schemeClr val="dk1"/>
              </a:buClr>
              <a:buSzPts val="1800"/>
              <a:buChar char="•"/>
            </a:pPr>
            <a:r>
              <a:rPr lang="en-GB" sz="1800"/>
              <a:t>“The right of each of the parties to seek legal advice.” </a:t>
            </a:r>
            <a:endParaRPr/>
          </a:p>
          <a:p>
            <a:pPr marL="1143000" lvl="2" indent="-228600" algn="l" rtl="0">
              <a:lnSpc>
                <a:spcPct val="160000"/>
              </a:lnSpc>
              <a:spcBef>
                <a:spcPts val="500"/>
              </a:spcBef>
              <a:spcAft>
                <a:spcPts val="0"/>
              </a:spcAft>
              <a:buClr>
                <a:schemeClr val="dk1"/>
              </a:buClr>
              <a:buSzPts val="1800"/>
              <a:buChar char="•"/>
            </a:pPr>
            <a:r>
              <a:rPr lang="en-GB" sz="1800"/>
              <a:t>“How the mediation may be terminated.” </a:t>
            </a:r>
            <a:endParaRPr/>
          </a:p>
          <a:p>
            <a:pPr marL="1143000" lvl="2" indent="-228600" algn="l" rtl="0">
              <a:lnSpc>
                <a:spcPct val="160000"/>
              </a:lnSpc>
              <a:spcBef>
                <a:spcPts val="500"/>
              </a:spcBef>
              <a:spcAft>
                <a:spcPts val="0"/>
              </a:spcAft>
              <a:buClr>
                <a:schemeClr val="dk1"/>
              </a:buClr>
              <a:buSzPts val="1800"/>
              <a:buChar char="•"/>
            </a:pPr>
            <a:r>
              <a:rPr lang="en-GB" sz="1800"/>
              <a:t>“Any other agreements between the parties and the mediator.” </a:t>
            </a:r>
            <a:endParaRPr/>
          </a:p>
        </p:txBody>
      </p:sp>
      <p:pic>
        <p:nvPicPr>
          <p:cNvPr id="181" name="Google Shape;181;p11" descr="354,495 Agreement Illustrations &amp; Clip Art - iStock"/>
          <p:cNvPicPr preferRelativeResize="0"/>
          <p:nvPr/>
        </p:nvPicPr>
        <p:blipFill rotWithShape="1">
          <a:blip r:embed="rId3">
            <a:alphaModFix/>
          </a:blip>
          <a:srcRect/>
          <a:stretch/>
        </p:blipFill>
        <p:spPr>
          <a:xfrm>
            <a:off x="7743692" y="2298443"/>
            <a:ext cx="4237292" cy="2997953"/>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85"/>
        <p:cNvGrpSpPr/>
        <p:nvPr/>
      </p:nvGrpSpPr>
      <p:grpSpPr>
        <a:xfrm>
          <a:off x="0" y="0"/>
          <a:ext cx="0" cy="0"/>
          <a:chOff x="0" y="0"/>
          <a:chExt cx="0" cy="0"/>
        </a:xfrm>
      </p:grpSpPr>
      <p:pic>
        <p:nvPicPr>
          <p:cNvPr id="186" name="Google Shape;186;p12" descr="Business Ethics Standard - GoodCorporation"/>
          <p:cNvPicPr preferRelativeResize="0"/>
          <p:nvPr/>
        </p:nvPicPr>
        <p:blipFill rotWithShape="1">
          <a:blip r:embed="rId3">
            <a:alphaModFix/>
          </a:blip>
          <a:srcRect t="12366" r="9091" b="11024"/>
          <a:stretch/>
        </p:blipFill>
        <p:spPr>
          <a:xfrm>
            <a:off x="20" y="10"/>
            <a:ext cx="12191980" cy="6857990"/>
          </a:xfrm>
          <a:prstGeom prst="rect">
            <a:avLst/>
          </a:prstGeom>
          <a:noFill/>
          <a:ln>
            <a:noFill/>
          </a:ln>
        </p:spPr>
      </p:pic>
      <p:sp>
        <p:nvSpPr>
          <p:cNvPr id="187" name="Google Shape;187;p12"/>
          <p:cNvSpPr/>
          <p:nvPr/>
        </p:nvSpPr>
        <p:spPr>
          <a:xfrm>
            <a:off x="336884" y="321176"/>
            <a:ext cx="7197772" cy="5896743"/>
          </a:xfrm>
          <a:prstGeom prst="rect">
            <a:avLst/>
          </a:prstGeom>
          <a:solidFill>
            <a:schemeClr val="lt1">
              <a:alpha val="89803"/>
            </a:schemeClr>
          </a:solidFill>
          <a:ln w="127000" cap="sq" cmpd="thinThick">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88" name="Google Shape;188;p12"/>
          <p:cNvSpPr txBox="1">
            <a:spLocks noGrp="1"/>
          </p:cNvSpPr>
          <p:nvPr>
            <p:ph type="title"/>
          </p:nvPr>
        </p:nvSpPr>
        <p:spPr>
          <a:xfrm>
            <a:off x="625864" y="339934"/>
            <a:ext cx="6619811" cy="1344975"/>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000"/>
              <a:buFont typeface="Calibri"/>
              <a:buNone/>
            </a:pPr>
            <a:r>
              <a:rPr lang="en-GB" sz="4000" b="1">
                <a:latin typeface="Calibri"/>
                <a:ea typeface="Calibri"/>
                <a:cs typeface="Calibri"/>
                <a:sym typeface="Calibri"/>
              </a:rPr>
              <a:t>ETHICAL STANDARDS </a:t>
            </a:r>
            <a:endParaRPr/>
          </a:p>
        </p:txBody>
      </p:sp>
      <p:sp>
        <p:nvSpPr>
          <p:cNvPr id="189" name="Google Shape;189;p12"/>
          <p:cNvSpPr txBox="1">
            <a:spLocks noGrp="1"/>
          </p:cNvSpPr>
          <p:nvPr>
            <p:ph type="body" idx="1"/>
          </p:nvPr>
        </p:nvSpPr>
        <p:spPr>
          <a:xfrm>
            <a:off x="886226" y="1789452"/>
            <a:ext cx="6099085" cy="3909535"/>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2800"/>
              <a:buNone/>
            </a:pPr>
            <a:r>
              <a:rPr lang="en-GB" i="1"/>
              <a:t>“Trust underpins the mediation process. If the parties do not trust a mediator’s integrity in terms of competence diligence, neutrality, independence, impartiality, fairness, and the ability to respect confidences, mediation is unlikely to succeed.”</a:t>
            </a:r>
            <a:br>
              <a:rPr lang="en-GB"/>
            </a:br>
            <a:endParaRPr/>
          </a:p>
          <a:p>
            <a:pPr marL="0" lvl="0" indent="0" algn="ctr" rtl="0">
              <a:lnSpc>
                <a:spcPct val="90000"/>
              </a:lnSpc>
              <a:spcBef>
                <a:spcPts val="1000"/>
              </a:spcBef>
              <a:spcAft>
                <a:spcPts val="0"/>
              </a:spcAft>
              <a:buClr>
                <a:schemeClr val="dk1"/>
              </a:buClr>
              <a:buSzPts val="2000"/>
              <a:buNone/>
            </a:pPr>
            <a:r>
              <a:rPr lang="en-GB" sz="2000" b="0"/>
              <a:t>— </a:t>
            </a:r>
            <a:r>
              <a:rPr lang="en-GB" sz="2000" b="1"/>
              <a:t>International Mediation Institute, 2010 (IMI, 2020) </a:t>
            </a:r>
            <a:endParaRPr sz="2000"/>
          </a:p>
          <a:p>
            <a:pPr marL="228600" lvl="0" indent="-76200" algn="l" rtl="0">
              <a:lnSpc>
                <a:spcPct val="90000"/>
              </a:lnSpc>
              <a:spcBef>
                <a:spcPts val="1000"/>
              </a:spcBef>
              <a:spcAft>
                <a:spcPts val="0"/>
              </a:spcAft>
              <a:buClr>
                <a:schemeClr val="dk1"/>
              </a:buClr>
              <a:buSzPts val="2400"/>
              <a:buNone/>
            </a:pPr>
            <a:endParaRPr sz="24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93"/>
        <p:cNvGrpSpPr/>
        <p:nvPr/>
      </p:nvGrpSpPr>
      <p:grpSpPr>
        <a:xfrm>
          <a:off x="0" y="0"/>
          <a:ext cx="0" cy="0"/>
          <a:chOff x="0" y="0"/>
          <a:chExt cx="0" cy="0"/>
        </a:xfrm>
      </p:grpSpPr>
      <p:pic>
        <p:nvPicPr>
          <p:cNvPr id="194" name="Google Shape;194;p13" descr="EU competences in the field of culture | Culture and Creativity"/>
          <p:cNvPicPr preferRelativeResize="0"/>
          <p:nvPr/>
        </p:nvPicPr>
        <p:blipFill rotWithShape="1">
          <a:blip r:embed="rId3">
            <a:alphaModFix/>
          </a:blip>
          <a:srcRect t="9091" r="9091"/>
          <a:stretch/>
        </p:blipFill>
        <p:spPr>
          <a:xfrm>
            <a:off x="0" y="0"/>
            <a:ext cx="12192000" cy="6856413"/>
          </a:xfrm>
          <a:prstGeom prst="rect">
            <a:avLst/>
          </a:prstGeom>
          <a:noFill/>
          <a:ln>
            <a:noFill/>
          </a:ln>
        </p:spPr>
      </p:pic>
      <p:sp>
        <p:nvSpPr>
          <p:cNvPr id="195" name="Google Shape;195;p13"/>
          <p:cNvSpPr/>
          <p:nvPr/>
        </p:nvSpPr>
        <p:spPr>
          <a:xfrm>
            <a:off x="336884" y="321176"/>
            <a:ext cx="7197772" cy="5896743"/>
          </a:xfrm>
          <a:prstGeom prst="rect">
            <a:avLst/>
          </a:prstGeom>
          <a:solidFill>
            <a:schemeClr val="lt1">
              <a:alpha val="89803"/>
            </a:schemeClr>
          </a:solidFill>
          <a:ln w="127000" cap="sq" cmpd="thinThick">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96" name="Google Shape;196;p13"/>
          <p:cNvSpPr txBox="1">
            <a:spLocks noGrp="1"/>
          </p:cNvSpPr>
          <p:nvPr>
            <p:ph type="title"/>
          </p:nvPr>
        </p:nvSpPr>
        <p:spPr>
          <a:xfrm>
            <a:off x="685502" y="487681"/>
            <a:ext cx="6619811" cy="1344975"/>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3500"/>
              <a:buFont typeface="Calibri"/>
              <a:buNone/>
            </a:pPr>
            <a:r>
              <a:rPr lang="en-GB" sz="3500" b="1">
                <a:latin typeface="Calibri"/>
                <a:ea typeface="Calibri"/>
                <a:cs typeface="Calibri"/>
                <a:sym typeface="Calibri"/>
              </a:rPr>
              <a:t>EUROPEAN CODE OF CONDUCT: </a:t>
            </a:r>
            <a:br>
              <a:rPr lang="en-GB" sz="3500" b="1">
                <a:latin typeface="Calibri"/>
                <a:ea typeface="Calibri"/>
                <a:cs typeface="Calibri"/>
                <a:sym typeface="Calibri"/>
              </a:rPr>
            </a:br>
            <a:r>
              <a:rPr lang="en-GB" sz="3500" b="1">
                <a:latin typeface="Calibri"/>
                <a:ea typeface="Calibri"/>
                <a:cs typeface="Calibri"/>
                <a:sym typeface="Calibri"/>
              </a:rPr>
              <a:t>ETHICAL STANDARDS </a:t>
            </a:r>
            <a:endParaRPr/>
          </a:p>
        </p:txBody>
      </p:sp>
      <p:sp>
        <p:nvSpPr>
          <p:cNvPr id="197" name="Google Shape;197;p13"/>
          <p:cNvSpPr txBox="1">
            <a:spLocks noGrp="1"/>
          </p:cNvSpPr>
          <p:nvPr>
            <p:ph type="body" idx="1"/>
          </p:nvPr>
        </p:nvSpPr>
        <p:spPr>
          <a:xfrm>
            <a:off x="594803" y="1723292"/>
            <a:ext cx="6619811" cy="4654062"/>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000"/>
              <a:buNone/>
            </a:pPr>
            <a:endParaRPr sz="2000"/>
          </a:p>
          <a:p>
            <a:pPr marL="228600" lvl="0" indent="-228600" algn="l" rtl="0">
              <a:lnSpc>
                <a:spcPct val="90000"/>
              </a:lnSpc>
              <a:spcBef>
                <a:spcPts val="1000"/>
              </a:spcBef>
              <a:spcAft>
                <a:spcPts val="0"/>
              </a:spcAft>
              <a:buClr>
                <a:schemeClr val="dk1"/>
              </a:buClr>
              <a:buSzPts val="2000"/>
              <a:buChar char="•"/>
            </a:pPr>
            <a:r>
              <a:rPr lang="en-GB" sz="2000"/>
              <a:t>The EU published a Code of Conduct for Mediators in 2004 that outlines a number of principles that any mediator can choose to voluntarily adhere to while acting as their own agent. It is meant to be applicable to all civil and business mediation situations. </a:t>
            </a:r>
            <a:endParaRPr/>
          </a:p>
          <a:p>
            <a:pPr marL="228600" lvl="0" indent="-228600" algn="l" rtl="0">
              <a:lnSpc>
                <a:spcPct val="90000"/>
              </a:lnSpc>
              <a:spcBef>
                <a:spcPts val="1000"/>
              </a:spcBef>
              <a:spcAft>
                <a:spcPts val="0"/>
              </a:spcAft>
              <a:buClr>
                <a:schemeClr val="dk1"/>
              </a:buClr>
              <a:buSzPts val="2000"/>
              <a:buChar char="•"/>
            </a:pPr>
            <a:r>
              <a:rPr lang="en-GB" sz="2000"/>
              <a:t>Organisations that offer mediation services have the right to demand that mediators abide by the Code. </a:t>
            </a:r>
            <a:endParaRPr/>
          </a:p>
          <a:p>
            <a:pPr marL="228600" lvl="0" indent="-228600" algn="l" rtl="0">
              <a:lnSpc>
                <a:spcPct val="90000"/>
              </a:lnSpc>
              <a:spcBef>
                <a:spcPts val="1000"/>
              </a:spcBef>
              <a:spcAft>
                <a:spcPts val="0"/>
              </a:spcAft>
              <a:buClr>
                <a:schemeClr val="dk1"/>
              </a:buClr>
              <a:buSzPts val="2000"/>
              <a:buChar char="•"/>
            </a:pPr>
            <a:r>
              <a:rPr lang="en-GB" sz="2000"/>
              <a:t>The definition of mediation as it relates to the Code of Conduct is: "any procedure where two or more parties agree to the appointment of a third- party help the parties to solve a dispute by getting an agreement without adjudication”.</a:t>
            </a:r>
            <a:endParaRPr/>
          </a:p>
        </p:txBody>
      </p:sp>
      <p:sp>
        <p:nvSpPr>
          <p:cNvPr id="198" name="Google Shape;198;p13"/>
          <p:cNvSpPr txBox="1"/>
          <p:nvPr/>
        </p:nvSpPr>
        <p:spPr>
          <a:xfrm>
            <a:off x="246185" y="6176963"/>
            <a:ext cx="6096000" cy="60016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a:p>
            <a:pPr marL="0" marR="0" lvl="0" indent="0" algn="l" rtl="0">
              <a:spcBef>
                <a:spcPts val="600"/>
              </a:spcBef>
              <a:spcAft>
                <a:spcPts val="0"/>
              </a:spcAft>
              <a:buClr>
                <a:schemeClr val="dk1"/>
              </a:buClr>
              <a:buSzPts val="1000"/>
              <a:buFont typeface="Calibri"/>
              <a:buNone/>
            </a:pPr>
            <a:r>
              <a:rPr lang="en-GB" sz="1000" b="0" i="0" u="none" strike="noStrike" cap="none">
                <a:solidFill>
                  <a:schemeClr val="dk1"/>
                </a:solidFill>
                <a:latin typeface="Calibri"/>
                <a:ea typeface="Calibri"/>
                <a:cs typeface="Calibri"/>
                <a:sym typeface="Calibri"/>
              </a:rPr>
              <a:t>Source: http://www.euromed-justice-iii.eu/document/eu-european-code-conduct-mediators</a:t>
            </a:r>
            <a:endParaRPr sz="1000" b="0" i="0" u="none" strike="noStrike" cap="none">
              <a:solidFill>
                <a:schemeClr val="dk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02"/>
        <p:cNvGrpSpPr/>
        <p:nvPr/>
      </p:nvGrpSpPr>
      <p:grpSpPr>
        <a:xfrm>
          <a:off x="0" y="0"/>
          <a:ext cx="0" cy="0"/>
          <a:chOff x="0" y="0"/>
          <a:chExt cx="0" cy="0"/>
        </a:xfrm>
      </p:grpSpPr>
      <p:pic>
        <p:nvPicPr>
          <p:cNvPr id="203" name="Google Shape;203;p14" descr="EU competences in the field of culture | Culture and Creativity"/>
          <p:cNvPicPr preferRelativeResize="0"/>
          <p:nvPr/>
        </p:nvPicPr>
        <p:blipFill rotWithShape="1">
          <a:blip r:embed="rId3">
            <a:alphaModFix/>
          </a:blip>
          <a:srcRect t="9091" r="9091"/>
          <a:stretch/>
        </p:blipFill>
        <p:spPr>
          <a:xfrm>
            <a:off x="0" y="0"/>
            <a:ext cx="12192000" cy="6856413"/>
          </a:xfrm>
          <a:prstGeom prst="rect">
            <a:avLst/>
          </a:prstGeom>
          <a:noFill/>
          <a:ln>
            <a:noFill/>
          </a:ln>
        </p:spPr>
      </p:pic>
      <p:sp>
        <p:nvSpPr>
          <p:cNvPr id="204" name="Google Shape;204;p14"/>
          <p:cNvSpPr/>
          <p:nvPr/>
        </p:nvSpPr>
        <p:spPr>
          <a:xfrm>
            <a:off x="336884" y="321176"/>
            <a:ext cx="7197772" cy="5896743"/>
          </a:xfrm>
          <a:prstGeom prst="rect">
            <a:avLst/>
          </a:prstGeom>
          <a:solidFill>
            <a:schemeClr val="lt1">
              <a:alpha val="89803"/>
            </a:schemeClr>
          </a:solidFill>
          <a:ln w="127000" cap="sq" cmpd="thinThick">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05" name="Google Shape;205;p14"/>
          <p:cNvSpPr txBox="1">
            <a:spLocks noGrp="1"/>
          </p:cNvSpPr>
          <p:nvPr>
            <p:ph type="title"/>
          </p:nvPr>
        </p:nvSpPr>
        <p:spPr>
          <a:xfrm>
            <a:off x="199508" y="548982"/>
            <a:ext cx="7472523" cy="1344975"/>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chemeClr val="dk1"/>
              </a:buClr>
              <a:buSzPct val="100000"/>
              <a:buFont typeface="Calibri"/>
              <a:buNone/>
            </a:pPr>
            <a:r>
              <a:rPr lang="en-GB" sz="3500" b="1">
                <a:latin typeface="Calibri"/>
                <a:ea typeface="Calibri"/>
                <a:cs typeface="Calibri"/>
                <a:sym typeface="Calibri"/>
              </a:rPr>
              <a:t>European Code of Conduct for Mediators </a:t>
            </a:r>
            <a:br>
              <a:rPr lang="en-GB" sz="2800"/>
            </a:br>
            <a:endParaRPr sz="2800"/>
          </a:p>
        </p:txBody>
      </p:sp>
      <p:sp>
        <p:nvSpPr>
          <p:cNvPr id="206" name="Google Shape;206;p14"/>
          <p:cNvSpPr txBox="1">
            <a:spLocks noGrp="1"/>
          </p:cNvSpPr>
          <p:nvPr>
            <p:ph type="body" idx="1"/>
          </p:nvPr>
        </p:nvSpPr>
        <p:spPr>
          <a:xfrm>
            <a:off x="456735" y="1524000"/>
            <a:ext cx="6757880" cy="4370773"/>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1800"/>
              <a:buNone/>
            </a:pPr>
            <a:r>
              <a:rPr lang="en-GB" sz="1800" b="1">
                <a:latin typeface="Calibri"/>
                <a:ea typeface="Calibri"/>
                <a:cs typeface="Calibri"/>
                <a:sym typeface="Calibri"/>
              </a:rPr>
              <a:t>1. COMPETENCE AND APPOINTMENT OF MEDIATORS </a:t>
            </a:r>
            <a:endParaRPr sz="1800" b="1">
              <a:latin typeface="Calibri"/>
              <a:ea typeface="Calibri"/>
              <a:cs typeface="Calibri"/>
              <a:sym typeface="Calibri"/>
            </a:endParaRPr>
          </a:p>
          <a:p>
            <a:pPr marL="0" lvl="0" indent="0" algn="l" rtl="0">
              <a:lnSpc>
                <a:spcPct val="90000"/>
              </a:lnSpc>
              <a:spcBef>
                <a:spcPts val="1000"/>
              </a:spcBef>
              <a:spcAft>
                <a:spcPts val="0"/>
              </a:spcAft>
              <a:buClr>
                <a:schemeClr val="dk1"/>
              </a:buClr>
              <a:buSzPts val="1800"/>
              <a:buNone/>
            </a:pPr>
            <a:r>
              <a:rPr lang="en-GB" sz="1800" b="1">
                <a:latin typeface="Calibri"/>
                <a:ea typeface="Calibri"/>
                <a:cs typeface="Calibri"/>
                <a:sym typeface="Calibri"/>
              </a:rPr>
              <a:t>1.1 Competence </a:t>
            </a:r>
            <a:endParaRPr sz="1800" b="1">
              <a:latin typeface="Calibri"/>
              <a:ea typeface="Calibri"/>
              <a:cs typeface="Calibri"/>
              <a:sym typeface="Calibri"/>
            </a:endParaRPr>
          </a:p>
          <a:p>
            <a:pPr marL="0" lvl="0" indent="0" algn="l" rtl="0">
              <a:lnSpc>
                <a:spcPct val="90000"/>
              </a:lnSpc>
              <a:spcBef>
                <a:spcPts val="1000"/>
              </a:spcBef>
              <a:spcAft>
                <a:spcPts val="0"/>
              </a:spcAft>
              <a:buClr>
                <a:schemeClr val="dk1"/>
              </a:buClr>
              <a:buSzPts val="1800"/>
              <a:buNone/>
            </a:pPr>
            <a:r>
              <a:rPr lang="en-GB" sz="1800">
                <a:latin typeface="Calibri"/>
                <a:ea typeface="Calibri"/>
                <a:cs typeface="Calibri"/>
                <a:sym typeface="Calibri"/>
              </a:rPr>
              <a:t>Mediators shall be competent and knowledgeable in the process of mediation. Relevant factors shall include proper training and continuous updating of their education and practice in mediation skills, having regard to any relevant standards or accreditation schemes. </a:t>
            </a:r>
            <a:endParaRPr sz="1800">
              <a:latin typeface="Calibri"/>
              <a:ea typeface="Calibri"/>
              <a:cs typeface="Calibri"/>
              <a:sym typeface="Calibri"/>
            </a:endParaRPr>
          </a:p>
          <a:p>
            <a:pPr marL="0" lvl="0" indent="0" algn="l" rtl="0">
              <a:lnSpc>
                <a:spcPct val="90000"/>
              </a:lnSpc>
              <a:spcBef>
                <a:spcPts val="1000"/>
              </a:spcBef>
              <a:spcAft>
                <a:spcPts val="0"/>
              </a:spcAft>
              <a:buClr>
                <a:schemeClr val="dk1"/>
              </a:buClr>
              <a:buSzPts val="1800"/>
              <a:buNone/>
            </a:pPr>
            <a:r>
              <a:rPr lang="en-GB" sz="1800" b="1">
                <a:latin typeface="Calibri"/>
                <a:ea typeface="Calibri"/>
                <a:cs typeface="Calibri"/>
                <a:sym typeface="Calibri"/>
              </a:rPr>
              <a:t>1.2 Appointment </a:t>
            </a:r>
            <a:endParaRPr sz="1800" b="1">
              <a:latin typeface="Calibri"/>
              <a:ea typeface="Calibri"/>
              <a:cs typeface="Calibri"/>
              <a:sym typeface="Calibri"/>
            </a:endParaRPr>
          </a:p>
          <a:p>
            <a:pPr marL="0" lvl="0" indent="0" algn="l" rtl="0">
              <a:lnSpc>
                <a:spcPct val="90000"/>
              </a:lnSpc>
              <a:spcBef>
                <a:spcPts val="1000"/>
              </a:spcBef>
              <a:spcAft>
                <a:spcPts val="0"/>
              </a:spcAft>
              <a:buClr>
                <a:schemeClr val="dk1"/>
              </a:buClr>
              <a:buSzPts val="1800"/>
              <a:buNone/>
            </a:pPr>
            <a:r>
              <a:rPr lang="en-GB" sz="1800">
                <a:latin typeface="Calibri"/>
                <a:ea typeface="Calibri"/>
                <a:cs typeface="Calibri"/>
                <a:sym typeface="Calibri"/>
              </a:rPr>
              <a:t>The mediator will confer with the parties regarding suitable dates on which the mediation may take place. The mediator shall satisfy him/herself as to his/her background and competence to conduct the mediation before accepting the appointment and, upon request, disclose information concerning his/her background and experience to the parties. </a:t>
            </a:r>
            <a:endParaRPr sz="1800">
              <a:latin typeface="Calibri"/>
              <a:ea typeface="Calibri"/>
              <a:cs typeface="Calibri"/>
              <a:sym typeface="Calibri"/>
            </a:endParaRPr>
          </a:p>
          <a:p>
            <a:pPr marL="0" lvl="0" indent="0" algn="l" rtl="0">
              <a:lnSpc>
                <a:spcPct val="90000"/>
              </a:lnSpc>
              <a:spcBef>
                <a:spcPts val="1000"/>
              </a:spcBef>
              <a:spcAft>
                <a:spcPts val="0"/>
              </a:spcAft>
              <a:buClr>
                <a:schemeClr val="dk1"/>
              </a:buClr>
              <a:buSzPts val="1300"/>
              <a:buNone/>
            </a:pPr>
            <a:endParaRPr sz="1300"/>
          </a:p>
        </p:txBody>
      </p:sp>
      <p:sp>
        <p:nvSpPr>
          <p:cNvPr id="207" name="Google Shape;207;p14"/>
          <p:cNvSpPr txBox="1"/>
          <p:nvPr/>
        </p:nvSpPr>
        <p:spPr>
          <a:xfrm>
            <a:off x="456734" y="5810124"/>
            <a:ext cx="6189784" cy="24622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1000"/>
              <a:buFont typeface="Calibri"/>
              <a:buNone/>
            </a:pPr>
            <a:r>
              <a:rPr lang="en-GB" sz="1000" b="0" i="0" u="none" strike="noStrike" cap="none">
                <a:solidFill>
                  <a:schemeClr val="dk1"/>
                </a:solidFill>
                <a:latin typeface="Calibri"/>
                <a:ea typeface="Calibri"/>
                <a:cs typeface="Calibri"/>
                <a:sym typeface="Calibri"/>
              </a:rPr>
              <a:t>Source: http://www.euromed-justice-iii.eu/document/eu-european-code-conduct-mediators</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11"/>
        <p:cNvGrpSpPr/>
        <p:nvPr/>
      </p:nvGrpSpPr>
      <p:grpSpPr>
        <a:xfrm>
          <a:off x="0" y="0"/>
          <a:ext cx="0" cy="0"/>
          <a:chOff x="0" y="0"/>
          <a:chExt cx="0" cy="0"/>
        </a:xfrm>
      </p:grpSpPr>
      <p:pic>
        <p:nvPicPr>
          <p:cNvPr id="212" name="Google Shape;212;p15" descr="EU competences in the field of culture | Culture and Creativity"/>
          <p:cNvPicPr preferRelativeResize="0"/>
          <p:nvPr/>
        </p:nvPicPr>
        <p:blipFill rotWithShape="1">
          <a:blip r:embed="rId3">
            <a:alphaModFix/>
          </a:blip>
          <a:srcRect t="9091" r="9091"/>
          <a:stretch/>
        </p:blipFill>
        <p:spPr>
          <a:xfrm>
            <a:off x="0" y="1587"/>
            <a:ext cx="12192000" cy="6856413"/>
          </a:xfrm>
          <a:prstGeom prst="rect">
            <a:avLst/>
          </a:prstGeom>
          <a:noFill/>
          <a:ln>
            <a:noFill/>
          </a:ln>
        </p:spPr>
      </p:pic>
      <p:sp>
        <p:nvSpPr>
          <p:cNvPr id="213" name="Google Shape;213;p15"/>
          <p:cNvSpPr/>
          <p:nvPr/>
        </p:nvSpPr>
        <p:spPr>
          <a:xfrm>
            <a:off x="336884" y="321176"/>
            <a:ext cx="7197772" cy="5896743"/>
          </a:xfrm>
          <a:prstGeom prst="rect">
            <a:avLst/>
          </a:prstGeom>
          <a:solidFill>
            <a:schemeClr val="lt1">
              <a:alpha val="89803"/>
            </a:schemeClr>
          </a:solidFill>
          <a:ln w="127000" cap="sq" cmpd="thinThick">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14" name="Google Shape;214;p15"/>
          <p:cNvSpPr txBox="1">
            <a:spLocks noGrp="1"/>
          </p:cNvSpPr>
          <p:nvPr>
            <p:ph type="title"/>
          </p:nvPr>
        </p:nvSpPr>
        <p:spPr>
          <a:xfrm>
            <a:off x="-397444" y="124068"/>
            <a:ext cx="8666427" cy="1344975"/>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3200"/>
              <a:buFont typeface="Calibri"/>
              <a:buNone/>
            </a:pPr>
            <a:r>
              <a:rPr lang="en-GB" sz="3200" b="1">
                <a:latin typeface="Calibri"/>
                <a:ea typeface="Calibri"/>
                <a:cs typeface="Calibri"/>
                <a:sym typeface="Calibri"/>
              </a:rPr>
              <a:t>European Code of Conduct for Mediators</a:t>
            </a:r>
            <a:endParaRPr sz="3200" b="1">
              <a:latin typeface="Calibri"/>
              <a:ea typeface="Calibri"/>
              <a:cs typeface="Calibri"/>
              <a:sym typeface="Calibri"/>
            </a:endParaRPr>
          </a:p>
        </p:txBody>
      </p:sp>
      <p:sp>
        <p:nvSpPr>
          <p:cNvPr id="215" name="Google Shape;215;p15"/>
          <p:cNvSpPr txBox="1">
            <a:spLocks noGrp="1"/>
          </p:cNvSpPr>
          <p:nvPr>
            <p:ph type="body" idx="1"/>
          </p:nvPr>
        </p:nvSpPr>
        <p:spPr>
          <a:xfrm>
            <a:off x="443950" y="1271935"/>
            <a:ext cx="6769137" cy="4822873"/>
          </a:xfrm>
          <a:prstGeom prst="rect">
            <a:avLst/>
          </a:prstGeom>
          <a:noFill/>
          <a:ln>
            <a:noFill/>
          </a:ln>
        </p:spPr>
        <p:txBody>
          <a:bodyPr spcFirstLastPara="1" wrap="square" lIns="91425" tIns="45700" rIns="91425" bIns="45700" anchor="t" anchorCtr="0">
            <a:normAutofit fontScale="92500" lnSpcReduction="20000"/>
          </a:bodyPr>
          <a:lstStyle/>
          <a:p>
            <a:pPr marL="0" lvl="0" indent="0" algn="l" rtl="0">
              <a:lnSpc>
                <a:spcPct val="90000"/>
              </a:lnSpc>
              <a:spcBef>
                <a:spcPts val="0"/>
              </a:spcBef>
              <a:spcAft>
                <a:spcPts val="0"/>
              </a:spcAft>
              <a:buClr>
                <a:schemeClr val="dk1"/>
              </a:buClr>
              <a:buSzPct val="100000"/>
              <a:buNone/>
            </a:pPr>
            <a:r>
              <a:rPr lang="en-GB" sz="1600" b="1">
                <a:latin typeface="Calibri"/>
                <a:ea typeface="Calibri"/>
                <a:cs typeface="Calibri"/>
                <a:sym typeface="Calibri"/>
              </a:rPr>
              <a:t>2. INDEPENDENCE AND IMPARTIALITY </a:t>
            </a:r>
            <a:endParaRPr sz="1600" b="1">
              <a:latin typeface="Calibri"/>
              <a:ea typeface="Calibri"/>
              <a:cs typeface="Calibri"/>
              <a:sym typeface="Calibri"/>
            </a:endParaRPr>
          </a:p>
          <a:p>
            <a:pPr marL="0" lvl="0" indent="0" algn="l" rtl="0">
              <a:lnSpc>
                <a:spcPct val="90000"/>
              </a:lnSpc>
              <a:spcBef>
                <a:spcPts val="1000"/>
              </a:spcBef>
              <a:spcAft>
                <a:spcPts val="0"/>
              </a:spcAft>
              <a:buClr>
                <a:schemeClr val="dk1"/>
              </a:buClr>
              <a:buSzPct val="100000"/>
              <a:buNone/>
            </a:pPr>
            <a:r>
              <a:rPr lang="en-GB" sz="1600" b="1">
                <a:latin typeface="Calibri"/>
                <a:ea typeface="Calibri"/>
                <a:cs typeface="Calibri"/>
                <a:sym typeface="Calibri"/>
              </a:rPr>
              <a:t>2.1 Independence and neutrality </a:t>
            </a:r>
            <a:endParaRPr sz="1600" b="1">
              <a:latin typeface="Calibri"/>
              <a:ea typeface="Calibri"/>
              <a:cs typeface="Calibri"/>
              <a:sym typeface="Calibri"/>
            </a:endParaRPr>
          </a:p>
          <a:p>
            <a:pPr marL="0" lvl="0" indent="0" algn="l" rtl="0">
              <a:lnSpc>
                <a:spcPct val="90000"/>
              </a:lnSpc>
              <a:spcBef>
                <a:spcPts val="1000"/>
              </a:spcBef>
              <a:spcAft>
                <a:spcPts val="0"/>
              </a:spcAft>
              <a:buClr>
                <a:schemeClr val="dk1"/>
              </a:buClr>
              <a:buSzPct val="100000"/>
              <a:buNone/>
            </a:pPr>
            <a:r>
              <a:rPr lang="en-GB" sz="1600">
                <a:latin typeface="Calibri"/>
                <a:ea typeface="Calibri"/>
                <a:cs typeface="Calibri"/>
                <a:sym typeface="Calibri"/>
              </a:rPr>
              <a:t>The mediator must not act, or, having started to do so, continue to act, before having disclosed any circumstances that may, or may be seen to, affect his or her independence or conflict of interests. The duty to disclose is a continuing obligation throughout the process. </a:t>
            </a:r>
            <a:endParaRPr sz="1600">
              <a:latin typeface="Calibri"/>
              <a:ea typeface="Calibri"/>
              <a:cs typeface="Calibri"/>
              <a:sym typeface="Calibri"/>
            </a:endParaRPr>
          </a:p>
          <a:p>
            <a:pPr marL="0" lvl="0" indent="0" algn="l" rtl="0">
              <a:lnSpc>
                <a:spcPct val="90000"/>
              </a:lnSpc>
              <a:spcBef>
                <a:spcPts val="1000"/>
              </a:spcBef>
              <a:spcAft>
                <a:spcPts val="0"/>
              </a:spcAft>
              <a:buClr>
                <a:schemeClr val="dk1"/>
              </a:buClr>
              <a:buSzPct val="100000"/>
              <a:buNone/>
            </a:pPr>
            <a:r>
              <a:rPr lang="en-GB" sz="1600">
                <a:latin typeface="Calibri"/>
                <a:ea typeface="Calibri"/>
                <a:cs typeface="Calibri"/>
                <a:sym typeface="Calibri"/>
              </a:rPr>
              <a:t>Such circumstances shall include:</a:t>
            </a:r>
            <a:endParaRPr sz="1600">
              <a:latin typeface="Calibri"/>
              <a:ea typeface="Calibri"/>
              <a:cs typeface="Calibri"/>
              <a:sym typeface="Calibri"/>
            </a:endParaRPr>
          </a:p>
          <a:p>
            <a:pPr marL="228600" lvl="0" indent="-228600" algn="l" rtl="0">
              <a:lnSpc>
                <a:spcPct val="90000"/>
              </a:lnSpc>
              <a:spcBef>
                <a:spcPts val="1000"/>
              </a:spcBef>
              <a:spcAft>
                <a:spcPts val="0"/>
              </a:spcAft>
              <a:buClr>
                <a:schemeClr val="dk1"/>
              </a:buClr>
              <a:buSzPct val="100000"/>
              <a:buFont typeface="Arial"/>
              <a:buChar char="•"/>
            </a:pPr>
            <a:r>
              <a:rPr lang="en-GB" sz="1600">
                <a:latin typeface="Calibri"/>
                <a:ea typeface="Calibri"/>
                <a:cs typeface="Calibri"/>
                <a:sym typeface="Calibri"/>
              </a:rPr>
              <a:t>any personal or business relationship with one of the parties, </a:t>
            </a:r>
            <a:endParaRPr/>
          </a:p>
          <a:p>
            <a:pPr marL="228600" lvl="0" indent="-228600" algn="l" rtl="0">
              <a:lnSpc>
                <a:spcPct val="90000"/>
              </a:lnSpc>
              <a:spcBef>
                <a:spcPts val="1000"/>
              </a:spcBef>
              <a:spcAft>
                <a:spcPts val="0"/>
              </a:spcAft>
              <a:buClr>
                <a:schemeClr val="dk1"/>
              </a:buClr>
              <a:buSzPct val="100000"/>
              <a:buFont typeface="Arial"/>
              <a:buChar char="•"/>
            </a:pPr>
            <a:r>
              <a:rPr lang="en-GB" sz="1600">
                <a:latin typeface="Calibri"/>
                <a:ea typeface="Calibri"/>
                <a:cs typeface="Calibri"/>
                <a:sym typeface="Calibri"/>
              </a:rPr>
              <a:t>any financial or other interest, direct or indirect, in the outcome of the </a:t>
            </a:r>
            <a:endParaRPr/>
          </a:p>
          <a:p>
            <a:pPr marL="228600" lvl="0" indent="-228600" algn="l" rtl="0">
              <a:lnSpc>
                <a:spcPct val="90000"/>
              </a:lnSpc>
              <a:spcBef>
                <a:spcPts val="1000"/>
              </a:spcBef>
              <a:spcAft>
                <a:spcPts val="0"/>
              </a:spcAft>
              <a:buClr>
                <a:schemeClr val="dk1"/>
              </a:buClr>
              <a:buSzPct val="100000"/>
              <a:buFont typeface="Arial"/>
              <a:buChar char="•"/>
            </a:pPr>
            <a:r>
              <a:rPr lang="en-GB" sz="1600">
                <a:latin typeface="Calibri"/>
                <a:ea typeface="Calibri"/>
                <a:cs typeface="Calibri"/>
                <a:sym typeface="Calibri"/>
              </a:rPr>
              <a:t>mediation, or </a:t>
            </a:r>
            <a:endParaRPr/>
          </a:p>
          <a:p>
            <a:pPr marL="228600" lvl="0" indent="-228600" algn="l" rtl="0">
              <a:lnSpc>
                <a:spcPct val="90000"/>
              </a:lnSpc>
              <a:spcBef>
                <a:spcPts val="1000"/>
              </a:spcBef>
              <a:spcAft>
                <a:spcPts val="0"/>
              </a:spcAft>
              <a:buClr>
                <a:schemeClr val="dk1"/>
              </a:buClr>
              <a:buSzPct val="100000"/>
              <a:buFont typeface="Arial"/>
              <a:buChar char="•"/>
            </a:pPr>
            <a:r>
              <a:rPr lang="en-GB" sz="1600">
                <a:latin typeface="Calibri"/>
                <a:ea typeface="Calibri"/>
                <a:cs typeface="Calibri"/>
                <a:sym typeface="Calibri"/>
              </a:rPr>
              <a:t>the mediator, or a member of his or her firm, having acted in any capacity other than mediator for one of the parties. </a:t>
            </a:r>
            <a:endParaRPr/>
          </a:p>
          <a:p>
            <a:pPr marL="0" lvl="0" indent="0" algn="l" rtl="0">
              <a:lnSpc>
                <a:spcPct val="90000"/>
              </a:lnSpc>
              <a:spcBef>
                <a:spcPts val="1000"/>
              </a:spcBef>
              <a:spcAft>
                <a:spcPts val="0"/>
              </a:spcAft>
              <a:buClr>
                <a:schemeClr val="dk1"/>
              </a:buClr>
              <a:buSzPct val="100000"/>
              <a:buNone/>
            </a:pPr>
            <a:r>
              <a:rPr lang="en-GB" sz="1600">
                <a:latin typeface="Calibri"/>
                <a:ea typeface="Calibri"/>
                <a:cs typeface="Calibri"/>
                <a:sym typeface="Calibri"/>
              </a:rPr>
              <a:t>In such cases the mediator may only accept or continue the mediation provided that he/she is certain of being able to carry out the mediation with full independence and neutrality in order to guarantee full impartiality and that the parties explicitly consent. </a:t>
            </a:r>
            <a:endParaRPr/>
          </a:p>
          <a:p>
            <a:pPr marL="0" lvl="0" indent="0" algn="l" rtl="0">
              <a:lnSpc>
                <a:spcPct val="90000"/>
              </a:lnSpc>
              <a:spcBef>
                <a:spcPts val="1000"/>
              </a:spcBef>
              <a:spcAft>
                <a:spcPts val="0"/>
              </a:spcAft>
              <a:buClr>
                <a:schemeClr val="dk1"/>
              </a:buClr>
              <a:buSzPct val="100000"/>
              <a:buNone/>
            </a:pPr>
            <a:r>
              <a:rPr lang="en-GB" sz="1600" b="1">
                <a:latin typeface="Calibri"/>
                <a:ea typeface="Calibri"/>
                <a:cs typeface="Calibri"/>
                <a:sym typeface="Calibri"/>
              </a:rPr>
              <a:t>2.2 Impartiality </a:t>
            </a:r>
            <a:endParaRPr sz="1600" b="1">
              <a:latin typeface="Calibri"/>
              <a:ea typeface="Calibri"/>
              <a:cs typeface="Calibri"/>
              <a:sym typeface="Calibri"/>
            </a:endParaRPr>
          </a:p>
          <a:p>
            <a:pPr marL="228600" lvl="0" indent="-228600" algn="l" rtl="0">
              <a:lnSpc>
                <a:spcPct val="90000"/>
              </a:lnSpc>
              <a:spcBef>
                <a:spcPts val="1000"/>
              </a:spcBef>
              <a:spcAft>
                <a:spcPts val="0"/>
              </a:spcAft>
              <a:buClr>
                <a:schemeClr val="dk1"/>
              </a:buClr>
              <a:buSzPct val="100000"/>
              <a:buChar char="•"/>
            </a:pPr>
            <a:r>
              <a:rPr lang="en-GB" sz="1600">
                <a:latin typeface="Calibri"/>
                <a:ea typeface="Calibri"/>
                <a:cs typeface="Calibri"/>
                <a:sym typeface="Calibri"/>
              </a:rPr>
              <a:t>The mediator shall at all times act, and endeavour to be seen to act, with impartiality towards the parties and be committed to serve all parties equally with respect to the process of mediation. </a:t>
            </a:r>
            <a:endParaRPr sz="1600">
              <a:latin typeface="Calibri"/>
              <a:ea typeface="Calibri"/>
              <a:cs typeface="Calibri"/>
              <a:sym typeface="Calibri"/>
            </a:endParaRPr>
          </a:p>
          <a:p>
            <a:pPr marL="228600" lvl="0" indent="-169862" algn="l" rtl="0">
              <a:lnSpc>
                <a:spcPct val="90000"/>
              </a:lnSpc>
              <a:spcBef>
                <a:spcPts val="1000"/>
              </a:spcBef>
              <a:spcAft>
                <a:spcPts val="0"/>
              </a:spcAft>
              <a:buClr>
                <a:schemeClr val="dk1"/>
              </a:buClr>
              <a:buSzPct val="100000"/>
              <a:buFont typeface="Arial"/>
              <a:buNone/>
            </a:pPr>
            <a:endParaRPr sz="1000"/>
          </a:p>
          <a:p>
            <a:pPr marL="228600" lvl="0" indent="-169862" algn="l" rtl="0">
              <a:lnSpc>
                <a:spcPct val="90000"/>
              </a:lnSpc>
              <a:spcBef>
                <a:spcPts val="1000"/>
              </a:spcBef>
              <a:spcAft>
                <a:spcPts val="0"/>
              </a:spcAft>
              <a:buClr>
                <a:schemeClr val="dk1"/>
              </a:buClr>
              <a:buSzPct val="100000"/>
              <a:buNone/>
            </a:pPr>
            <a:endParaRPr sz="1000"/>
          </a:p>
        </p:txBody>
      </p:sp>
      <p:sp>
        <p:nvSpPr>
          <p:cNvPr id="216" name="Google Shape;216;p15"/>
          <p:cNvSpPr txBox="1"/>
          <p:nvPr/>
        </p:nvSpPr>
        <p:spPr>
          <a:xfrm>
            <a:off x="336884" y="5971698"/>
            <a:ext cx="6096000" cy="24622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1000"/>
              <a:buFont typeface="Calibri"/>
              <a:buNone/>
            </a:pPr>
            <a:r>
              <a:rPr lang="en-GB" sz="1000" b="0" i="0" u="none" strike="noStrike" cap="none">
                <a:solidFill>
                  <a:schemeClr val="dk1"/>
                </a:solidFill>
                <a:latin typeface="Calibri"/>
                <a:ea typeface="Calibri"/>
                <a:cs typeface="Calibri"/>
                <a:sym typeface="Calibri"/>
              </a:rPr>
              <a:t>Source: http://www.euromed-justice-iii.eu/document/eu-european-code-conduct-mediators</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20"/>
        <p:cNvGrpSpPr/>
        <p:nvPr/>
      </p:nvGrpSpPr>
      <p:grpSpPr>
        <a:xfrm>
          <a:off x="0" y="0"/>
          <a:ext cx="0" cy="0"/>
          <a:chOff x="0" y="0"/>
          <a:chExt cx="0" cy="0"/>
        </a:xfrm>
      </p:grpSpPr>
      <p:pic>
        <p:nvPicPr>
          <p:cNvPr id="221" name="Google Shape;221;p16" descr="EU competences in the field of culture | Culture and Creativity"/>
          <p:cNvPicPr preferRelativeResize="0"/>
          <p:nvPr/>
        </p:nvPicPr>
        <p:blipFill rotWithShape="1">
          <a:blip r:embed="rId3">
            <a:alphaModFix/>
          </a:blip>
          <a:srcRect t="9091" r="9091"/>
          <a:stretch/>
        </p:blipFill>
        <p:spPr>
          <a:xfrm>
            <a:off x="0" y="1587"/>
            <a:ext cx="12192000" cy="6856413"/>
          </a:xfrm>
          <a:prstGeom prst="rect">
            <a:avLst/>
          </a:prstGeom>
          <a:noFill/>
          <a:ln>
            <a:noFill/>
          </a:ln>
        </p:spPr>
      </p:pic>
      <p:sp>
        <p:nvSpPr>
          <p:cNvPr id="222" name="Google Shape;222;p16"/>
          <p:cNvSpPr/>
          <p:nvPr/>
        </p:nvSpPr>
        <p:spPr>
          <a:xfrm>
            <a:off x="336884" y="321176"/>
            <a:ext cx="7197772" cy="5896743"/>
          </a:xfrm>
          <a:prstGeom prst="rect">
            <a:avLst/>
          </a:prstGeom>
          <a:solidFill>
            <a:schemeClr val="lt1">
              <a:alpha val="89803"/>
            </a:schemeClr>
          </a:solidFill>
          <a:ln w="127000" cap="sq" cmpd="thinThick">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23" name="Google Shape;223;p16"/>
          <p:cNvSpPr txBox="1">
            <a:spLocks noGrp="1"/>
          </p:cNvSpPr>
          <p:nvPr>
            <p:ph type="title"/>
          </p:nvPr>
        </p:nvSpPr>
        <p:spPr>
          <a:xfrm>
            <a:off x="-127813" y="321176"/>
            <a:ext cx="8127165" cy="1344975"/>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3200"/>
              <a:buFont typeface="Calibri"/>
              <a:buNone/>
            </a:pPr>
            <a:r>
              <a:rPr lang="en-GB" sz="3200" b="1">
                <a:latin typeface="Calibri"/>
                <a:ea typeface="Calibri"/>
                <a:cs typeface="Calibri"/>
                <a:sym typeface="Calibri"/>
              </a:rPr>
              <a:t>European Code of Conduct for Mediators</a:t>
            </a:r>
            <a:endParaRPr sz="3200" b="1">
              <a:latin typeface="Calibri"/>
              <a:ea typeface="Calibri"/>
              <a:cs typeface="Calibri"/>
              <a:sym typeface="Calibri"/>
            </a:endParaRPr>
          </a:p>
        </p:txBody>
      </p:sp>
      <p:sp>
        <p:nvSpPr>
          <p:cNvPr id="224" name="Google Shape;224;p16"/>
          <p:cNvSpPr txBox="1">
            <a:spLocks noGrp="1"/>
          </p:cNvSpPr>
          <p:nvPr>
            <p:ph type="body" idx="1"/>
          </p:nvPr>
        </p:nvSpPr>
        <p:spPr>
          <a:xfrm>
            <a:off x="433755" y="1336431"/>
            <a:ext cx="6780860" cy="4558342"/>
          </a:xfrm>
          <a:prstGeom prst="rect">
            <a:avLst/>
          </a:prstGeom>
          <a:noFill/>
          <a:ln>
            <a:noFill/>
          </a:ln>
        </p:spPr>
        <p:txBody>
          <a:bodyPr spcFirstLastPara="1" wrap="square" lIns="91425" tIns="45700" rIns="91425" bIns="45700" anchor="t" anchorCtr="0">
            <a:normAutofit fontScale="92500" lnSpcReduction="10000"/>
          </a:bodyPr>
          <a:lstStyle/>
          <a:p>
            <a:pPr marL="0" lvl="0" indent="0" algn="l" rtl="0">
              <a:lnSpc>
                <a:spcPct val="90000"/>
              </a:lnSpc>
              <a:spcBef>
                <a:spcPts val="0"/>
              </a:spcBef>
              <a:spcAft>
                <a:spcPts val="0"/>
              </a:spcAft>
              <a:buClr>
                <a:schemeClr val="dk1"/>
              </a:buClr>
              <a:buSzPct val="100000"/>
              <a:buNone/>
            </a:pPr>
            <a:r>
              <a:rPr lang="en-GB" sz="1600" b="1"/>
              <a:t>3. THE MEDIATION AGREEMENT, PROCESS, SETTLEMENT AND FEES </a:t>
            </a:r>
            <a:endParaRPr sz="1600" b="1"/>
          </a:p>
          <a:p>
            <a:pPr marL="0" lvl="0" indent="0" algn="l" rtl="0">
              <a:lnSpc>
                <a:spcPct val="90000"/>
              </a:lnSpc>
              <a:spcBef>
                <a:spcPts val="1000"/>
              </a:spcBef>
              <a:spcAft>
                <a:spcPts val="0"/>
              </a:spcAft>
              <a:buClr>
                <a:schemeClr val="dk1"/>
              </a:buClr>
              <a:buSzPct val="100000"/>
              <a:buNone/>
            </a:pPr>
            <a:r>
              <a:rPr lang="en-GB" sz="1600" b="1"/>
              <a:t>3.1 Procedure </a:t>
            </a:r>
            <a:endParaRPr sz="1600" b="1"/>
          </a:p>
          <a:p>
            <a:pPr marL="228600" lvl="0" indent="-228600" algn="l" rtl="0">
              <a:lnSpc>
                <a:spcPct val="90000"/>
              </a:lnSpc>
              <a:spcBef>
                <a:spcPts val="1000"/>
              </a:spcBef>
              <a:spcAft>
                <a:spcPts val="0"/>
              </a:spcAft>
              <a:buClr>
                <a:schemeClr val="dk1"/>
              </a:buClr>
              <a:buSzPct val="100000"/>
              <a:buChar char="•"/>
            </a:pPr>
            <a:r>
              <a:rPr lang="en-GB" sz="1600"/>
              <a:t>The mediator shall satisfy himself/herself that the parties to the mediation understand the characteristics of the mediation process and the role of the mediator and the parties in it. </a:t>
            </a:r>
            <a:endParaRPr sz="1600"/>
          </a:p>
          <a:p>
            <a:pPr marL="228600" lvl="0" indent="-228600" algn="l" rtl="0">
              <a:lnSpc>
                <a:spcPct val="90000"/>
              </a:lnSpc>
              <a:spcBef>
                <a:spcPts val="1000"/>
              </a:spcBef>
              <a:spcAft>
                <a:spcPts val="0"/>
              </a:spcAft>
              <a:buClr>
                <a:schemeClr val="dk1"/>
              </a:buClr>
              <a:buSzPct val="100000"/>
              <a:buChar char="•"/>
            </a:pPr>
            <a:r>
              <a:rPr lang="en-GB" sz="1600"/>
              <a:t>The mediator shall in particular ensure that prior to commencement of the mediation the parties have understood and expressly agreed the terms and conditions of the mediation agreement including in particular any applicable provisions relating to obligations of confidentiality on the mediator and on the parties. </a:t>
            </a:r>
            <a:endParaRPr sz="1600"/>
          </a:p>
          <a:p>
            <a:pPr marL="228600" lvl="0" indent="-228600" algn="l" rtl="0">
              <a:lnSpc>
                <a:spcPct val="90000"/>
              </a:lnSpc>
              <a:spcBef>
                <a:spcPts val="1000"/>
              </a:spcBef>
              <a:spcAft>
                <a:spcPts val="0"/>
              </a:spcAft>
              <a:buClr>
                <a:schemeClr val="dk1"/>
              </a:buClr>
              <a:buSzPct val="100000"/>
              <a:buChar char="•"/>
            </a:pPr>
            <a:r>
              <a:rPr lang="en-GB" sz="1600"/>
              <a:t>The mediation agreement shall, upon request of the parties, be drawn up in writing. </a:t>
            </a:r>
            <a:endParaRPr sz="1600"/>
          </a:p>
          <a:p>
            <a:pPr marL="228600" lvl="0" indent="-228600" algn="l" rtl="0">
              <a:lnSpc>
                <a:spcPct val="90000"/>
              </a:lnSpc>
              <a:spcBef>
                <a:spcPts val="1000"/>
              </a:spcBef>
              <a:spcAft>
                <a:spcPts val="0"/>
              </a:spcAft>
              <a:buClr>
                <a:schemeClr val="dk1"/>
              </a:buClr>
              <a:buSzPct val="100000"/>
              <a:buChar char="•"/>
            </a:pPr>
            <a:r>
              <a:rPr lang="en-GB" sz="1600"/>
              <a:t>The mediator shall conduct the proceedings in an appropriate manner, taking into account the circumstances of the case, including possible power imbalances and the rule of law, any wishes the parties may express and the need for a prompt settlement of the dispute. The parties shall be free to agree with the mediator, by reference to a set of rules or otherwise, on the manner in which the mediation is to be conducted. </a:t>
            </a:r>
            <a:endParaRPr sz="1600"/>
          </a:p>
          <a:p>
            <a:pPr marL="228600" lvl="0" indent="-228600" algn="l" rtl="0">
              <a:lnSpc>
                <a:spcPct val="90000"/>
              </a:lnSpc>
              <a:spcBef>
                <a:spcPts val="1000"/>
              </a:spcBef>
              <a:spcAft>
                <a:spcPts val="0"/>
              </a:spcAft>
              <a:buClr>
                <a:schemeClr val="dk1"/>
              </a:buClr>
              <a:buSzPct val="100000"/>
              <a:buChar char="•"/>
            </a:pPr>
            <a:r>
              <a:rPr lang="en-GB" sz="1600"/>
              <a:t>The mediator, if he/she deems it useful, may hear the parties separately. </a:t>
            </a:r>
            <a:endParaRPr sz="1600"/>
          </a:p>
          <a:p>
            <a:pPr marL="228600" lvl="0" indent="-152273" algn="l" rtl="0">
              <a:lnSpc>
                <a:spcPct val="90000"/>
              </a:lnSpc>
              <a:spcBef>
                <a:spcPts val="1000"/>
              </a:spcBef>
              <a:spcAft>
                <a:spcPts val="0"/>
              </a:spcAft>
              <a:buClr>
                <a:schemeClr val="dk1"/>
              </a:buClr>
              <a:buSzPct val="100000"/>
              <a:buNone/>
            </a:pPr>
            <a:endParaRPr sz="1300"/>
          </a:p>
        </p:txBody>
      </p:sp>
      <p:sp>
        <p:nvSpPr>
          <p:cNvPr id="225" name="Google Shape;225;p16"/>
          <p:cNvSpPr txBox="1"/>
          <p:nvPr/>
        </p:nvSpPr>
        <p:spPr>
          <a:xfrm>
            <a:off x="336884" y="5971698"/>
            <a:ext cx="6096000" cy="24622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1000"/>
              <a:buFont typeface="Calibri"/>
              <a:buNone/>
            </a:pPr>
            <a:r>
              <a:rPr lang="en-GB" sz="1000" b="0" i="0" u="none" strike="noStrike" cap="none">
                <a:solidFill>
                  <a:schemeClr val="dk1"/>
                </a:solidFill>
                <a:latin typeface="Calibri"/>
                <a:ea typeface="Calibri"/>
                <a:cs typeface="Calibri"/>
                <a:sym typeface="Calibri"/>
              </a:rPr>
              <a:t>Source: http://www.euromed-justice-iii.eu/document/eu-european-code-conduct-mediators</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29"/>
        <p:cNvGrpSpPr/>
        <p:nvPr/>
      </p:nvGrpSpPr>
      <p:grpSpPr>
        <a:xfrm>
          <a:off x="0" y="0"/>
          <a:ext cx="0" cy="0"/>
          <a:chOff x="0" y="0"/>
          <a:chExt cx="0" cy="0"/>
        </a:xfrm>
      </p:grpSpPr>
      <p:pic>
        <p:nvPicPr>
          <p:cNvPr id="230" name="Google Shape;230;p17" descr="EU competences in the field of culture | Culture and Creativity"/>
          <p:cNvPicPr preferRelativeResize="0"/>
          <p:nvPr/>
        </p:nvPicPr>
        <p:blipFill rotWithShape="1">
          <a:blip r:embed="rId3">
            <a:alphaModFix/>
          </a:blip>
          <a:srcRect t="9091" r="9091"/>
          <a:stretch/>
        </p:blipFill>
        <p:spPr>
          <a:xfrm>
            <a:off x="0" y="1587"/>
            <a:ext cx="12192000" cy="6856413"/>
          </a:xfrm>
          <a:prstGeom prst="rect">
            <a:avLst/>
          </a:prstGeom>
          <a:noFill/>
          <a:ln>
            <a:noFill/>
          </a:ln>
        </p:spPr>
      </p:pic>
      <p:sp>
        <p:nvSpPr>
          <p:cNvPr id="231" name="Google Shape;231;p17"/>
          <p:cNvSpPr/>
          <p:nvPr/>
        </p:nvSpPr>
        <p:spPr>
          <a:xfrm>
            <a:off x="336884" y="321176"/>
            <a:ext cx="7197772" cy="5896743"/>
          </a:xfrm>
          <a:prstGeom prst="rect">
            <a:avLst/>
          </a:prstGeom>
          <a:solidFill>
            <a:schemeClr val="lt1">
              <a:alpha val="89803"/>
            </a:schemeClr>
          </a:solidFill>
          <a:ln w="127000" cap="sq" cmpd="thinThick">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32" name="Google Shape;232;p17"/>
          <p:cNvSpPr txBox="1">
            <a:spLocks noGrp="1"/>
          </p:cNvSpPr>
          <p:nvPr>
            <p:ph type="title"/>
          </p:nvPr>
        </p:nvSpPr>
        <p:spPr>
          <a:xfrm>
            <a:off x="480647" y="105923"/>
            <a:ext cx="7845811" cy="134497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200"/>
              <a:buFont typeface="Calibri"/>
              <a:buNone/>
            </a:pPr>
            <a:r>
              <a:rPr lang="en-GB" sz="3200" b="1">
                <a:latin typeface="Calibri"/>
                <a:ea typeface="Calibri"/>
                <a:cs typeface="Calibri"/>
                <a:sym typeface="Calibri"/>
              </a:rPr>
              <a:t>European Code of Conduct for Mediators</a:t>
            </a:r>
            <a:endParaRPr sz="3200" b="1">
              <a:latin typeface="Calibri"/>
              <a:ea typeface="Calibri"/>
              <a:cs typeface="Calibri"/>
              <a:sym typeface="Calibri"/>
            </a:endParaRPr>
          </a:p>
        </p:txBody>
      </p:sp>
      <p:sp>
        <p:nvSpPr>
          <p:cNvPr id="233" name="Google Shape;233;p17"/>
          <p:cNvSpPr txBox="1">
            <a:spLocks noGrp="1"/>
          </p:cNvSpPr>
          <p:nvPr>
            <p:ph type="body" idx="1"/>
          </p:nvPr>
        </p:nvSpPr>
        <p:spPr>
          <a:xfrm>
            <a:off x="480647" y="1418492"/>
            <a:ext cx="6733968" cy="4476281"/>
          </a:xfrm>
          <a:prstGeom prst="rect">
            <a:avLst/>
          </a:prstGeom>
          <a:noFill/>
          <a:ln>
            <a:noFill/>
          </a:ln>
        </p:spPr>
        <p:txBody>
          <a:bodyPr spcFirstLastPara="1" wrap="square" lIns="91425" tIns="45700" rIns="91425" bIns="45700" anchor="t" anchorCtr="0">
            <a:normAutofit lnSpcReduction="10000"/>
          </a:bodyPr>
          <a:lstStyle/>
          <a:p>
            <a:pPr marL="0" lvl="0" indent="0" algn="l" rtl="0">
              <a:lnSpc>
                <a:spcPct val="90000"/>
              </a:lnSpc>
              <a:spcBef>
                <a:spcPts val="0"/>
              </a:spcBef>
              <a:spcAft>
                <a:spcPts val="0"/>
              </a:spcAft>
              <a:buClr>
                <a:schemeClr val="dk1"/>
              </a:buClr>
              <a:buSzPts val="2400"/>
              <a:buNone/>
            </a:pPr>
            <a:r>
              <a:rPr lang="en-GB" sz="2400" b="1">
                <a:latin typeface="Calibri"/>
                <a:ea typeface="Calibri"/>
                <a:cs typeface="Calibri"/>
                <a:sym typeface="Calibri"/>
              </a:rPr>
              <a:t>3.2 Fairness of the process </a:t>
            </a:r>
            <a:endParaRPr sz="2400" b="1">
              <a:latin typeface="Calibri"/>
              <a:ea typeface="Calibri"/>
              <a:cs typeface="Calibri"/>
              <a:sym typeface="Calibri"/>
            </a:endParaRPr>
          </a:p>
          <a:p>
            <a:pPr marL="228600" lvl="0" indent="-228600" algn="l" rtl="0">
              <a:lnSpc>
                <a:spcPct val="90000"/>
              </a:lnSpc>
              <a:spcBef>
                <a:spcPts val="1000"/>
              </a:spcBef>
              <a:spcAft>
                <a:spcPts val="0"/>
              </a:spcAft>
              <a:buClr>
                <a:schemeClr val="dk1"/>
              </a:buClr>
              <a:buSzPts val="2400"/>
              <a:buChar char="•"/>
            </a:pPr>
            <a:r>
              <a:rPr lang="en-GB" sz="2400">
                <a:latin typeface="Calibri"/>
                <a:ea typeface="Calibri"/>
                <a:cs typeface="Calibri"/>
                <a:sym typeface="Calibri"/>
              </a:rPr>
              <a:t>The mediator shall ensure that all parties have adequate opportunities to be involved in the process. </a:t>
            </a:r>
            <a:endParaRPr sz="2400">
              <a:latin typeface="Calibri"/>
              <a:ea typeface="Calibri"/>
              <a:cs typeface="Calibri"/>
              <a:sym typeface="Calibri"/>
            </a:endParaRPr>
          </a:p>
          <a:p>
            <a:pPr marL="228600" lvl="0" indent="-228600" algn="l" rtl="0">
              <a:lnSpc>
                <a:spcPct val="90000"/>
              </a:lnSpc>
              <a:spcBef>
                <a:spcPts val="1000"/>
              </a:spcBef>
              <a:spcAft>
                <a:spcPts val="0"/>
              </a:spcAft>
              <a:buClr>
                <a:schemeClr val="dk1"/>
              </a:buClr>
              <a:buSzPts val="2400"/>
              <a:buChar char="•"/>
            </a:pPr>
            <a:r>
              <a:rPr lang="en-GB" sz="2400">
                <a:latin typeface="Calibri"/>
                <a:ea typeface="Calibri"/>
                <a:cs typeface="Calibri"/>
                <a:sym typeface="Calibri"/>
              </a:rPr>
              <a:t>The mediator if appropriate shall inform the parties, and may terminate the mediation, if:  </a:t>
            </a:r>
            <a:endParaRPr sz="2400">
              <a:latin typeface="Calibri"/>
              <a:ea typeface="Calibri"/>
              <a:cs typeface="Calibri"/>
              <a:sym typeface="Calibri"/>
            </a:endParaRPr>
          </a:p>
          <a:p>
            <a:pPr marL="228600" lvl="0" indent="-228600" algn="l" rtl="0">
              <a:lnSpc>
                <a:spcPct val="90000"/>
              </a:lnSpc>
              <a:spcBef>
                <a:spcPts val="1000"/>
              </a:spcBef>
              <a:spcAft>
                <a:spcPts val="0"/>
              </a:spcAft>
              <a:buClr>
                <a:schemeClr val="dk1"/>
              </a:buClr>
              <a:buSzPts val="2400"/>
              <a:buChar char="•"/>
            </a:pPr>
            <a:r>
              <a:rPr lang="en-GB" sz="2400">
                <a:latin typeface="Calibri"/>
                <a:ea typeface="Calibri"/>
                <a:cs typeface="Calibri"/>
                <a:sym typeface="Calibri"/>
              </a:rPr>
              <a:t>a settlement is being reached that for the mediator appears unenforceable or illegal, having regard to the circumstances of the case and the competence of the mediator for making such an assessment, or</a:t>
            </a:r>
            <a:endParaRPr/>
          </a:p>
          <a:p>
            <a:pPr marL="228600" lvl="0" indent="-228600" algn="l" rtl="0">
              <a:lnSpc>
                <a:spcPct val="90000"/>
              </a:lnSpc>
              <a:spcBef>
                <a:spcPts val="1000"/>
              </a:spcBef>
              <a:spcAft>
                <a:spcPts val="0"/>
              </a:spcAft>
              <a:buClr>
                <a:schemeClr val="dk1"/>
              </a:buClr>
              <a:buSzPts val="2400"/>
              <a:buChar char="•"/>
            </a:pPr>
            <a:r>
              <a:rPr lang="en-GB" sz="2400">
                <a:latin typeface="Calibri"/>
                <a:ea typeface="Calibri"/>
                <a:cs typeface="Calibri"/>
                <a:sym typeface="Calibri"/>
              </a:rPr>
              <a:t>the mediator considers that continuing the mediation is unlikely to result in a settlement. </a:t>
            </a:r>
            <a:endParaRPr/>
          </a:p>
          <a:p>
            <a:pPr marL="228600" lvl="0" indent="-101600" algn="l" rtl="0">
              <a:lnSpc>
                <a:spcPct val="90000"/>
              </a:lnSpc>
              <a:spcBef>
                <a:spcPts val="1000"/>
              </a:spcBef>
              <a:spcAft>
                <a:spcPts val="0"/>
              </a:spcAft>
              <a:buClr>
                <a:schemeClr val="dk1"/>
              </a:buClr>
              <a:buSzPts val="2000"/>
              <a:buNone/>
            </a:pPr>
            <a:endParaRPr sz="2000"/>
          </a:p>
        </p:txBody>
      </p:sp>
      <p:sp>
        <p:nvSpPr>
          <p:cNvPr id="234" name="Google Shape;234;p17"/>
          <p:cNvSpPr txBox="1"/>
          <p:nvPr/>
        </p:nvSpPr>
        <p:spPr>
          <a:xfrm>
            <a:off x="336884" y="5971698"/>
            <a:ext cx="6096000" cy="24622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1000"/>
              <a:buFont typeface="Calibri"/>
              <a:buNone/>
            </a:pPr>
            <a:r>
              <a:rPr lang="en-GB" sz="1000" b="0" i="0" u="none" strike="noStrike" cap="none">
                <a:solidFill>
                  <a:schemeClr val="dk1"/>
                </a:solidFill>
                <a:latin typeface="Calibri"/>
                <a:ea typeface="Calibri"/>
                <a:cs typeface="Calibri"/>
                <a:sym typeface="Calibri"/>
              </a:rPr>
              <a:t>Source: http://www.euromed-justice-iii.eu/document/eu-european-code-conduct-mediators</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38"/>
        <p:cNvGrpSpPr/>
        <p:nvPr/>
      </p:nvGrpSpPr>
      <p:grpSpPr>
        <a:xfrm>
          <a:off x="0" y="0"/>
          <a:ext cx="0" cy="0"/>
          <a:chOff x="0" y="0"/>
          <a:chExt cx="0" cy="0"/>
        </a:xfrm>
      </p:grpSpPr>
      <p:pic>
        <p:nvPicPr>
          <p:cNvPr id="239" name="Google Shape;239;p18" descr="EU competences in the field of culture | Culture and Creativity"/>
          <p:cNvPicPr preferRelativeResize="0"/>
          <p:nvPr/>
        </p:nvPicPr>
        <p:blipFill rotWithShape="1">
          <a:blip r:embed="rId3">
            <a:alphaModFix/>
          </a:blip>
          <a:srcRect t="9091" r="9091"/>
          <a:stretch/>
        </p:blipFill>
        <p:spPr>
          <a:xfrm>
            <a:off x="0" y="1587"/>
            <a:ext cx="12192000" cy="6856413"/>
          </a:xfrm>
          <a:prstGeom prst="rect">
            <a:avLst/>
          </a:prstGeom>
          <a:noFill/>
          <a:ln>
            <a:noFill/>
          </a:ln>
        </p:spPr>
      </p:pic>
      <p:sp>
        <p:nvSpPr>
          <p:cNvPr id="240" name="Google Shape;240;p18"/>
          <p:cNvSpPr/>
          <p:nvPr/>
        </p:nvSpPr>
        <p:spPr>
          <a:xfrm>
            <a:off x="336884" y="321176"/>
            <a:ext cx="7197772" cy="5896743"/>
          </a:xfrm>
          <a:prstGeom prst="rect">
            <a:avLst/>
          </a:prstGeom>
          <a:solidFill>
            <a:schemeClr val="lt1">
              <a:alpha val="89803"/>
            </a:schemeClr>
          </a:solidFill>
          <a:ln w="127000" cap="sq" cmpd="thinThick">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41" name="Google Shape;241;p18"/>
          <p:cNvSpPr txBox="1">
            <a:spLocks noGrp="1"/>
          </p:cNvSpPr>
          <p:nvPr>
            <p:ph type="title"/>
          </p:nvPr>
        </p:nvSpPr>
        <p:spPr>
          <a:xfrm>
            <a:off x="320041" y="321176"/>
            <a:ext cx="7214615" cy="1344975"/>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3200"/>
              <a:buFont typeface="Calibri"/>
              <a:buNone/>
            </a:pPr>
            <a:r>
              <a:rPr lang="en-GB" sz="3200" b="1">
                <a:latin typeface="Calibri"/>
                <a:ea typeface="Calibri"/>
                <a:cs typeface="Calibri"/>
                <a:sym typeface="Calibri"/>
              </a:rPr>
              <a:t>European Code of Conduct for Mediators</a:t>
            </a:r>
            <a:endParaRPr sz="3200" b="1">
              <a:latin typeface="Calibri"/>
              <a:ea typeface="Calibri"/>
              <a:cs typeface="Calibri"/>
              <a:sym typeface="Calibri"/>
            </a:endParaRPr>
          </a:p>
        </p:txBody>
      </p:sp>
      <p:sp>
        <p:nvSpPr>
          <p:cNvPr id="242" name="Google Shape;242;p18"/>
          <p:cNvSpPr txBox="1">
            <a:spLocks noGrp="1"/>
          </p:cNvSpPr>
          <p:nvPr>
            <p:ph type="body" idx="1"/>
          </p:nvPr>
        </p:nvSpPr>
        <p:spPr>
          <a:xfrm>
            <a:off x="515815" y="1406769"/>
            <a:ext cx="6698800" cy="4488004"/>
          </a:xfrm>
          <a:prstGeom prst="rect">
            <a:avLst/>
          </a:prstGeom>
          <a:noFill/>
          <a:ln>
            <a:noFill/>
          </a:ln>
        </p:spPr>
        <p:txBody>
          <a:bodyPr spcFirstLastPara="1" wrap="square" lIns="91425" tIns="45700" rIns="91425" bIns="45700" anchor="t" anchorCtr="0">
            <a:normAutofit lnSpcReduction="10000"/>
          </a:bodyPr>
          <a:lstStyle/>
          <a:p>
            <a:pPr marL="0" lvl="0" indent="0" algn="l" rtl="0">
              <a:lnSpc>
                <a:spcPct val="90000"/>
              </a:lnSpc>
              <a:spcBef>
                <a:spcPts val="0"/>
              </a:spcBef>
              <a:spcAft>
                <a:spcPts val="0"/>
              </a:spcAft>
              <a:buClr>
                <a:schemeClr val="dk1"/>
              </a:buClr>
              <a:buSzPts val="1800"/>
              <a:buNone/>
            </a:pPr>
            <a:r>
              <a:rPr lang="en-GB" sz="1800" b="1">
                <a:latin typeface="Calibri"/>
                <a:ea typeface="Calibri"/>
                <a:cs typeface="Calibri"/>
                <a:sym typeface="Calibri"/>
              </a:rPr>
              <a:t>3.3 The end of the process </a:t>
            </a:r>
            <a:endParaRPr sz="1800" b="1">
              <a:latin typeface="Calibri"/>
              <a:ea typeface="Calibri"/>
              <a:cs typeface="Calibri"/>
              <a:sym typeface="Calibri"/>
            </a:endParaRPr>
          </a:p>
          <a:p>
            <a:pPr marL="228600" lvl="0" indent="-228600" algn="l" rtl="0">
              <a:lnSpc>
                <a:spcPct val="90000"/>
              </a:lnSpc>
              <a:spcBef>
                <a:spcPts val="1000"/>
              </a:spcBef>
              <a:spcAft>
                <a:spcPts val="0"/>
              </a:spcAft>
              <a:buClr>
                <a:schemeClr val="dk1"/>
              </a:buClr>
              <a:buSzPts val="1800"/>
              <a:buChar char="•"/>
            </a:pPr>
            <a:r>
              <a:rPr lang="en-GB" sz="1800">
                <a:latin typeface="Calibri"/>
                <a:ea typeface="Calibri"/>
                <a:cs typeface="Calibri"/>
                <a:sym typeface="Calibri"/>
              </a:rPr>
              <a:t>The mediator shall take all appropriate measures to ensure that any understanding is reached by all parties through knowing and informed consent, and that all parties understand the terms of the agreement. </a:t>
            </a:r>
            <a:endParaRPr sz="1800">
              <a:latin typeface="Calibri"/>
              <a:ea typeface="Calibri"/>
              <a:cs typeface="Calibri"/>
              <a:sym typeface="Calibri"/>
            </a:endParaRPr>
          </a:p>
          <a:p>
            <a:pPr marL="228600" lvl="0" indent="-228600" algn="l" rtl="0">
              <a:lnSpc>
                <a:spcPct val="90000"/>
              </a:lnSpc>
              <a:spcBef>
                <a:spcPts val="1000"/>
              </a:spcBef>
              <a:spcAft>
                <a:spcPts val="0"/>
              </a:spcAft>
              <a:buClr>
                <a:schemeClr val="dk1"/>
              </a:buClr>
              <a:buSzPts val="1800"/>
              <a:buChar char="•"/>
            </a:pPr>
            <a:r>
              <a:rPr lang="en-GB" sz="1800">
                <a:latin typeface="Calibri"/>
                <a:ea typeface="Calibri"/>
                <a:cs typeface="Calibri"/>
                <a:sym typeface="Calibri"/>
              </a:rPr>
              <a:t>The parties may withdraw from the mediation at any time without giving any justification. </a:t>
            </a:r>
            <a:endParaRPr sz="1800">
              <a:latin typeface="Calibri"/>
              <a:ea typeface="Calibri"/>
              <a:cs typeface="Calibri"/>
              <a:sym typeface="Calibri"/>
            </a:endParaRPr>
          </a:p>
          <a:p>
            <a:pPr marL="228600" lvl="0" indent="-228600" algn="l" rtl="0">
              <a:lnSpc>
                <a:spcPct val="90000"/>
              </a:lnSpc>
              <a:spcBef>
                <a:spcPts val="1000"/>
              </a:spcBef>
              <a:spcAft>
                <a:spcPts val="0"/>
              </a:spcAft>
              <a:buClr>
                <a:schemeClr val="dk1"/>
              </a:buClr>
              <a:buSzPts val="1800"/>
              <a:buChar char="•"/>
            </a:pPr>
            <a:r>
              <a:rPr lang="en-GB" sz="1800">
                <a:latin typeface="Calibri"/>
                <a:ea typeface="Calibri"/>
                <a:cs typeface="Calibri"/>
                <a:sym typeface="Calibri"/>
              </a:rPr>
              <a:t>The mediator may, upon request of the parties and within the limits of his or her competence, inform the parties as to how they may formalise the agreement and as to the possibilities for making the agreement enforceable. </a:t>
            </a:r>
            <a:endParaRPr sz="1800">
              <a:latin typeface="Calibri"/>
              <a:ea typeface="Calibri"/>
              <a:cs typeface="Calibri"/>
              <a:sym typeface="Calibri"/>
            </a:endParaRPr>
          </a:p>
          <a:p>
            <a:pPr marL="0" lvl="0" indent="0" algn="l" rtl="0">
              <a:lnSpc>
                <a:spcPct val="90000"/>
              </a:lnSpc>
              <a:spcBef>
                <a:spcPts val="1000"/>
              </a:spcBef>
              <a:spcAft>
                <a:spcPts val="0"/>
              </a:spcAft>
              <a:buClr>
                <a:schemeClr val="dk1"/>
              </a:buClr>
              <a:buSzPts val="1800"/>
              <a:buNone/>
            </a:pPr>
            <a:r>
              <a:rPr lang="en-GB" sz="1800" b="1">
                <a:latin typeface="Calibri"/>
                <a:ea typeface="Calibri"/>
                <a:cs typeface="Calibri"/>
                <a:sym typeface="Calibri"/>
              </a:rPr>
              <a:t>3.4 Fees </a:t>
            </a:r>
            <a:endParaRPr sz="1800" b="1">
              <a:latin typeface="Calibri"/>
              <a:ea typeface="Calibri"/>
              <a:cs typeface="Calibri"/>
              <a:sym typeface="Calibri"/>
            </a:endParaRPr>
          </a:p>
          <a:p>
            <a:pPr marL="228600" lvl="0" indent="-228600" algn="l" rtl="0">
              <a:lnSpc>
                <a:spcPct val="90000"/>
              </a:lnSpc>
              <a:spcBef>
                <a:spcPts val="1000"/>
              </a:spcBef>
              <a:spcAft>
                <a:spcPts val="0"/>
              </a:spcAft>
              <a:buClr>
                <a:schemeClr val="dk1"/>
              </a:buClr>
              <a:buSzPts val="1800"/>
              <a:buChar char="•"/>
            </a:pPr>
            <a:r>
              <a:rPr lang="en-GB" sz="1800">
                <a:latin typeface="Calibri"/>
                <a:ea typeface="Calibri"/>
                <a:cs typeface="Calibri"/>
                <a:sym typeface="Calibri"/>
              </a:rPr>
              <a:t>Where not already provided, the mediator must always supply the parties with complete information on the mode of remuneration which he intends to apply. He/she shall not accept a mediation before the principles of his/her remuneration have been accepted by all parties concerned. </a:t>
            </a:r>
            <a:endParaRPr sz="1800">
              <a:latin typeface="Calibri"/>
              <a:ea typeface="Calibri"/>
              <a:cs typeface="Calibri"/>
              <a:sym typeface="Calibri"/>
            </a:endParaRPr>
          </a:p>
          <a:p>
            <a:pPr marL="0" lvl="0" indent="0" algn="l" rtl="0">
              <a:lnSpc>
                <a:spcPct val="90000"/>
              </a:lnSpc>
              <a:spcBef>
                <a:spcPts val="1000"/>
              </a:spcBef>
              <a:spcAft>
                <a:spcPts val="0"/>
              </a:spcAft>
              <a:buClr>
                <a:schemeClr val="dk1"/>
              </a:buClr>
              <a:buSzPts val="1500"/>
              <a:buNone/>
            </a:pPr>
            <a:endParaRPr sz="1500"/>
          </a:p>
        </p:txBody>
      </p:sp>
      <p:sp>
        <p:nvSpPr>
          <p:cNvPr id="243" name="Google Shape;243;p18"/>
          <p:cNvSpPr txBox="1"/>
          <p:nvPr/>
        </p:nvSpPr>
        <p:spPr>
          <a:xfrm>
            <a:off x="336884" y="5971698"/>
            <a:ext cx="6096000" cy="24622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1000"/>
              <a:buFont typeface="Calibri"/>
              <a:buNone/>
            </a:pPr>
            <a:r>
              <a:rPr lang="en-GB" sz="1000" b="0" i="0" u="none" strike="noStrike" cap="none">
                <a:solidFill>
                  <a:schemeClr val="dk1"/>
                </a:solidFill>
                <a:latin typeface="Calibri"/>
                <a:ea typeface="Calibri"/>
                <a:cs typeface="Calibri"/>
                <a:sym typeface="Calibri"/>
              </a:rPr>
              <a:t>Source: http://www.euromed-justice-iii.eu/document/eu-european-code-conduct-mediators</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47"/>
        <p:cNvGrpSpPr/>
        <p:nvPr/>
      </p:nvGrpSpPr>
      <p:grpSpPr>
        <a:xfrm>
          <a:off x="0" y="0"/>
          <a:ext cx="0" cy="0"/>
          <a:chOff x="0" y="0"/>
          <a:chExt cx="0" cy="0"/>
        </a:xfrm>
      </p:grpSpPr>
      <p:pic>
        <p:nvPicPr>
          <p:cNvPr id="248" name="Google Shape;248;p19" descr="EU competences in the field of culture | Culture and Creativity"/>
          <p:cNvPicPr preferRelativeResize="0"/>
          <p:nvPr/>
        </p:nvPicPr>
        <p:blipFill rotWithShape="1">
          <a:blip r:embed="rId3">
            <a:alphaModFix/>
          </a:blip>
          <a:srcRect t="9091" r="9091"/>
          <a:stretch/>
        </p:blipFill>
        <p:spPr>
          <a:xfrm>
            <a:off x="0" y="1587"/>
            <a:ext cx="12192000" cy="6856413"/>
          </a:xfrm>
          <a:prstGeom prst="rect">
            <a:avLst/>
          </a:prstGeom>
          <a:noFill/>
          <a:ln>
            <a:noFill/>
          </a:ln>
        </p:spPr>
      </p:pic>
      <p:sp>
        <p:nvSpPr>
          <p:cNvPr id="249" name="Google Shape;249;p19"/>
          <p:cNvSpPr/>
          <p:nvPr/>
        </p:nvSpPr>
        <p:spPr>
          <a:xfrm>
            <a:off x="336884" y="321176"/>
            <a:ext cx="7197772" cy="5896743"/>
          </a:xfrm>
          <a:prstGeom prst="rect">
            <a:avLst/>
          </a:prstGeom>
          <a:solidFill>
            <a:schemeClr val="lt1">
              <a:alpha val="89803"/>
            </a:schemeClr>
          </a:solidFill>
          <a:ln w="127000" cap="sq" cmpd="thinThick">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50" name="Google Shape;250;p19"/>
          <p:cNvSpPr txBox="1">
            <a:spLocks noGrp="1"/>
          </p:cNvSpPr>
          <p:nvPr>
            <p:ph type="title"/>
          </p:nvPr>
        </p:nvSpPr>
        <p:spPr>
          <a:xfrm>
            <a:off x="-100606" y="290739"/>
            <a:ext cx="8009934" cy="1344975"/>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3200"/>
              <a:buFont typeface="Calibri"/>
              <a:buNone/>
            </a:pPr>
            <a:r>
              <a:rPr lang="en-GB" sz="3200" b="1">
                <a:latin typeface="Calibri"/>
                <a:ea typeface="Calibri"/>
                <a:cs typeface="Calibri"/>
                <a:sym typeface="Calibri"/>
              </a:rPr>
              <a:t>European Code of Conduct for Mediators</a:t>
            </a:r>
            <a:endParaRPr sz="3200" b="1">
              <a:latin typeface="Calibri"/>
              <a:ea typeface="Calibri"/>
              <a:cs typeface="Calibri"/>
              <a:sym typeface="Calibri"/>
            </a:endParaRPr>
          </a:p>
        </p:txBody>
      </p:sp>
      <p:sp>
        <p:nvSpPr>
          <p:cNvPr id="251" name="Google Shape;251;p19"/>
          <p:cNvSpPr txBox="1">
            <a:spLocks noGrp="1"/>
          </p:cNvSpPr>
          <p:nvPr>
            <p:ph type="body" idx="1"/>
          </p:nvPr>
        </p:nvSpPr>
        <p:spPr>
          <a:xfrm>
            <a:off x="476879" y="1472129"/>
            <a:ext cx="6620505" cy="377301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400"/>
              <a:buNone/>
            </a:pPr>
            <a:r>
              <a:rPr lang="en-GB" sz="2400" b="1">
                <a:latin typeface="Calibri"/>
                <a:ea typeface="Calibri"/>
                <a:cs typeface="Calibri"/>
                <a:sym typeface="Calibri"/>
              </a:rPr>
              <a:t>4. CONFIDENTIALITY </a:t>
            </a:r>
            <a:endParaRPr sz="2400" b="1">
              <a:latin typeface="Calibri"/>
              <a:ea typeface="Calibri"/>
              <a:cs typeface="Calibri"/>
              <a:sym typeface="Calibri"/>
            </a:endParaRPr>
          </a:p>
          <a:p>
            <a:pPr marL="228600" lvl="0" indent="-228600" algn="l" rtl="0">
              <a:lnSpc>
                <a:spcPct val="90000"/>
              </a:lnSpc>
              <a:spcBef>
                <a:spcPts val="1000"/>
              </a:spcBef>
              <a:spcAft>
                <a:spcPts val="0"/>
              </a:spcAft>
              <a:buClr>
                <a:schemeClr val="dk1"/>
              </a:buClr>
              <a:buSzPts val="2400"/>
              <a:buChar char="•"/>
            </a:pPr>
            <a:r>
              <a:rPr lang="en-GB" sz="2400">
                <a:latin typeface="Calibri"/>
                <a:ea typeface="Calibri"/>
                <a:cs typeface="Calibri"/>
                <a:sym typeface="Calibri"/>
              </a:rPr>
              <a:t>The mediator shall keep confidential all information, arising out of or in connection with the mediation, including the fact that the mediation is to take place or has taken place, unless compelled by law or public policy grounds.</a:t>
            </a:r>
            <a:endParaRPr/>
          </a:p>
          <a:p>
            <a:pPr marL="228600" lvl="0" indent="-228600" algn="l" rtl="0">
              <a:lnSpc>
                <a:spcPct val="90000"/>
              </a:lnSpc>
              <a:spcBef>
                <a:spcPts val="1000"/>
              </a:spcBef>
              <a:spcAft>
                <a:spcPts val="0"/>
              </a:spcAft>
              <a:buClr>
                <a:schemeClr val="dk1"/>
              </a:buClr>
              <a:buSzPts val="2400"/>
              <a:buChar char="•"/>
            </a:pPr>
            <a:r>
              <a:rPr lang="en-GB" sz="2400">
                <a:latin typeface="Calibri"/>
                <a:ea typeface="Calibri"/>
                <a:cs typeface="Calibri"/>
                <a:sym typeface="Calibri"/>
              </a:rPr>
              <a:t>Any information disclosed in confidence to mediators by one of the parties shall not be disclosed to the other parties without permission or unless compelled by law. </a:t>
            </a:r>
            <a:endParaRPr sz="2400">
              <a:latin typeface="Calibri"/>
              <a:ea typeface="Calibri"/>
              <a:cs typeface="Calibri"/>
              <a:sym typeface="Calibri"/>
            </a:endParaRPr>
          </a:p>
          <a:p>
            <a:pPr marL="228600" lvl="0" indent="-76200" algn="l" rtl="0">
              <a:lnSpc>
                <a:spcPct val="90000"/>
              </a:lnSpc>
              <a:spcBef>
                <a:spcPts val="1000"/>
              </a:spcBef>
              <a:spcAft>
                <a:spcPts val="0"/>
              </a:spcAft>
              <a:buClr>
                <a:schemeClr val="dk1"/>
              </a:buClr>
              <a:buSzPts val="2400"/>
              <a:buNone/>
            </a:pPr>
            <a:endParaRPr sz="2400"/>
          </a:p>
        </p:txBody>
      </p:sp>
      <p:sp>
        <p:nvSpPr>
          <p:cNvPr id="252" name="Google Shape;252;p19"/>
          <p:cNvSpPr txBox="1"/>
          <p:nvPr/>
        </p:nvSpPr>
        <p:spPr>
          <a:xfrm>
            <a:off x="336884" y="5971698"/>
            <a:ext cx="6096000" cy="24622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1000"/>
              <a:buFont typeface="Calibri"/>
              <a:buNone/>
            </a:pPr>
            <a:r>
              <a:rPr lang="en-GB" sz="1000" b="0" i="0" u="none" strike="noStrike" cap="none">
                <a:solidFill>
                  <a:schemeClr val="dk1"/>
                </a:solidFill>
                <a:latin typeface="Calibri"/>
                <a:ea typeface="Calibri"/>
                <a:cs typeface="Calibri"/>
                <a:sym typeface="Calibri"/>
              </a:rPr>
              <a:t>Source: http://www.euromed-justice-iii.eu/document/eu-european-code-conduct-mediators</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56"/>
        <p:cNvGrpSpPr/>
        <p:nvPr/>
      </p:nvGrpSpPr>
      <p:grpSpPr>
        <a:xfrm>
          <a:off x="0" y="0"/>
          <a:ext cx="0" cy="0"/>
          <a:chOff x="0" y="0"/>
          <a:chExt cx="0" cy="0"/>
        </a:xfrm>
      </p:grpSpPr>
      <p:sp>
        <p:nvSpPr>
          <p:cNvPr id="257" name="Google Shape;257;p2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5400"/>
              <a:buFont typeface="Calibri"/>
              <a:buNone/>
            </a:pPr>
            <a:r>
              <a:rPr lang="en-GB" sz="5400" b="1" i="0" u="none" strike="noStrike" cap="none">
                <a:solidFill>
                  <a:schemeClr val="dk1"/>
                </a:solidFill>
                <a:latin typeface="Calibri"/>
                <a:ea typeface="Calibri"/>
                <a:cs typeface="Calibri"/>
                <a:sym typeface="Calibri"/>
              </a:rPr>
              <a:t>MEDIATOR SKILLS</a:t>
            </a:r>
            <a:br>
              <a:rPr lang="en-GB" sz="5400" b="0" i="0" u="none" strike="noStrike" cap="none">
                <a:solidFill>
                  <a:schemeClr val="dk1"/>
                </a:solidFill>
              </a:rPr>
            </a:br>
            <a:endParaRPr sz="5400"/>
          </a:p>
        </p:txBody>
      </p:sp>
      <p:grpSp>
        <p:nvGrpSpPr>
          <p:cNvPr id="258" name="Google Shape;258;p24"/>
          <p:cNvGrpSpPr/>
          <p:nvPr/>
        </p:nvGrpSpPr>
        <p:grpSpPr>
          <a:xfrm>
            <a:off x="838200" y="1454027"/>
            <a:ext cx="10638691" cy="4734048"/>
            <a:chOff x="0" y="0"/>
            <a:chExt cx="10638691" cy="4734048"/>
          </a:xfrm>
        </p:grpSpPr>
        <p:cxnSp>
          <p:nvCxnSpPr>
            <p:cNvPr id="259" name="Google Shape;259;p24"/>
            <p:cNvCxnSpPr/>
            <p:nvPr/>
          </p:nvCxnSpPr>
          <p:spPr>
            <a:xfrm>
              <a:off x="0" y="0"/>
              <a:ext cx="10638691" cy="0"/>
            </a:xfrm>
            <a:prstGeom prst="straightConnector1">
              <a:avLst/>
            </a:prstGeom>
            <a:solidFill>
              <a:srgbClr val="599BD5">
                <a:alpha val="89803"/>
              </a:srgbClr>
            </a:solidFill>
            <a:ln w="12700" cap="flat" cmpd="sng">
              <a:solidFill>
                <a:srgbClr val="599BD5">
                  <a:alpha val="89803"/>
                </a:srgbClr>
              </a:solidFill>
              <a:prstDash val="solid"/>
              <a:miter lim="800000"/>
              <a:headEnd type="none" w="sm" len="sm"/>
              <a:tailEnd type="none" w="sm" len="sm"/>
            </a:ln>
          </p:spPr>
        </p:cxnSp>
        <p:sp>
          <p:nvSpPr>
            <p:cNvPr id="260" name="Google Shape;260;p24"/>
            <p:cNvSpPr/>
            <p:nvPr/>
          </p:nvSpPr>
          <p:spPr>
            <a:xfrm>
              <a:off x="0" y="0"/>
              <a:ext cx="10638691" cy="1183512"/>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 name="Google Shape;261;p24"/>
            <p:cNvSpPr txBox="1"/>
            <p:nvPr/>
          </p:nvSpPr>
          <p:spPr>
            <a:xfrm>
              <a:off x="0" y="0"/>
              <a:ext cx="10638691" cy="1183512"/>
            </a:xfrm>
            <a:prstGeom prst="rect">
              <a:avLst/>
            </a:prstGeom>
            <a:noFill/>
            <a:ln>
              <a:noFill/>
            </a:ln>
          </p:spPr>
          <p:txBody>
            <a:bodyPr spcFirstLastPara="1" wrap="square" lIns="95250" tIns="95250" rIns="95250" bIns="95250" anchor="t" anchorCtr="0">
              <a:noAutofit/>
            </a:bodyPr>
            <a:lstStyle/>
            <a:p>
              <a:pPr marL="0" marR="0" lvl="0" indent="0" algn="l" rtl="0">
                <a:lnSpc>
                  <a:spcPct val="90000"/>
                </a:lnSpc>
                <a:spcBef>
                  <a:spcPts val="0"/>
                </a:spcBef>
                <a:spcAft>
                  <a:spcPts val="0"/>
                </a:spcAft>
                <a:buClr>
                  <a:schemeClr val="dk1"/>
                </a:buClr>
                <a:buSzPts val="2500"/>
                <a:buFont typeface="Calibri"/>
                <a:buNone/>
              </a:pPr>
              <a:r>
                <a:rPr lang="en-GB" sz="2500" b="1" i="0">
                  <a:solidFill>
                    <a:schemeClr val="dk1"/>
                  </a:solidFill>
                  <a:latin typeface="Calibri"/>
                  <a:ea typeface="Calibri"/>
                  <a:cs typeface="Calibri"/>
                  <a:sym typeface="Calibri"/>
                </a:rPr>
                <a:t>Technical Knowledge </a:t>
              </a:r>
              <a:r>
                <a:rPr lang="en-GB" sz="2500" b="0" i="0">
                  <a:solidFill>
                    <a:schemeClr val="dk1"/>
                  </a:solidFill>
                  <a:latin typeface="Calibri"/>
                  <a:ea typeface="Calibri"/>
                  <a:cs typeface="Calibri"/>
                  <a:sym typeface="Calibri"/>
                </a:rPr>
                <a:t>-  In divorce mediation, family law expertise is crucial, but in intercultural conflicts, knowledge about multiculturalism will be essential.</a:t>
              </a:r>
              <a:endParaRPr sz="2500">
                <a:solidFill>
                  <a:schemeClr val="dk1"/>
                </a:solidFill>
                <a:latin typeface="Calibri"/>
                <a:ea typeface="Calibri"/>
                <a:cs typeface="Calibri"/>
                <a:sym typeface="Calibri"/>
              </a:endParaRPr>
            </a:p>
          </p:txBody>
        </p:sp>
        <p:cxnSp>
          <p:nvCxnSpPr>
            <p:cNvPr id="262" name="Google Shape;262;p24"/>
            <p:cNvCxnSpPr/>
            <p:nvPr/>
          </p:nvCxnSpPr>
          <p:spPr>
            <a:xfrm>
              <a:off x="0" y="1183512"/>
              <a:ext cx="10638691" cy="0"/>
            </a:xfrm>
            <a:prstGeom prst="straightConnector1">
              <a:avLst/>
            </a:prstGeom>
            <a:solidFill>
              <a:srgbClr val="599BD5">
                <a:alpha val="76862"/>
              </a:srgbClr>
            </a:solidFill>
            <a:ln w="12700" cap="flat" cmpd="sng">
              <a:solidFill>
                <a:srgbClr val="599BD5">
                  <a:alpha val="76862"/>
                </a:srgbClr>
              </a:solidFill>
              <a:prstDash val="solid"/>
              <a:miter lim="800000"/>
              <a:headEnd type="none" w="sm" len="sm"/>
              <a:tailEnd type="none" w="sm" len="sm"/>
            </a:ln>
          </p:spPr>
        </p:cxnSp>
        <p:sp>
          <p:nvSpPr>
            <p:cNvPr id="263" name="Google Shape;263;p24"/>
            <p:cNvSpPr/>
            <p:nvPr/>
          </p:nvSpPr>
          <p:spPr>
            <a:xfrm>
              <a:off x="0" y="1183512"/>
              <a:ext cx="10638691" cy="1183512"/>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 name="Google Shape;264;p24"/>
            <p:cNvSpPr txBox="1"/>
            <p:nvPr/>
          </p:nvSpPr>
          <p:spPr>
            <a:xfrm>
              <a:off x="0" y="1183512"/>
              <a:ext cx="10638691" cy="1183512"/>
            </a:xfrm>
            <a:prstGeom prst="rect">
              <a:avLst/>
            </a:prstGeom>
            <a:noFill/>
            <a:ln>
              <a:noFill/>
            </a:ln>
          </p:spPr>
          <p:txBody>
            <a:bodyPr spcFirstLastPara="1" wrap="square" lIns="95250" tIns="95250" rIns="95250" bIns="95250" anchor="t" anchorCtr="0">
              <a:noAutofit/>
            </a:bodyPr>
            <a:lstStyle/>
            <a:p>
              <a:pPr marL="0" marR="0" lvl="0" indent="0" algn="l" rtl="0">
                <a:lnSpc>
                  <a:spcPct val="90000"/>
                </a:lnSpc>
                <a:spcBef>
                  <a:spcPts val="0"/>
                </a:spcBef>
                <a:spcAft>
                  <a:spcPts val="0"/>
                </a:spcAft>
                <a:buClr>
                  <a:schemeClr val="dk1"/>
                </a:buClr>
                <a:buSzPts val="2500"/>
                <a:buFont typeface="Calibri"/>
                <a:buNone/>
              </a:pPr>
              <a:r>
                <a:rPr lang="en-GB" sz="2500" b="1" i="0">
                  <a:solidFill>
                    <a:schemeClr val="dk1"/>
                  </a:solidFill>
                  <a:latin typeface="Calibri"/>
                  <a:ea typeface="Calibri"/>
                  <a:cs typeface="Calibri"/>
                  <a:sym typeface="Calibri"/>
                </a:rPr>
                <a:t>Listening skills </a:t>
              </a:r>
              <a:r>
                <a:rPr lang="en-GB" sz="2500" b="0" i="0">
                  <a:solidFill>
                    <a:schemeClr val="dk1"/>
                  </a:solidFill>
                  <a:latin typeface="Calibri"/>
                  <a:ea typeface="Calibri"/>
                  <a:cs typeface="Calibri"/>
                  <a:sym typeface="Calibri"/>
                </a:rPr>
                <a:t>- The mediator's most crucial ability is listening. This ability entails inquiring, analysing, empathising, and asking questions. </a:t>
              </a:r>
              <a:endParaRPr sz="2500">
                <a:solidFill>
                  <a:schemeClr val="dk1"/>
                </a:solidFill>
                <a:latin typeface="Calibri"/>
                <a:ea typeface="Calibri"/>
                <a:cs typeface="Calibri"/>
                <a:sym typeface="Calibri"/>
              </a:endParaRPr>
            </a:p>
          </p:txBody>
        </p:sp>
        <p:cxnSp>
          <p:nvCxnSpPr>
            <p:cNvPr id="265" name="Google Shape;265;p24"/>
            <p:cNvCxnSpPr/>
            <p:nvPr/>
          </p:nvCxnSpPr>
          <p:spPr>
            <a:xfrm>
              <a:off x="0" y="2367024"/>
              <a:ext cx="10638691" cy="0"/>
            </a:xfrm>
            <a:prstGeom prst="straightConnector1">
              <a:avLst/>
            </a:prstGeom>
            <a:solidFill>
              <a:srgbClr val="599BD5">
                <a:alpha val="63137"/>
              </a:srgbClr>
            </a:solidFill>
            <a:ln w="12700" cap="flat" cmpd="sng">
              <a:solidFill>
                <a:srgbClr val="599BD5">
                  <a:alpha val="63137"/>
                </a:srgbClr>
              </a:solidFill>
              <a:prstDash val="solid"/>
              <a:miter lim="800000"/>
              <a:headEnd type="none" w="sm" len="sm"/>
              <a:tailEnd type="none" w="sm" len="sm"/>
            </a:ln>
          </p:spPr>
        </p:cxnSp>
        <p:sp>
          <p:nvSpPr>
            <p:cNvPr id="266" name="Google Shape;266;p24"/>
            <p:cNvSpPr/>
            <p:nvPr/>
          </p:nvSpPr>
          <p:spPr>
            <a:xfrm>
              <a:off x="0" y="2367024"/>
              <a:ext cx="10638691" cy="1183512"/>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267;p24"/>
            <p:cNvSpPr txBox="1"/>
            <p:nvPr/>
          </p:nvSpPr>
          <p:spPr>
            <a:xfrm>
              <a:off x="0" y="2367024"/>
              <a:ext cx="10638691" cy="1183512"/>
            </a:xfrm>
            <a:prstGeom prst="rect">
              <a:avLst/>
            </a:prstGeom>
            <a:noFill/>
            <a:ln>
              <a:noFill/>
            </a:ln>
          </p:spPr>
          <p:txBody>
            <a:bodyPr spcFirstLastPara="1" wrap="square" lIns="95250" tIns="95250" rIns="95250" bIns="95250" anchor="t" anchorCtr="0">
              <a:noAutofit/>
            </a:bodyPr>
            <a:lstStyle/>
            <a:p>
              <a:pPr marL="0" marR="0" lvl="0" indent="0" algn="l" rtl="0">
                <a:lnSpc>
                  <a:spcPct val="90000"/>
                </a:lnSpc>
                <a:spcBef>
                  <a:spcPts val="0"/>
                </a:spcBef>
                <a:spcAft>
                  <a:spcPts val="0"/>
                </a:spcAft>
                <a:buClr>
                  <a:schemeClr val="dk1"/>
                </a:buClr>
                <a:buSzPts val="2500"/>
                <a:buFont typeface="Calibri"/>
                <a:buNone/>
              </a:pPr>
              <a:r>
                <a:rPr lang="en-GB" sz="2500" b="1" i="0">
                  <a:solidFill>
                    <a:schemeClr val="dk1"/>
                  </a:solidFill>
                  <a:latin typeface="Calibri"/>
                  <a:ea typeface="Calibri"/>
                  <a:cs typeface="Calibri"/>
                  <a:sym typeface="Calibri"/>
                </a:rPr>
                <a:t>Trustworthiness</a:t>
              </a:r>
              <a:r>
                <a:rPr lang="en-GB" sz="2500" b="0" i="0">
                  <a:solidFill>
                    <a:schemeClr val="dk1"/>
                  </a:solidFill>
                  <a:latin typeface="Calibri"/>
                  <a:ea typeface="Calibri"/>
                  <a:cs typeface="Calibri"/>
                  <a:sym typeface="Calibri"/>
                </a:rPr>
                <a:t> - able to win over people's trust. </a:t>
              </a:r>
              <a:endParaRPr sz="2500">
                <a:solidFill>
                  <a:schemeClr val="dk1"/>
                </a:solidFill>
                <a:latin typeface="Calibri"/>
                <a:ea typeface="Calibri"/>
                <a:cs typeface="Calibri"/>
                <a:sym typeface="Calibri"/>
              </a:endParaRPr>
            </a:p>
          </p:txBody>
        </p:sp>
        <p:cxnSp>
          <p:nvCxnSpPr>
            <p:cNvPr id="268" name="Google Shape;268;p24"/>
            <p:cNvCxnSpPr/>
            <p:nvPr/>
          </p:nvCxnSpPr>
          <p:spPr>
            <a:xfrm>
              <a:off x="0" y="3550535"/>
              <a:ext cx="10638691" cy="0"/>
            </a:xfrm>
            <a:prstGeom prst="straightConnector1">
              <a:avLst/>
            </a:prstGeom>
            <a:solidFill>
              <a:srgbClr val="599BD5">
                <a:alpha val="49803"/>
              </a:srgbClr>
            </a:solidFill>
            <a:ln w="12700" cap="flat" cmpd="sng">
              <a:solidFill>
                <a:srgbClr val="599BD5">
                  <a:alpha val="49803"/>
                </a:srgbClr>
              </a:solidFill>
              <a:prstDash val="solid"/>
              <a:miter lim="800000"/>
              <a:headEnd type="none" w="sm" len="sm"/>
              <a:tailEnd type="none" w="sm" len="sm"/>
            </a:ln>
          </p:spPr>
        </p:cxnSp>
        <p:sp>
          <p:nvSpPr>
            <p:cNvPr id="269" name="Google Shape;269;p24"/>
            <p:cNvSpPr/>
            <p:nvPr/>
          </p:nvSpPr>
          <p:spPr>
            <a:xfrm>
              <a:off x="0" y="3550536"/>
              <a:ext cx="10638691" cy="1183512"/>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 name="Google Shape;270;p24"/>
            <p:cNvSpPr txBox="1"/>
            <p:nvPr/>
          </p:nvSpPr>
          <p:spPr>
            <a:xfrm>
              <a:off x="0" y="3550536"/>
              <a:ext cx="10638691" cy="1183512"/>
            </a:xfrm>
            <a:prstGeom prst="rect">
              <a:avLst/>
            </a:prstGeom>
            <a:noFill/>
            <a:ln>
              <a:noFill/>
            </a:ln>
          </p:spPr>
          <p:txBody>
            <a:bodyPr spcFirstLastPara="1" wrap="square" lIns="95250" tIns="95250" rIns="95250" bIns="95250" anchor="t" anchorCtr="0">
              <a:noAutofit/>
            </a:bodyPr>
            <a:lstStyle/>
            <a:p>
              <a:pPr marL="0" marR="0" lvl="0" indent="0" algn="l" rtl="0">
                <a:lnSpc>
                  <a:spcPct val="90000"/>
                </a:lnSpc>
                <a:spcBef>
                  <a:spcPts val="0"/>
                </a:spcBef>
                <a:spcAft>
                  <a:spcPts val="0"/>
                </a:spcAft>
                <a:buClr>
                  <a:schemeClr val="dk1"/>
                </a:buClr>
                <a:buSzPts val="2500"/>
                <a:buFont typeface="Calibri"/>
                <a:buNone/>
              </a:pPr>
              <a:r>
                <a:rPr lang="en-GB" sz="2500" b="1" i="0">
                  <a:solidFill>
                    <a:schemeClr val="dk1"/>
                  </a:solidFill>
                  <a:latin typeface="Calibri"/>
                  <a:ea typeface="Calibri"/>
                  <a:cs typeface="Calibri"/>
                  <a:sym typeface="Calibri"/>
                </a:rPr>
                <a:t>Ability to Facilitate </a:t>
              </a:r>
              <a:r>
                <a:rPr lang="en-GB" sz="2500" b="0" i="0">
                  <a:solidFill>
                    <a:schemeClr val="dk1"/>
                  </a:solidFill>
                  <a:latin typeface="Calibri"/>
                  <a:ea typeface="Calibri"/>
                  <a:cs typeface="Calibri"/>
                  <a:sym typeface="Calibri"/>
                </a:rPr>
                <a:t>- The mediator must have administrative skills, including the ability to plan meetings, develop agendas, and facilitate groups. </a:t>
              </a:r>
              <a:endParaRPr sz="2500">
                <a:solidFill>
                  <a:schemeClr val="dk1"/>
                </a:solidFill>
                <a:latin typeface="Calibri"/>
                <a:ea typeface="Calibri"/>
                <a:cs typeface="Calibri"/>
                <a:sym typeface="Calibri"/>
              </a:endParaRPr>
            </a:p>
          </p:txBody>
        </p:sp>
      </p:grpSp>
      <p:pic>
        <p:nvPicPr>
          <p:cNvPr id="271" name="Google Shape;271;p24" descr="page14image51225216"/>
          <p:cNvPicPr preferRelativeResize="0"/>
          <p:nvPr/>
        </p:nvPicPr>
        <p:blipFill rotWithShape="1">
          <a:blip r:embed="rId3">
            <a:alphaModFix/>
          </a:blip>
          <a:srcRect/>
          <a:stretch/>
        </p:blipFill>
        <p:spPr>
          <a:xfrm>
            <a:off x="2540000" y="517525"/>
            <a:ext cx="2171700" cy="127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75"/>
        <p:cNvGrpSpPr/>
        <p:nvPr/>
      </p:nvGrpSpPr>
      <p:grpSpPr>
        <a:xfrm>
          <a:off x="0" y="0"/>
          <a:ext cx="0" cy="0"/>
          <a:chOff x="0" y="0"/>
          <a:chExt cx="0" cy="0"/>
        </a:xfrm>
      </p:grpSpPr>
      <p:sp>
        <p:nvSpPr>
          <p:cNvPr id="276" name="Google Shape;276;p2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chemeClr val="dk1"/>
              </a:buClr>
              <a:buSzPct val="100000"/>
              <a:buFont typeface="Calibri"/>
              <a:buNone/>
            </a:pPr>
            <a:r>
              <a:rPr lang="en-GB" sz="6000" b="1" i="0" u="none" strike="noStrike" cap="none">
                <a:solidFill>
                  <a:schemeClr val="dk1"/>
                </a:solidFill>
                <a:latin typeface="Calibri"/>
                <a:ea typeface="Calibri"/>
                <a:cs typeface="Calibri"/>
                <a:sym typeface="Calibri"/>
              </a:rPr>
              <a:t>MEDIATOR SKILLS</a:t>
            </a:r>
            <a:br>
              <a:rPr lang="en-GB" sz="2400" b="0" i="0" u="none" strike="noStrike" cap="none">
                <a:solidFill>
                  <a:schemeClr val="dk1"/>
                </a:solidFill>
              </a:rPr>
            </a:br>
            <a:endParaRPr/>
          </a:p>
        </p:txBody>
      </p:sp>
      <p:grpSp>
        <p:nvGrpSpPr>
          <p:cNvPr id="277" name="Google Shape;277;p25"/>
          <p:cNvGrpSpPr/>
          <p:nvPr/>
        </p:nvGrpSpPr>
        <p:grpSpPr>
          <a:xfrm>
            <a:off x="583080" y="1534684"/>
            <a:ext cx="11025839" cy="4608206"/>
            <a:chOff x="0" y="0"/>
            <a:chExt cx="11025839" cy="4608206"/>
          </a:xfrm>
        </p:grpSpPr>
        <p:cxnSp>
          <p:nvCxnSpPr>
            <p:cNvPr id="278" name="Google Shape;278;p25"/>
            <p:cNvCxnSpPr/>
            <p:nvPr/>
          </p:nvCxnSpPr>
          <p:spPr>
            <a:xfrm>
              <a:off x="0" y="0"/>
              <a:ext cx="11025839" cy="0"/>
            </a:xfrm>
            <a:prstGeom prst="straightConnector1">
              <a:avLst/>
            </a:prstGeom>
            <a:solidFill>
              <a:srgbClr val="4372C3"/>
            </a:solidFill>
            <a:ln w="12700" cap="flat" cmpd="sng">
              <a:solidFill>
                <a:srgbClr val="4372C3"/>
              </a:solidFill>
              <a:prstDash val="solid"/>
              <a:miter lim="800000"/>
              <a:headEnd type="none" w="sm" len="sm"/>
              <a:tailEnd type="none" w="sm" len="sm"/>
            </a:ln>
          </p:spPr>
        </p:cxnSp>
        <p:sp>
          <p:nvSpPr>
            <p:cNvPr id="279" name="Google Shape;279;p25"/>
            <p:cNvSpPr/>
            <p:nvPr/>
          </p:nvSpPr>
          <p:spPr>
            <a:xfrm>
              <a:off x="0" y="0"/>
              <a:ext cx="11025839" cy="1152051"/>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 name="Google Shape;280;p25"/>
            <p:cNvSpPr txBox="1"/>
            <p:nvPr/>
          </p:nvSpPr>
          <p:spPr>
            <a:xfrm>
              <a:off x="0" y="0"/>
              <a:ext cx="11025839" cy="1152051"/>
            </a:xfrm>
            <a:prstGeom prst="rect">
              <a:avLst/>
            </a:prstGeom>
            <a:noFill/>
            <a:ln>
              <a:noFill/>
            </a:ln>
          </p:spPr>
          <p:txBody>
            <a:bodyPr spcFirstLastPara="1" wrap="square" lIns="87625" tIns="87625" rIns="87625" bIns="87625" anchor="t" anchorCtr="0">
              <a:noAutofit/>
            </a:bodyPr>
            <a:lstStyle/>
            <a:p>
              <a:pPr marL="0" marR="0" lvl="0" indent="0" algn="l" rtl="0">
                <a:lnSpc>
                  <a:spcPct val="90000"/>
                </a:lnSpc>
                <a:spcBef>
                  <a:spcPts val="0"/>
                </a:spcBef>
                <a:spcAft>
                  <a:spcPts val="0"/>
                </a:spcAft>
                <a:buClr>
                  <a:schemeClr val="dk1"/>
                </a:buClr>
                <a:buSzPts val="2300"/>
                <a:buFont typeface="Calibri"/>
                <a:buNone/>
              </a:pPr>
              <a:r>
                <a:rPr lang="en-GB" sz="2300" b="1" i="0">
                  <a:solidFill>
                    <a:schemeClr val="dk1"/>
                  </a:solidFill>
                  <a:latin typeface="Calibri"/>
                  <a:ea typeface="Calibri"/>
                  <a:cs typeface="Calibri"/>
                  <a:sym typeface="Calibri"/>
                </a:rPr>
                <a:t>Group working </a:t>
              </a:r>
              <a:r>
                <a:rPr lang="en-GB" sz="2300" b="0" i="0">
                  <a:solidFill>
                    <a:schemeClr val="dk1"/>
                  </a:solidFill>
                  <a:latin typeface="Calibri"/>
                  <a:ea typeface="Calibri"/>
                  <a:cs typeface="Calibri"/>
                  <a:sym typeface="Calibri"/>
                </a:rPr>
                <a:t>-  The mediator must understand both group and individual behaviour. </a:t>
              </a:r>
              <a:endParaRPr sz="2300">
                <a:solidFill>
                  <a:schemeClr val="dk1"/>
                </a:solidFill>
                <a:latin typeface="Calibri"/>
                <a:ea typeface="Calibri"/>
                <a:cs typeface="Calibri"/>
                <a:sym typeface="Calibri"/>
              </a:endParaRPr>
            </a:p>
          </p:txBody>
        </p:sp>
        <p:cxnSp>
          <p:nvCxnSpPr>
            <p:cNvPr id="281" name="Google Shape;281;p25"/>
            <p:cNvCxnSpPr/>
            <p:nvPr/>
          </p:nvCxnSpPr>
          <p:spPr>
            <a:xfrm>
              <a:off x="0" y="1152051"/>
              <a:ext cx="11025839" cy="0"/>
            </a:xfrm>
            <a:prstGeom prst="straightConnector1">
              <a:avLst/>
            </a:prstGeom>
            <a:solidFill>
              <a:srgbClr val="4372C3"/>
            </a:solidFill>
            <a:ln w="12700" cap="flat" cmpd="sng">
              <a:solidFill>
                <a:srgbClr val="4372C3"/>
              </a:solidFill>
              <a:prstDash val="solid"/>
              <a:miter lim="800000"/>
              <a:headEnd type="none" w="sm" len="sm"/>
              <a:tailEnd type="none" w="sm" len="sm"/>
            </a:ln>
          </p:spPr>
        </p:cxnSp>
        <p:sp>
          <p:nvSpPr>
            <p:cNvPr id="282" name="Google Shape;282;p25"/>
            <p:cNvSpPr/>
            <p:nvPr/>
          </p:nvSpPr>
          <p:spPr>
            <a:xfrm>
              <a:off x="0" y="1152051"/>
              <a:ext cx="11025839" cy="1152051"/>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 name="Google Shape;283;p25"/>
            <p:cNvSpPr txBox="1"/>
            <p:nvPr/>
          </p:nvSpPr>
          <p:spPr>
            <a:xfrm>
              <a:off x="0" y="1152051"/>
              <a:ext cx="11025839" cy="1152051"/>
            </a:xfrm>
            <a:prstGeom prst="rect">
              <a:avLst/>
            </a:prstGeom>
            <a:noFill/>
            <a:ln>
              <a:noFill/>
            </a:ln>
          </p:spPr>
          <p:txBody>
            <a:bodyPr spcFirstLastPara="1" wrap="square" lIns="87625" tIns="87625" rIns="87625" bIns="87625" anchor="t" anchorCtr="0">
              <a:noAutofit/>
            </a:bodyPr>
            <a:lstStyle/>
            <a:p>
              <a:pPr marL="0" marR="0" lvl="0" indent="0" algn="l" rtl="0">
                <a:lnSpc>
                  <a:spcPct val="90000"/>
                </a:lnSpc>
                <a:spcBef>
                  <a:spcPts val="0"/>
                </a:spcBef>
                <a:spcAft>
                  <a:spcPts val="0"/>
                </a:spcAft>
                <a:buClr>
                  <a:schemeClr val="dk1"/>
                </a:buClr>
                <a:buSzPts val="2300"/>
                <a:buFont typeface="Calibri"/>
                <a:buNone/>
              </a:pPr>
              <a:r>
                <a:rPr lang="en-GB" sz="2300" b="1" i="0">
                  <a:solidFill>
                    <a:schemeClr val="dk1"/>
                  </a:solidFill>
                  <a:latin typeface="Calibri"/>
                  <a:ea typeface="Calibri"/>
                  <a:cs typeface="Calibri"/>
                  <a:sym typeface="Calibri"/>
                </a:rPr>
                <a:t>Communication skills </a:t>
              </a:r>
              <a:r>
                <a:rPr lang="en-GB" sz="2300" b="0" i="0">
                  <a:solidFill>
                    <a:schemeClr val="dk1"/>
                  </a:solidFill>
                  <a:latin typeface="Calibri"/>
                  <a:ea typeface="Calibri"/>
                  <a:cs typeface="Calibri"/>
                  <a:sym typeface="Calibri"/>
                </a:rPr>
                <a:t>-  The mediator maintains the privacy of discussions and materials, demonstrates empathy for the parties, avoids coming across as cold or clinical, and by demonstrating care, builds rapport and extracts crucial information. </a:t>
              </a:r>
              <a:endParaRPr sz="2300">
                <a:solidFill>
                  <a:schemeClr val="dk1"/>
                </a:solidFill>
                <a:latin typeface="Calibri"/>
                <a:ea typeface="Calibri"/>
                <a:cs typeface="Calibri"/>
                <a:sym typeface="Calibri"/>
              </a:endParaRPr>
            </a:p>
          </p:txBody>
        </p:sp>
        <p:cxnSp>
          <p:nvCxnSpPr>
            <p:cNvPr id="284" name="Google Shape;284;p25"/>
            <p:cNvCxnSpPr/>
            <p:nvPr/>
          </p:nvCxnSpPr>
          <p:spPr>
            <a:xfrm>
              <a:off x="0" y="2304103"/>
              <a:ext cx="11025839" cy="0"/>
            </a:xfrm>
            <a:prstGeom prst="straightConnector1">
              <a:avLst/>
            </a:prstGeom>
            <a:solidFill>
              <a:srgbClr val="4372C3"/>
            </a:solidFill>
            <a:ln w="12700" cap="flat" cmpd="sng">
              <a:solidFill>
                <a:srgbClr val="4372C3"/>
              </a:solidFill>
              <a:prstDash val="solid"/>
              <a:miter lim="800000"/>
              <a:headEnd type="none" w="sm" len="sm"/>
              <a:tailEnd type="none" w="sm" len="sm"/>
            </a:ln>
          </p:spPr>
        </p:cxnSp>
        <p:sp>
          <p:nvSpPr>
            <p:cNvPr id="285" name="Google Shape;285;p25"/>
            <p:cNvSpPr/>
            <p:nvPr/>
          </p:nvSpPr>
          <p:spPr>
            <a:xfrm>
              <a:off x="0" y="2304103"/>
              <a:ext cx="11025839" cy="1152051"/>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 name="Google Shape;286;p25"/>
            <p:cNvSpPr txBox="1"/>
            <p:nvPr/>
          </p:nvSpPr>
          <p:spPr>
            <a:xfrm>
              <a:off x="0" y="2304103"/>
              <a:ext cx="11025839" cy="1152051"/>
            </a:xfrm>
            <a:prstGeom prst="rect">
              <a:avLst/>
            </a:prstGeom>
            <a:noFill/>
            <a:ln>
              <a:noFill/>
            </a:ln>
          </p:spPr>
          <p:txBody>
            <a:bodyPr spcFirstLastPara="1" wrap="square" lIns="87625" tIns="87625" rIns="87625" bIns="87625" anchor="t" anchorCtr="0">
              <a:noAutofit/>
            </a:bodyPr>
            <a:lstStyle/>
            <a:p>
              <a:pPr marL="0" marR="0" lvl="0" indent="0" algn="l" rtl="0">
                <a:lnSpc>
                  <a:spcPct val="90000"/>
                </a:lnSpc>
                <a:spcBef>
                  <a:spcPts val="0"/>
                </a:spcBef>
                <a:spcAft>
                  <a:spcPts val="0"/>
                </a:spcAft>
                <a:buClr>
                  <a:schemeClr val="dk1"/>
                </a:buClr>
                <a:buSzPts val="2300"/>
                <a:buFont typeface="Calibri"/>
                <a:buNone/>
              </a:pPr>
              <a:r>
                <a:rPr lang="en-GB" sz="2300" b="1" i="0">
                  <a:solidFill>
                    <a:schemeClr val="dk1"/>
                  </a:solidFill>
                  <a:latin typeface="Calibri"/>
                  <a:ea typeface="Calibri"/>
                  <a:cs typeface="Calibri"/>
                  <a:sym typeface="Calibri"/>
                </a:rPr>
                <a:t>Conflict Resolution Techniques </a:t>
              </a:r>
              <a:r>
                <a:rPr lang="en-GB" sz="2300" b="0" i="0">
                  <a:solidFill>
                    <a:schemeClr val="dk1"/>
                  </a:solidFill>
                  <a:latin typeface="Calibri"/>
                  <a:ea typeface="Calibri"/>
                  <a:cs typeface="Calibri"/>
                  <a:sym typeface="Calibri"/>
                </a:rPr>
                <a:t>- a thorough understanding of conflict's nature and dynamics, the mediator feels at ease in it, is aware of its dimensions and phases of growth, and avoids seeming judgmental or dogmatic. </a:t>
              </a:r>
              <a:endParaRPr sz="2300">
                <a:solidFill>
                  <a:schemeClr val="dk1"/>
                </a:solidFill>
                <a:latin typeface="Calibri"/>
                <a:ea typeface="Calibri"/>
                <a:cs typeface="Calibri"/>
                <a:sym typeface="Calibri"/>
              </a:endParaRPr>
            </a:p>
          </p:txBody>
        </p:sp>
        <p:cxnSp>
          <p:nvCxnSpPr>
            <p:cNvPr id="287" name="Google Shape;287;p25"/>
            <p:cNvCxnSpPr/>
            <p:nvPr/>
          </p:nvCxnSpPr>
          <p:spPr>
            <a:xfrm>
              <a:off x="0" y="3456155"/>
              <a:ext cx="11025839" cy="0"/>
            </a:xfrm>
            <a:prstGeom prst="straightConnector1">
              <a:avLst/>
            </a:prstGeom>
            <a:solidFill>
              <a:srgbClr val="4372C3"/>
            </a:solidFill>
            <a:ln w="12700" cap="flat" cmpd="sng">
              <a:solidFill>
                <a:srgbClr val="4372C3"/>
              </a:solidFill>
              <a:prstDash val="solid"/>
              <a:miter lim="800000"/>
              <a:headEnd type="none" w="sm" len="sm"/>
              <a:tailEnd type="none" w="sm" len="sm"/>
            </a:ln>
          </p:spPr>
        </p:cxnSp>
        <p:sp>
          <p:nvSpPr>
            <p:cNvPr id="288" name="Google Shape;288;p25"/>
            <p:cNvSpPr/>
            <p:nvPr/>
          </p:nvSpPr>
          <p:spPr>
            <a:xfrm>
              <a:off x="0" y="3456155"/>
              <a:ext cx="11025839" cy="1152051"/>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 name="Google Shape;289;p25"/>
            <p:cNvSpPr txBox="1"/>
            <p:nvPr/>
          </p:nvSpPr>
          <p:spPr>
            <a:xfrm>
              <a:off x="0" y="3456155"/>
              <a:ext cx="11025839" cy="1152051"/>
            </a:xfrm>
            <a:prstGeom prst="rect">
              <a:avLst/>
            </a:prstGeom>
            <a:noFill/>
            <a:ln>
              <a:noFill/>
            </a:ln>
          </p:spPr>
          <p:txBody>
            <a:bodyPr spcFirstLastPara="1" wrap="square" lIns="87625" tIns="87625" rIns="87625" bIns="87625" anchor="t" anchorCtr="0">
              <a:noAutofit/>
            </a:bodyPr>
            <a:lstStyle/>
            <a:p>
              <a:pPr marL="0" marR="0" lvl="0" indent="0" algn="l" rtl="0">
                <a:lnSpc>
                  <a:spcPct val="90000"/>
                </a:lnSpc>
                <a:spcBef>
                  <a:spcPts val="0"/>
                </a:spcBef>
                <a:spcAft>
                  <a:spcPts val="0"/>
                </a:spcAft>
                <a:buClr>
                  <a:schemeClr val="dk1"/>
                </a:buClr>
                <a:buSzPts val="2300"/>
                <a:buFont typeface="Calibri"/>
                <a:buNone/>
              </a:pPr>
              <a:r>
                <a:rPr lang="en-GB" sz="2300" b="1" i="0">
                  <a:solidFill>
                    <a:schemeClr val="dk1"/>
                  </a:solidFill>
                  <a:latin typeface="Calibri"/>
                  <a:ea typeface="Calibri"/>
                  <a:cs typeface="Calibri"/>
                  <a:sym typeface="Calibri"/>
                </a:rPr>
                <a:t>Being aware of the  participants' various personality traits and effects these traits have</a:t>
              </a:r>
              <a:r>
                <a:rPr lang="en-GB" sz="2300" b="0" i="0">
                  <a:solidFill>
                    <a:schemeClr val="dk1"/>
                  </a:solidFill>
                  <a:latin typeface="Calibri"/>
                  <a:ea typeface="Calibri"/>
                  <a:cs typeface="Calibri"/>
                  <a:sym typeface="Calibri"/>
                </a:rPr>
                <a:t>. </a:t>
              </a:r>
              <a:endParaRPr sz="2300">
                <a:solidFill>
                  <a:schemeClr val="dk1"/>
                </a:solidFill>
                <a:latin typeface="Calibri"/>
                <a:ea typeface="Calibri"/>
                <a:cs typeface="Calibri"/>
                <a:sym typeface="Calibri"/>
              </a:endParaRPr>
            </a:p>
          </p:txBody>
        </p:sp>
      </p:grpSp>
      <p:pic>
        <p:nvPicPr>
          <p:cNvPr id="290" name="Google Shape;290;p25" descr="page14image51223488"/>
          <p:cNvPicPr preferRelativeResize="0"/>
          <p:nvPr/>
        </p:nvPicPr>
        <p:blipFill rotWithShape="1">
          <a:blip r:embed="rId3">
            <a:alphaModFix/>
          </a:blip>
          <a:srcRect/>
          <a:stretch/>
        </p:blipFill>
        <p:spPr>
          <a:xfrm>
            <a:off x="127000" y="517525"/>
            <a:ext cx="2171700" cy="12700"/>
          </a:xfrm>
          <a:prstGeom prst="rect">
            <a:avLst/>
          </a:prstGeom>
          <a:noFill/>
          <a:ln>
            <a:noFill/>
          </a:ln>
        </p:spPr>
      </p:pic>
      <p:pic>
        <p:nvPicPr>
          <p:cNvPr id="291" name="Google Shape;291;p25" descr="page14image51225216"/>
          <p:cNvPicPr preferRelativeResize="0"/>
          <p:nvPr/>
        </p:nvPicPr>
        <p:blipFill rotWithShape="1">
          <a:blip r:embed="rId4">
            <a:alphaModFix/>
          </a:blip>
          <a:srcRect/>
          <a:stretch/>
        </p:blipFill>
        <p:spPr>
          <a:xfrm>
            <a:off x="2540000" y="517525"/>
            <a:ext cx="2171700" cy="127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95"/>
        <p:cNvGrpSpPr/>
        <p:nvPr/>
      </p:nvGrpSpPr>
      <p:grpSpPr>
        <a:xfrm>
          <a:off x="0" y="0"/>
          <a:ext cx="0" cy="0"/>
          <a:chOff x="0" y="0"/>
          <a:chExt cx="0" cy="0"/>
        </a:xfrm>
      </p:grpSpPr>
      <p:pic>
        <p:nvPicPr>
          <p:cNvPr id="296" name="Google Shape;296;p26" descr="Benefits Of Soft Skills Training In The Workplace - eLearning Industry"/>
          <p:cNvPicPr preferRelativeResize="0"/>
          <p:nvPr/>
        </p:nvPicPr>
        <p:blipFill rotWithShape="1">
          <a:blip r:embed="rId3">
            <a:alphaModFix/>
          </a:blip>
          <a:srcRect t="9091" r="9340" b="3"/>
          <a:stretch/>
        </p:blipFill>
        <p:spPr>
          <a:xfrm>
            <a:off x="20" y="10"/>
            <a:ext cx="12191980" cy="6857990"/>
          </a:xfrm>
          <a:prstGeom prst="rect">
            <a:avLst/>
          </a:prstGeom>
          <a:noFill/>
          <a:ln>
            <a:noFill/>
          </a:ln>
        </p:spPr>
      </p:pic>
      <p:sp>
        <p:nvSpPr>
          <p:cNvPr id="297" name="Google Shape;297;p26"/>
          <p:cNvSpPr/>
          <p:nvPr/>
        </p:nvSpPr>
        <p:spPr>
          <a:xfrm>
            <a:off x="336884" y="321176"/>
            <a:ext cx="7197772" cy="5896743"/>
          </a:xfrm>
          <a:prstGeom prst="rect">
            <a:avLst/>
          </a:prstGeom>
          <a:solidFill>
            <a:schemeClr val="lt1">
              <a:alpha val="89803"/>
            </a:schemeClr>
          </a:solidFill>
          <a:ln w="127000" cap="sq" cmpd="thinThick">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98" name="Google Shape;298;p26"/>
          <p:cNvSpPr txBox="1">
            <a:spLocks noGrp="1"/>
          </p:cNvSpPr>
          <p:nvPr>
            <p:ph type="title"/>
          </p:nvPr>
        </p:nvSpPr>
        <p:spPr>
          <a:xfrm>
            <a:off x="46736" y="622937"/>
            <a:ext cx="7715249" cy="1344975"/>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3800"/>
              <a:buFont typeface="Calibri"/>
              <a:buNone/>
            </a:pPr>
            <a:r>
              <a:rPr lang="en-GB" sz="3800" b="1" i="0" u="none" strike="noStrike" cap="none">
                <a:latin typeface="Calibri"/>
                <a:ea typeface="Calibri"/>
                <a:cs typeface="Calibri"/>
                <a:sym typeface="Calibri"/>
              </a:rPr>
              <a:t>THE MEDIATOR SHOULD TRY TO…</a:t>
            </a:r>
            <a:endParaRPr sz="3800" b="1">
              <a:latin typeface="Calibri"/>
              <a:ea typeface="Calibri"/>
              <a:cs typeface="Calibri"/>
              <a:sym typeface="Calibri"/>
            </a:endParaRPr>
          </a:p>
        </p:txBody>
      </p:sp>
      <p:sp>
        <p:nvSpPr>
          <p:cNvPr id="299" name="Google Shape;299;p26"/>
          <p:cNvSpPr txBox="1">
            <a:spLocks noGrp="1"/>
          </p:cNvSpPr>
          <p:nvPr>
            <p:ph type="body" idx="1"/>
          </p:nvPr>
        </p:nvSpPr>
        <p:spPr>
          <a:xfrm>
            <a:off x="594109" y="2121763"/>
            <a:ext cx="6620505" cy="3773010"/>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400"/>
              <a:buChar char="•"/>
            </a:pPr>
            <a:r>
              <a:rPr lang="en-GB" sz="2400"/>
              <a:t>Establish a friendly and trustworthy atmosphere </a:t>
            </a:r>
            <a:endParaRPr/>
          </a:p>
          <a:p>
            <a:pPr marL="228600" lvl="0" indent="-228600" algn="l" rtl="0">
              <a:lnSpc>
                <a:spcPct val="90000"/>
              </a:lnSpc>
              <a:spcBef>
                <a:spcPts val="1000"/>
              </a:spcBef>
              <a:spcAft>
                <a:spcPts val="0"/>
              </a:spcAft>
              <a:buClr>
                <a:schemeClr val="dk1"/>
              </a:buClr>
              <a:buSzPts val="2400"/>
              <a:buChar char="•"/>
            </a:pPr>
            <a:r>
              <a:rPr lang="en-GB" sz="2400"/>
              <a:t>Show concern for the issues facing the parties</a:t>
            </a:r>
            <a:endParaRPr/>
          </a:p>
          <a:p>
            <a:pPr marL="228600" lvl="0" indent="-228600" algn="l" rtl="0">
              <a:lnSpc>
                <a:spcPct val="90000"/>
              </a:lnSpc>
              <a:spcBef>
                <a:spcPts val="1000"/>
              </a:spcBef>
              <a:spcAft>
                <a:spcPts val="0"/>
              </a:spcAft>
              <a:buClr>
                <a:schemeClr val="dk1"/>
              </a:buClr>
              <a:buSzPts val="2400"/>
              <a:buChar char="•"/>
            </a:pPr>
            <a:r>
              <a:rPr lang="en-GB" sz="2400"/>
              <a:t>Reduce stress and anxiety</a:t>
            </a:r>
            <a:endParaRPr/>
          </a:p>
          <a:p>
            <a:pPr marL="228600" lvl="0" indent="-228600" algn="l" rtl="0">
              <a:lnSpc>
                <a:spcPct val="90000"/>
              </a:lnSpc>
              <a:spcBef>
                <a:spcPts val="1000"/>
              </a:spcBef>
              <a:spcAft>
                <a:spcPts val="0"/>
              </a:spcAft>
              <a:buClr>
                <a:schemeClr val="dk1"/>
              </a:buClr>
              <a:buSzPts val="2400"/>
              <a:buChar char="•"/>
            </a:pPr>
            <a:r>
              <a:rPr lang="en-GB" sz="2400"/>
              <a:t>Encourage listening between the parties</a:t>
            </a:r>
            <a:endParaRPr/>
          </a:p>
          <a:p>
            <a:pPr marL="228600" lvl="0" indent="-228600" algn="l" rtl="0">
              <a:lnSpc>
                <a:spcPct val="90000"/>
              </a:lnSpc>
              <a:spcBef>
                <a:spcPts val="1000"/>
              </a:spcBef>
              <a:spcAft>
                <a:spcPts val="0"/>
              </a:spcAft>
              <a:buClr>
                <a:schemeClr val="dk1"/>
              </a:buClr>
              <a:buSzPts val="2400"/>
              <a:buChar char="•"/>
            </a:pPr>
            <a:r>
              <a:rPr lang="en-GB" sz="2400"/>
              <a:t>Transform participants' emotional to logical behaviour </a:t>
            </a:r>
            <a:endParaRPr/>
          </a:p>
          <a:p>
            <a:pPr marL="228600" lvl="0" indent="-228600" algn="l" rtl="0">
              <a:lnSpc>
                <a:spcPct val="90000"/>
              </a:lnSpc>
              <a:spcBef>
                <a:spcPts val="1000"/>
              </a:spcBef>
              <a:spcAft>
                <a:spcPts val="0"/>
              </a:spcAft>
              <a:buClr>
                <a:schemeClr val="dk1"/>
              </a:buClr>
              <a:buSzPts val="2400"/>
              <a:buChar char="•"/>
            </a:pPr>
            <a:r>
              <a:rPr lang="en-GB" sz="2400"/>
              <a:t>Discuss the important topics or bring up the important topics again</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03"/>
        <p:cNvGrpSpPr/>
        <p:nvPr/>
      </p:nvGrpSpPr>
      <p:grpSpPr>
        <a:xfrm>
          <a:off x="0" y="0"/>
          <a:ext cx="0" cy="0"/>
          <a:chOff x="0" y="0"/>
          <a:chExt cx="0" cy="0"/>
        </a:xfrm>
      </p:grpSpPr>
      <p:pic>
        <p:nvPicPr>
          <p:cNvPr id="304" name="Google Shape;304;p27" descr="10 Lessons from a Jigsaw Puzzle | by Kashish Kalwani - Heartfulness"/>
          <p:cNvPicPr preferRelativeResize="0"/>
          <p:nvPr/>
        </p:nvPicPr>
        <p:blipFill rotWithShape="1">
          <a:blip r:embed="rId3">
            <a:alphaModFix/>
          </a:blip>
          <a:srcRect l="19192" b="9091"/>
          <a:stretch/>
        </p:blipFill>
        <p:spPr>
          <a:xfrm rot="10800000">
            <a:off x="20" y="10"/>
            <a:ext cx="12191980" cy="6857990"/>
          </a:xfrm>
          <a:prstGeom prst="rect">
            <a:avLst/>
          </a:prstGeom>
          <a:noFill/>
          <a:ln>
            <a:noFill/>
          </a:ln>
        </p:spPr>
      </p:pic>
      <p:sp>
        <p:nvSpPr>
          <p:cNvPr id="305" name="Google Shape;305;p27"/>
          <p:cNvSpPr/>
          <p:nvPr/>
        </p:nvSpPr>
        <p:spPr>
          <a:xfrm>
            <a:off x="336884" y="321176"/>
            <a:ext cx="7197772" cy="5896743"/>
          </a:xfrm>
          <a:prstGeom prst="rect">
            <a:avLst/>
          </a:prstGeom>
          <a:solidFill>
            <a:schemeClr val="lt1">
              <a:alpha val="89803"/>
            </a:schemeClr>
          </a:solidFill>
          <a:ln w="127000" cap="sq" cmpd="thinThick">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06" name="Google Shape;306;p27"/>
          <p:cNvSpPr txBox="1">
            <a:spLocks noGrp="1"/>
          </p:cNvSpPr>
          <p:nvPr>
            <p:ph type="title"/>
          </p:nvPr>
        </p:nvSpPr>
        <p:spPr>
          <a:xfrm>
            <a:off x="465324" y="431808"/>
            <a:ext cx="7406196" cy="134497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800"/>
              <a:buFont typeface="Calibri"/>
              <a:buNone/>
            </a:pPr>
            <a:r>
              <a:rPr lang="en-GB" sz="3800" b="1" i="0" u="none" strike="noStrike" cap="none">
                <a:latin typeface="Calibri"/>
                <a:ea typeface="Calibri"/>
                <a:cs typeface="Calibri"/>
                <a:sym typeface="Calibri"/>
              </a:rPr>
              <a:t>THE MEDIATOR SHOULD TRY TO…</a:t>
            </a:r>
            <a:endParaRPr sz="3800" b="1">
              <a:latin typeface="Calibri"/>
              <a:ea typeface="Calibri"/>
              <a:cs typeface="Calibri"/>
              <a:sym typeface="Calibri"/>
            </a:endParaRPr>
          </a:p>
        </p:txBody>
      </p:sp>
      <p:sp>
        <p:nvSpPr>
          <p:cNvPr id="307" name="Google Shape;307;p27"/>
          <p:cNvSpPr txBox="1">
            <a:spLocks noGrp="1"/>
          </p:cNvSpPr>
          <p:nvPr>
            <p:ph type="body" idx="1"/>
          </p:nvPr>
        </p:nvSpPr>
        <p:spPr>
          <a:xfrm>
            <a:off x="586155" y="1887415"/>
            <a:ext cx="6628460" cy="4007358"/>
          </a:xfrm>
          <a:prstGeom prst="rect">
            <a:avLst/>
          </a:prstGeom>
          <a:noFill/>
          <a:ln>
            <a:noFill/>
          </a:ln>
        </p:spPr>
        <p:txBody>
          <a:bodyPr spcFirstLastPara="1" wrap="square" lIns="91425" tIns="45700" rIns="91425" bIns="45700" anchor="t" anchorCtr="0">
            <a:normAutofit lnSpcReduction="10000"/>
          </a:bodyPr>
          <a:lstStyle/>
          <a:p>
            <a:pPr marL="228600" lvl="0" indent="-228600" algn="l" rtl="0">
              <a:lnSpc>
                <a:spcPct val="90000"/>
              </a:lnSpc>
              <a:spcBef>
                <a:spcPts val="0"/>
              </a:spcBef>
              <a:spcAft>
                <a:spcPts val="0"/>
              </a:spcAft>
              <a:buClr>
                <a:schemeClr val="dk1"/>
              </a:buClr>
              <a:buSzPts val="2400"/>
              <a:buChar char="•"/>
            </a:pPr>
            <a:r>
              <a:rPr lang="en-GB" sz="2400"/>
              <a:t>Inform the parties with any pertinent information </a:t>
            </a:r>
            <a:endParaRPr/>
          </a:p>
          <a:p>
            <a:pPr marL="228600" lvl="0" indent="-228600" algn="l" rtl="0">
              <a:lnSpc>
                <a:spcPct val="90000"/>
              </a:lnSpc>
              <a:spcBef>
                <a:spcPts val="1000"/>
              </a:spcBef>
              <a:spcAft>
                <a:spcPts val="0"/>
              </a:spcAft>
              <a:buClr>
                <a:schemeClr val="dk1"/>
              </a:buClr>
              <a:buSzPts val="2400"/>
              <a:buChar char="•"/>
            </a:pPr>
            <a:r>
              <a:rPr lang="en-GB" sz="2400"/>
              <a:t>Encourage both parties to consider the other's issue or stance</a:t>
            </a:r>
            <a:endParaRPr/>
          </a:p>
          <a:p>
            <a:pPr marL="228600" lvl="0" indent="-228600" algn="l" rtl="0">
              <a:lnSpc>
                <a:spcPct val="90000"/>
              </a:lnSpc>
              <a:spcBef>
                <a:spcPts val="1000"/>
              </a:spcBef>
              <a:spcAft>
                <a:spcPts val="0"/>
              </a:spcAft>
              <a:buClr>
                <a:schemeClr val="dk1"/>
              </a:buClr>
              <a:buSzPts val="2400"/>
              <a:buChar char="•"/>
            </a:pPr>
            <a:r>
              <a:rPr lang="en-GB" sz="2400"/>
              <a:t>Talk about common ground</a:t>
            </a:r>
            <a:endParaRPr/>
          </a:p>
          <a:p>
            <a:pPr marL="228600" lvl="0" indent="-228600" algn="l" rtl="0">
              <a:lnSpc>
                <a:spcPct val="90000"/>
              </a:lnSpc>
              <a:spcBef>
                <a:spcPts val="1000"/>
              </a:spcBef>
              <a:spcAft>
                <a:spcPts val="0"/>
              </a:spcAft>
              <a:buClr>
                <a:schemeClr val="dk1"/>
              </a:buClr>
              <a:buSzPts val="2400"/>
              <a:buChar char="•"/>
            </a:pPr>
            <a:r>
              <a:rPr lang="en-GB" sz="2400"/>
              <a:t>Identify shared needs and interests between the parties </a:t>
            </a:r>
            <a:endParaRPr/>
          </a:p>
          <a:p>
            <a:pPr marL="228600" lvl="0" indent="-228600" algn="l" rtl="0">
              <a:lnSpc>
                <a:spcPct val="90000"/>
              </a:lnSpc>
              <a:spcBef>
                <a:spcPts val="1000"/>
              </a:spcBef>
              <a:spcAft>
                <a:spcPts val="0"/>
              </a:spcAft>
              <a:buClr>
                <a:schemeClr val="dk1"/>
              </a:buClr>
              <a:buSzPts val="2400"/>
              <a:buChar char="•"/>
            </a:pPr>
            <a:r>
              <a:rPr lang="en-GB" sz="2400"/>
              <a:t>Make parties question the viability of extreme viewpoints</a:t>
            </a:r>
            <a:endParaRPr/>
          </a:p>
          <a:p>
            <a:pPr marL="228600" lvl="0" indent="-228600" algn="l" rtl="0">
              <a:lnSpc>
                <a:spcPct val="90000"/>
              </a:lnSpc>
              <a:spcBef>
                <a:spcPts val="1000"/>
              </a:spcBef>
              <a:spcAft>
                <a:spcPts val="0"/>
              </a:spcAft>
              <a:buClr>
                <a:schemeClr val="dk1"/>
              </a:buClr>
              <a:buSzPts val="2400"/>
              <a:buChar char="•"/>
            </a:pPr>
            <a:r>
              <a:rPr lang="en-GB" sz="2400"/>
              <a:t>Examine fresh concepts or other options</a:t>
            </a:r>
            <a:endParaRPr/>
          </a:p>
          <a:p>
            <a:pPr marL="228600" lvl="0" indent="-228600" algn="l" rtl="0">
              <a:lnSpc>
                <a:spcPct val="90000"/>
              </a:lnSpc>
              <a:spcBef>
                <a:spcPts val="1000"/>
              </a:spcBef>
              <a:spcAft>
                <a:spcPts val="0"/>
              </a:spcAft>
              <a:buClr>
                <a:schemeClr val="dk1"/>
              </a:buClr>
              <a:buSzPts val="2400"/>
              <a:buChar char="•"/>
            </a:pPr>
            <a:r>
              <a:rPr lang="en-GB" sz="2400"/>
              <a:t>Break impasses</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11"/>
        <p:cNvGrpSpPr/>
        <p:nvPr/>
      </p:nvGrpSpPr>
      <p:grpSpPr>
        <a:xfrm>
          <a:off x="0" y="0"/>
          <a:ext cx="0" cy="0"/>
          <a:chOff x="0" y="0"/>
          <a:chExt cx="0" cy="0"/>
        </a:xfrm>
      </p:grpSpPr>
      <p:pic>
        <p:nvPicPr>
          <p:cNvPr id="312" name="Google Shape;312;p28" descr="Respect ‐ EPFL"/>
          <p:cNvPicPr preferRelativeResize="0"/>
          <p:nvPr/>
        </p:nvPicPr>
        <p:blipFill rotWithShape="1">
          <a:blip r:embed="rId3">
            <a:alphaModFix/>
          </a:blip>
          <a:srcRect r="9091" b="9091"/>
          <a:stretch/>
        </p:blipFill>
        <p:spPr>
          <a:xfrm>
            <a:off x="0" y="0"/>
            <a:ext cx="12192000" cy="6858000"/>
          </a:xfrm>
          <a:prstGeom prst="rect">
            <a:avLst/>
          </a:prstGeom>
          <a:noFill/>
          <a:ln>
            <a:noFill/>
          </a:ln>
        </p:spPr>
      </p:pic>
      <p:sp>
        <p:nvSpPr>
          <p:cNvPr id="313" name="Google Shape;313;p28"/>
          <p:cNvSpPr/>
          <p:nvPr/>
        </p:nvSpPr>
        <p:spPr>
          <a:xfrm>
            <a:off x="336884" y="321176"/>
            <a:ext cx="7197772" cy="5896743"/>
          </a:xfrm>
          <a:prstGeom prst="rect">
            <a:avLst/>
          </a:prstGeom>
          <a:solidFill>
            <a:schemeClr val="lt1">
              <a:alpha val="89803"/>
            </a:schemeClr>
          </a:solidFill>
          <a:ln w="127000" cap="sq" cmpd="thinThick">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14" name="Google Shape;314;p28"/>
          <p:cNvSpPr txBox="1">
            <a:spLocks noGrp="1"/>
          </p:cNvSpPr>
          <p:nvPr>
            <p:ph type="title"/>
          </p:nvPr>
        </p:nvSpPr>
        <p:spPr>
          <a:xfrm>
            <a:off x="625864" y="460379"/>
            <a:ext cx="6619811" cy="1344975"/>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000"/>
              <a:buFont typeface="Calibri"/>
              <a:buNone/>
            </a:pPr>
            <a:r>
              <a:rPr lang="en-GB" sz="4000" b="1">
                <a:latin typeface="Calibri"/>
                <a:ea typeface="Calibri"/>
                <a:cs typeface="Calibri"/>
                <a:sym typeface="Calibri"/>
              </a:rPr>
              <a:t>HOW TO ACHIEVE THIS?</a:t>
            </a:r>
            <a:endParaRPr/>
          </a:p>
        </p:txBody>
      </p:sp>
      <p:sp>
        <p:nvSpPr>
          <p:cNvPr id="315" name="Google Shape;315;p28"/>
          <p:cNvSpPr txBox="1">
            <a:spLocks noGrp="1"/>
          </p:cNvSpPr>
          <p:nvPr>
            <p:ph type="body" idx="1"/>
          </p:nvPr>
        </p:nvSpPr>
        <p:spPr>
          <a:xfrm>
            <a:off x="594803" y="1805354"/>
            <a:ext cx="6619811" cy="4089419"/>
          </a:xfrm>
          <a:prstGeom prst="rect">
            <a:avLst/>
          </a:prstGeom>
          <a:noFill/>
          <a:ln>
            <a:noFill/>
          </a:ln>
        </p:spPr>
        <p:txBody>
          <a:bodyPr spcFirstLastPara="1" wrap="square" lIns="91425" tIns="45700" rIns="91425" bIns="45700" anchor="t" anchorCtr="0">
            <a:normAutofit fontScale="92500" lnSpcReduction="10000"/>
          </a:bodyPr>
          <a:lstStyle/>
          <a:p>
            <a:pPr marL="685800" lvl="1" indent="-228600" algn="l" rtl="0">
              <a:lnSpc>
                <a:spcPct val="90000"/>
              </a:lnSpc>
              <a:spcBef>
                <a:spcPts val="0"/>
              </a:spcBef>
              <a:spcAft>
                <a:spcPts val="0"/>
              </a:spcAft>
              <a:buClr>
                <a:schemeClr val="dk1"/>
              </a:buClr>
              <a:buSzPct val="100000"/>
              <a:buChar char="•"/>
            </a:pPr>
            <a:r>
              <a:rPr lang="en-GB">
                <a:latin typeface="Calibri"/>
                <a:ea typeface="Calibri"/>
                <a:cs typeface="Calibri"/>
                <a:sym typeface="Calibri"/>
              </a:rPr>
              <a:t>Warmly and amiably welcome the parties. </a:t>
            </a:r>
            <a:endParaRPr/>
          </a:p>
          <a:p>
            <a:pPr marL="685800" lvl="1" indent="-228600" algn="l" rtl="0">
              <a:lnSpc>
                <a:spcPct val="90000"/>
              </a:lnSpc>
              <a:spcBef>
                <a:spcPts val="500"/>
              </a:spcBef>
              <a:spcAft>
                <a:spcPts val="0"/>
              </a:spcAft>
              <a:buClr>
                <a:schemeClr val="dk1"/>
              </a:buClr>
              <a:buSzPct val="100000"/>
              <a:buChar char="•"/>
            </a:pPr>
            <a:r>
              <a:rPr lang="en-GB">
                <a:latin typeface="Calibri"/>
                <a:ea typeface="Calibri"/>
                <a:cs typeface="Calibri"/>
                <a:sym typeface="Calibri"/>
              </a:rPr>
              <a:t>Treat both sides equally and with respect and decency. </a:t>
            </a:r>
            <a:endParaRPr/>
          </a:p>
          <a:p>
            <a:pPr marL="685800" lvl="1" indent="-228600" algn="l" rtl="0">
              <a:lnSpc>
                <a:spcPct val="90000"/>
              </a:lnSpc>
              <a:spcBef>
                <a:spcPts val="500"/>
              </a:spcBef>
              <a:spcAft>
                <a:spcPts val="0"/>
              </a:spcAft>
              <a:buClr>
                <a:schemeClr val="dk1"/>
              </a:buClr>
              <a:buSzPct val="100000"/>
              <a:buChar char="•"/>
            </a:pPr>
            <a:r>
              <a:rPr lang="en-GB">
                <a:latin typeface="Calibri"/>
                <a:ea typeface="Calibri"/>
                <a:cs typeface="Calibri"/>
                <a:sym typeface="Calibri"/>
              </a:rPr>
              <a:t>Establish  a comfortable space for the parties. </a:t>
            </a:r>
            <a:endParaRPr/>
          </a:p>
          <a:p>
            <a:pPr marL="685800" lvl="1" indent="-228600" algn="l" rtl="0">
              <a:lnSpc>
                <a:spcPct val="90000"/>
              </a:lnSpc>
              <a:spcBef>
                <a:spcPts val="500"/>
              </a:spcBef>
              <a:spcAft>
                <a:spcPts val="0"/>
              </a:spcAft>
              <a:buClr>
                <a:schemeClr val="dk1"/>
              </a:buClr>
              <a:buSzPct val="100000"/>
              <a:buChar char="•"/>
            </a:pPr>
            <a:r>
              <a:rPr lang="en-GB">
                <a:latin typeface="Calibri"/>
                <a:ea typeface="Calibri"/>
                <a:cs typeface="Calibri"/>
                <a:sym typeface="Calibri"/>
              </a:rPr>
              <a:t>Use soothing and commanding body language. </a:t>
            </a:r>
            <a:endParaRPr/>
          </a:p>
          <a:p>
            <a:pPr marL="685800" lvl="1" indent="-228600" algn="l" rtl="0">
              <a:lnSpc>
                <a:spcPct val="90000"/>
              </a:lnSpc>
              <a:spcBef>
                <a:spcPts val="500"/>
              </a:spcBef>
              <a:spcAft>
                <a:spcPts val="0"/>
              </a:spcAft>
              <a:buClr>
                <a:schemeClr val="dk1"/>
              </a:buClr>
              <a:buSzPct val="100000"/>
              <a:buChar char="•"/>
            </a:pPr>
            <a:r>
              <a:rPr lang="en-GB">
                <a:latin typeface="Calibri"/>
                <a:ea typeface="Calibri"/>
                <a:cs typeface="Calibri"/>
                <a:sym typeface="Calibri"/>
              </a:rPr>
              <a:t>Use a strong, confident voice. </a:t>
            </a:r>
            <a:endParaRPr/>
          </a:p>
          <a:p>
            <a:pPr marL="685800" lvl="1" indent="-228600" algn="l" rtl="0">
              <a:lnSpc>
                <a:spcPct val="90000"/>
              </a:lnSpc>
              <a:spcBef>
                <a:spcPts val="500"/>
              </a:spcBef>
              <a:spcAft>
                <a:spcPts val="0"/>
              </a:spcAft>
              <a:buClr>
                <a:schemeClr val="dk1"/>
              </a:buClr>
              <a:buSzPct val="100000"/>
              <a:buChar char="•"/>
            </a:pPr>
            <a:r>
              <a:rPr lang="en-GB">
                <a:latin typeface="Calibri"/>
                <a:ea typeface="Calibri"/>
                <a:cs typeface="Calibri"/>
                <a:sym typeface="Calibri"/>
              </a:rPr>
              <a:t>Use the proper and full  names  of all party members. </a:t>
            </a:r>
            <a:endParaRPr/>
          </a:p>
          <a:p>
            <a:pPr marL="685800" lvl="1" indent="-228600" algn="l" rtl="0">
              <a:lnSpc>
                <a:spcPct val="90000"/>
              </a:lnSpc>
              <a:spcBef>
                <a:spcPts val="500"/>
              </a:spcBef>
              <a:spcAft>
                <a:spcPts val="0"/>
              </a:spcAft>
              <a:buClr>
                <a:schemeClr val="dk1"/>
              </a:buClr>
              <a:buSzPct val="100000"/>
              <a:buChar char="•"/>
            </a:pPr>
            <a:r>
              <a:rPr lang="en-GB">
                <a:latin typeface="Calibri"/>
                <a:ea typeface="Calibri"/>
                <a:cs typeface="Calibri"/>
                <a:sym typeface="Calibri"/>
              </a:rPr>
              <a:t>Explain the process of mediation carefully and go over any points that parties do not understand </a:t>
            </a:r>
            <a:endParaRPr/>
          </a:p>
          <a:p>
            <a:pPr marL="685800" lvl="1" indent="-228600" algn="l" rtl="0">
              <a:lnSpc>
                <a:spcPct val="90000"/>
              </a:lnSpc>
              <a:spcBef>
                <a:spcPts val="500"/>
              </a:spcBef>
              <a:spcAft>
                <a:spcPts val="0"/>
              </a:spcAft>
              <a:buClr>
                <a:schemeClr val="dk1"/>
              </a:buClr>
              <a:buSzPct val="100000"/>
              <a:buChar char="•"/>
            </a:pPr>
            <a:r>
              <a:rPr lang="en-GB">
                <a:latin typeface="Calibri"/>
                <a:ea typeface="Calibri"/>
                <a:cs typeface="Calibri"/>
                <a:sym typeface="Calibri"/>
              </a:rPr>
              <a:t>Pay close attention while you're listening and give others time to share their feelings.</a:t>
            </a:r>
            <a:endParaRPr>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3071</Words>
  <Application>Microsoft Macintosh PowerPoint</Application>
  <PresentationFormat>Panoramiczny</PresentationFormat>
  <Paragraphs>176</Paragraphs>
  <Slides>24</Slides>
  <Notes>24</Notes>
  <HiddenSlides>0</HiddenSlides>
  <MMClips>0</MMClips>
  <ScaleCrop>false</ScaleCrop>
  <HeadingPairs>
    <vt:vector size="6" baseType="variant">
      <vt:variant>
        <vt:lpstr>Używane czcionki</vt:lpstr>
      </vt:variant>
      <vt:variant>
        <vt:i4>2</vt:i4>
      </vt:variant>
      <vt:variant>
        <vt:lpstr>Motyw</vt:lpstr>
      </vt:variant>
      <vt:variant>
        <vt:i4>1</vt:i4>
      </vt:variant>
      <vt:variant>
        <vt:lpstr>Tytuły slajdów</vt:lpstr>
      </vt:variant>
      <vt:variant>
        <vt:i4>24</vt:i4>
      </vt:variant>
    </vt:vector>
  </HeadingPairs>
  <TitlesOfParts>
    <vt:vector size="27" baseType="lpstr">
      <vt:lpstr>Arial</vt:lpstr>
      <vt:lpstr>Calibri</vt:lpstr>
      <vt:lpstr>Office Theme</vt:lpstr>
      <vt:lpstr>The concept  of Mediation</vt:lpstr>
      <vt:lpstr>WHAT IS MEDIATION?</vt:lpstr>
      <vt:lpstr>PARTICIPANTS</vt:lpstr>
      <vt:lpstr>PARTY AUTONOMY</vt:lpstr>
      <vt:lpstr>MEDIATION BENEFITS</vt:lpstr>
      <vt:lpstr>LEGISLATION IN IRELAND</vt:lpstr>
      <vt:lpstr>MEDIATION ACT 2017: MEDIATION </vt:lpstr>
      <vt:lpstr>MEDIATION ACT 2017: MEDIATION </vt:lpstr>
      <vt:lpstr>MEDIATION ACT 2017: ROLE OF A MEDIATOR</vt:lpstr>
      <vt:lpstr>MEDIATION ACT 2017: CONFIDENTIALITY</vt:lpstr>
      <vt:lpstr>MEDIATION ACT 2017: AGREEMENT TO MEDIATE </vt:lpstr>
      <vt:lpstr>ETHICAL STANDARDS </vt:lpstr>
      <vt:lpstr>EUROPEAN CODE OF CONDUCT:  ETHICAL STANDARDS </vt:lpstr>
      <vt:lpstr>European Code of Conduct for Mediators  </vt:lpstr>
      <vt:lpstr>European Code of Conduct for Mediators</vt:lpstr>
      <vt:lpstr>European Code of Conduct for Mediators</vt:lpstr>
      <vt:lpstr>European Code of Conduct for Mediators</vt:lpstr>
      <vt:lpstr>European Code of Conduct for Mediators</vt:lpstr>
      <vt:lpstr>European Code of Conduct for Mediators</vt:lpstr>
      <vt:lpstr>MEDIATOR SKILLS </vt:lpstr>
      <vt:lpstr>MEDIATOR SKILLS </vt:lpstr>
      <vt:lpstr>THE MEDIATOR SHOULD TRY TO…</vt:lpstr>
      <vt:lpstr>THE MEDIATOR SHOULD TRY TO…</vt:lpstr>
      <vt:lpstr>HOW TO ACHIEVE THIS?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concept  of Mediation</dc:title>
  <dc:creator>Marcinkowska, Dominika (Student)</dc:creator>
  <cp:lastModifiedBy>Julia M</cp:lastModifiedBy>
  <cp:revision>1</cp:revision>
  <dcterms:created xsi:type="dcterms:W3CDTF">2023-01-17T13:57:43Z</dcterms:created>
  <dcterms:modified xsi:type="dcterms:W3CDTF">2023-12-20T20:24:29Z</dcterms:modified>
</cp:coreProperties>
</file>