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86" r:id="rId5"/>
    <p:sldId id="259" r:id="rId6"/>
    <p:sldId id="260" r:id="rId7"/>
    <p:sldId id="287" r:id="rId8"/>
    <p:sldId id="262" r:id="rId9"/>
    <p:sldId id="263" r:id="rId10"/>
    <p:sldId id="264" r:id="rId11"/>
    <p:sldId id="288" r:id="rId12"/>
    <p:sldId id="289" r:id="rId13"/>
    <p:sldId id="290" r:id="rId14"/>
    <p:sldId id="268" r:id="rId15"/>
    <p:sldId id="280" r:id="rId16"/>
    <p:sldId id="272" r:id="rId17"/>
    <p:sldId id="269" r:id="rId18"/>
    <p:sldId id="291" r:id="rId19"/>
    <p:sldId id="281" r:id="rId20"/>
    <p:sldId id="270" r:id="rId21"/>
    <p:sldId id="293" r:id="rId22"/>
    <p:sldId id="294" r:id="rId23"/>
    <p:sldId id="295" r:id="rId24"/>
    <p:sldId id="296" r:id="rId25"/>
    <p:sldId id="292" r:id="rId26"/>
    <p:sldId id="297" r:id="rId27"/>
    <p:sldId id="301" r:id="rId28"/>
    <p:sldId id="298" r:id="rId29"/>
    <p:sldId id="299" r:id="rId30"/>
    <p:sldId id="300" r:id="rId31"/>
    <p:sldId id="302" r:id="rId32"/>
    <p:sldId id="26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578"/>
  </p:normalViewPr>
  <p:slideViewPr>
    <p:cSldViewPr snapToGrid="0">
      <p:cViewPr varScale="1">
        <p:scale>
          <a:sx n="108" d="100"/>
          <a:sy n="108" d="100"/>
        </p:scale>
        <p:origin x="7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8CC5D8-6A62-4548-90C3-89C84300453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GB"/>
        </a:p>
      </dgm:t>
    </dgm:pt>
    <dgm:pt modelId="{C4A4275E-1FB5-9441-B5EC-F66CE172EFD8}">
      <dgm:prSet custT="1"/>
      <dgm:spPr/>
      <dgm:t>
        <a:bodyPr/>
        <a:lstStyle/>
        <a:p>
          <a:r>
            <a:rPr lang="en-GB" sz="1800" dirty="0">
              <a:latin typeface="+mn-lt"/>
            </a:rPr>
            <a:t>As a best practise for resolving a conflict, the following mediation procedure is advised. There are four steps in the procedure: </a:t>
          </a:r>
        </a:p>
      </dgm:t>
    </dgm:pt>
    <dgm:pt modelId="{F62584D3-15C7-8549-9836-625989754A74}" type="parTrans" cxnId="{3E530E72-2548-CB46-882A-9304A4000234}">
      <dgm:prSet/>
      <dgm:spPr/>
      <dgm:t>
        <a:bodyPr/>
        <a:lstStyle/>
        <a:p>
          <a:endParaRPr lang="en-GB"/>
        </a:p>
      </dgm:t>
    </dgm:pt>
    <dgm:pt modelId="{58746F1D-F12E-404D-9BC6-B84FE0427117}" type="sibTrans" cxnId="{3E530E72-2548-CB46-882A-9304A4000234}">
      <dgm:prSet/>
      <dgm:spPr/>
      <dgm:t>
        <a:bodyPr/>
        <a:lstStyle/>
        <a:p>
          <a:endParaRPr lang="en-GB"/>
        </a:p>
      </dgm:t>
    </dgm:pt>
    <dgm:pt modelId="{EF41D328-4D15-0642-A82F-24459A3C4107}">
      <dgm:prSet/>
      <dgm:spPr/>
      <dgm:t>
        <a:bodyPr/>
        <a:lstStyle/>
        <a:p>
          <a:pPr algn="ctr"/>
          <a:r>
            <a:rPr lang="en-GB" b="1" dirty="0"/>
            <a:t>Stage 1: Preparation </a:t>
          </a:r>
        </a:p>
      </dgm:t>
    </dgm:pt>
    <dgm:pt modelId="{111FAEF1-DDE0-0E47-9087-99AA209D87CC}" type="parTrans" cxnId="{08201B8E-3CC5-6740-8831-18D522A41C18}">
      <dgm:prSet/>
      <dgm:spPr/>
      <dgm:t>
        <a:bodyPr/>
        <a:lstStyle/>
        <a:p>
          <a:endParaRPr lang="en-GB"/>
        </a:p>
      </dgm:t>
    </dgm:pt>
    <dgm:pt modelId="{F0873882-8698-F749-B3D5-104505771701}" type="sibTrans" cxnId="{08201B8E-3CC5-6740-8831-18D522A41C18}">
      <dgm:prSet/>
      <dgm:spPr/>
      <dgm:t>
        <a:bodyPr/>
        <a:lstStyle/>
        <a:p>
          <a:endParaRPr lang="en-GB"/>
        </a:p>
      </dgm:t>
    </dgm:pt>
    <dgm:pt modelId="{C029F37E-B58C-F34F-83F8-0C46A3393A90}">
      <dgm:prSet/>
      <dgm:spPr/>
      <dgm:t>
        <a:bodyPr/>
        <a:lstStyle/>
        <a:p>
          <a:pPr algn="ctr"/>
          <a:r>
            <a:rPr lang="en-GB" b="1" dirty="0"/>
            <a:t>Stage 2: Exploration </a:t>
          </a:r>
        </a:p>
      </dgm:t>
    </dgm:pt>
    <dgm:pt modelId="{6A1A15DB-E37F-0741-B6BD-17573BBEE109}" type="parTrans" cxnId="{B2E59AEB-43C1-864B-A11F-A10BF76906ED}">
      <dgm:prSet/>
      <dgm:spPr/>
      <dgm:t>
        <a:bodyPr/>
        <a:lstStyle/>
        <a:p>
          <a:endParaRPr lang="en-GB"/>
        </a:p>
      </dgm:t>
    </dgm:pt>
    <dgm:pt modelId="{670AE4E1-26CC-EB43-9AA7-EDD40243E52E}" type="sibTrans" cxnId="{B2E59AEB-43C1-864B-A11F-A10BF76906ED}">
      <dgm:prSet/>
      <dgm:spPr/>
      <dgm:t>
        <a:bodyPr/>
        <a:lstStyle/>
        <a:p>
          <a:endParaRPr lang="en-GB"/>
        </a:p>
      </dgm:t>
    </dgm:pt>
    <dgm:pt modelId="{51E76A42-78D0-724D-BDE6-26C6613F3DCB}">
      <dgm:prSet/>
      <dgm:spPr/>
      <dgm:t>
        <a:bodyPr/>
        <a:lstStyle/>
        <a:p>
          <a:pPr algn="ctr"/>
          <a:r>
            <a:rPr lang="en-GB" b="1" dirty="0"/>
            <a:t>Stage 3: Negotiation </a:t>
          </a:r>
        </a:p>
      </dgm:t>
    </dgm:pt>
    <dgm:pt modelId="{E958AB3F-732F-F647-8FC3-97BC7055CD11}" type="parTrans" cxnId="{E0E9C916-6D50-B34C-8269-5249A3F36AF2}">
      <dgm:prSet/>
      <dgm:spPr/>
      <dgm:t>
        <a:bodyPr/>
        <a:lstStyle/>
        <a:p>
          <a:endParaRPr lang="en-GB"/>
        </a:p>
      </dgm:t>
    </dgm:pt>
    <dgm:pt modelId="{10C9AC2B-B74A-054E-A6D4-959DE37B0BF5}" type="sibTrans" cxnId="{E0E9C916-6D50-B34C-8269-5249A3F36AF2}">
      <dgm:prSet/>
      <dgm:spPr/>
      <dgm:t>
        <a:bodyPr/>
        <a:lstStyle/>
        <a:p>
          <a:endParaRPr lang="en-GB"/>
        </a:p>
      </dgm:t>
    </dgm:pt>
    <dgm:pt modelId="{E4FCB135-99BB-2049-96EA-694E7EC65B56}">
      <dgm:prSet/>
      <dgm:spPr/>
      <dgm:t>
        <a:bodyPr/>
        <a:lstStyle/>
        <a:p>
          <a:pPr algn="ctr"/>
          <a:r>
            <a:rPr lang="en-GB" b="1" dirty="0"/>
            <a:t>Stage 4: Conclusion</a:t>
          </a:r>
        </a:p>
      </dgm:t>
    </dgm:pt>
    <dgm:pt modelId="{FA1748D9-A075-B748-B454-85EF5A8C020E}" type="parTrans" cxnId="{3A070699-260D-2E48-BC5D-CFD93118A9BE}">
      <dgm:prSet/>
      <dgm:spPr/>
      <dgm:t>
        <a:bodyPr/>
        <a:lstStyle/>
        <a:p>
          <a:endParaRPr lang="en-GB"/>
        </a:p>
      </dgm:t>
    </dgm:pt>
    <dgm:pt modelId="{050365EE-F56D-C24E-AB26-ED8F2ECE7BDA}" type="sibTrans" cxnId="{3A070699-260D-2E48-BC5D-CFD93118A9BE}">
      <dgm:prSet/>
      <dgm:spPr/>
      <dgm:t>
        <a:bodyPr/>
        <a:lstStyle/>
        <a:p>
          <a:endParaRPr lang="en-GB"/>
        </a:p>
      </dgm:t>
    </dgm:pt>
    <dgm:pt modelId="{1A7D51EA-F4CA-EF4A-9A45-FA4964B65109}">
      <dgm:prSet/>
      <dgm:spPr/>
      <dgm:t>
        <a:bodyPr/>
        <a:lstStyle/>
        <a:p>
          <a:r>
            <a:rPr lang="en-GB" dirty="0"/>
            <a:t>In Stage 1, the mediator is appointed and the parameters of the mediation, including the mediation agreement, are laid out.</a:t>
          </a:r>
        </a:p>
      </dgm:t>
    </dgm:pt>
    <dgm:pt modelId="{3515653B-0616-3E46-8C28-362A95B0CE8C}" type="parTrans" cxnId="{6D36F100-8984-7545-871F-98B2C2AD79B0}">
      <dgm:prSet/>
      <dgm:spPr/>
      <dgm:t>
        <a:bodyPr/>
        <a:lstStyle/>
        <a:p>
          <a:endParaRPr lang="en-GB"/>
        </a:p>
      </dgm:t>
    </dgm:pt>
    <dgm:pt modelId="{B225122C-A5A4-F345-B442-3A42401C4387}" type="sibTrans" cxnId="{6D36F100-8984-7545-871F-98B2C2AD79B0}">
      <dgm:prSet/>
      <dgm:spPr/>
      <dgm:t>
        <a:bodyPr/>
        <a:lstStyle/>
        <a:p>
          <a:endParaRPr lang="en-GB"/>
        </a:p>
      </dgm:t>
    </dgm:pt>
    <dgm:pt modelId="{268B4FE3-CC75-C245-B456-AD2EE77A1E7E}" type="pres">
      <dgm:prSet presAssocID="{728CC5D8-6A62-4548-90C3-89C843004537}" presName="linear" presStyleCnt="0">
        <dgm:presLayoutVars>
          <dgm:animLvl val="lvl"/>
          <dgm:resizeHandles val="exact"/>
        </dgm:presLayoutVars>
      </dgm:prSet>
      <dgm:spPr/>
    </dgm:pt>
    <dgm:pt modelId="{5D5CDFF5-130B-4740-8EE0-9FF5BFF4AC9E}" type="pres">
      <dgm:prSet presAssocID="{C4A4275E-1FB5-9441-B5EC-F66CE172EFD8}" presName="parentText" presStyleLbl="node1" presStyleIdx="0" presStyleCnt="6">
        <dgm:presLayoutVars>
          <dgm:chMax val="0"/>
          <dgm:bulletEnabled val="1"/>
        </dgm:presLayoutVars>
      </dgm:prSet>
      <dgm:spPr/>
    </dgm:pt>
    <dgm:pt modelId="{E27EC7EF-2D86-AD44-9E6E-2E451FDAFE8D}" type="pres">
      <dgm:prSet presAssocID="{58746F1D-F12E-404D-9BC6-B84FE0427117}" presName="spacer" presStyleCnt="0"/>
      <dgm:spPr/>
    </dgm:pt>
    <dgm:pt modelId="{634AE055-F0A4-784C-82AE-70314F99301C}" type="pres">
      <dgm:prSet presAssocID="{EF41D328-4D15-0642-A82F-24459A3C4107}" presName="parentText" presStyleLbl="node1" presStyleIdx="1" presStyleCnt="6">
        <dgm:presLayoutVars>
          <dgm:chMax val="0"/>
          <dgm:bulletEnabled val="1"/>
        </dgm:presLayoutVars>
      </dgm:prSet>
      <dgm:spPr/>
    </dgm:pt>
    <dgm:pt modelId="{7FEBEA3D-7596-9A4B-AD35-D935F72F243A}" type="pres">
      <dgm:prSet presAssocID="{F0873882-8698-F749-B3D5-104505771701}" presName="spacer" presStyleCnt="0"/>
      <dgm:spPr/>
    </dgm:pt>
    <dgm:pt modelId="{899A5741-D07A-4D4A-B6C3-628C7708EEEE}" type="pres">
      <dgm:prSet presAssocID="{C029F37E-B58C-F34F-83F8-0C46A3393A90}" presName="parentText" presStyleLbl="node1" presStyleIdx="2" presStyleCnt="6">
        <dgm:presLayoutVars>
          <dgm:chMax val="0"/>
          <dgm:bulletEnabled val="1"/>
        </dgm:presLayoutVars>
      </dgm:prSet>
      <dgm:spPr/>
    </dgm:pt>
    <dgm:pt modelId="{EFB43483-6906-824D-B5C9-0F08EC2D1E29}" type="pres">
      <dgm:prSet presAssocID="{670AE4E1-26CC-EB43-9AA7-EDD40243E52E}" presName="spacer" presStyleCnt="0"/>
      <dgm:spPr/>
    </dgm:pt>
    <dgm:pt modelId="{33D81784-A0AF-DB46-86F1-D095D0D1558B}" type="pres">
      <dgm:prSet presAssocID="{51E76A42-78D0-724D-BDE6-26C6613F3DCB}" presName="parentText" presStyleLbl="node1" presStyleIdx="3" presStyleCnt="6">
        <dgm:presLayoutVars>
          <dgm:chMax val="0"/>
          <dgm:bulletEnabled val="1"/>
        </dgm:presLayoutVars>
      </dgm:prSet>
      <dgm:spPr/>
    </dgm:pt>
    <dgm:pt modelId="{D918ED2D-825F-414E-A531-378A9E317A33}" type="pres">
      <dgm:prSet presAssocID="{10C9AC2B-B74A-054E-A6D4-959DE37B0BF5}" presName="spacer" presStyleCnt="0"/>
      <dgm:spPr/>
    </dgm:pt>
    <dgm:pt modelId="{7C4E79D0-2850-504D-A754-8D0AD573FA30}" type="pres">
      <dgm:prSet presAssocID="{E4FCB135-99BB-2049-96EA-694E7EC65B56}" presName="parentText" presStyleLbl="node1" presStyleIdx="4" presStyleCnt="6">
        <dgm:presLayoutVars>
          <dgm:chMax val="0"/>
          <dgm:bulletEnabled val="1"/>
        </dgm:presLayoutVars>
      </dgm:prSet>
      <dgm:spPr/>
    </dgm:pt>
    <dgm:pt modelId="{542B6724-441D-084F-BDD6-EF57DEECD86D}" type="pres">
      <dgm:prSet presAssocID="{050365EE-F56D-C24E-AB26-ED8F2ECE7BDA}" presName="spacer" presStyleCnt="0"/>
      <dgm:spPr/>
    </dgm:pt>
    <dgm:pt modelId="{BE1B6648-FA4D-0849-BC00-17400F2AB74D}" type="pres">
      <dgm:prSet presAssocID="{1A7D51EA-F4CA-EF4A-9A45-FA4964B65109}" presName="parentText" presStyleLbl="node1" presStyleIdx="5" presStyleCnt="6">
        <dgm:presLayoutVars>
          <dgm:chMax val="0"/>
          <dgm:bulletEnabled val="1"/>
        </dgm:presLayoutVars>
      </dgm:prSet>
      <dgm:spPr/>
    </dgm:pt>
  </dgm:ptLst>
  <dgm:cxnLst>
    <dgm:cxn modelId="{6D36F100-8984-7545-871F-98B2C2AD79B0}" srcId="{728CC5D8-6A62-4548-90C3-89C843004537}" destId="{1A7D51EA-F4CA-EF4A-9A45-FA4964B65109}" srcOrd="5" destOrd="0" parTransId="{3515653B-0616-3E46-8C28-362A95B0CE8C}" sibTransId="{B225122C-A5A4-F345-B442-3A42401C4387}"/>
    <dgm:cxn modelId="{E0E9C916-6D50-B34C-8269-5249A3F36AF2}" srcId="{728CC5D8-6A62-4548-90C3-89C843004537}" destId="{51E76A42-78D0-724D-BDE6-26C6613F3DCB}" srcOrd="3" destOrd="0" parTransId="{E958AB3F-732F-F647-8FC3-97BC7055CD11}" sibTransId="{10C9AC2B-B74A-054E-A6D4-959DE37B0BF5}"/>
    <dgm:cxn modelId="{6B972A49-6718-C94E-ADE7-F3B6DD84B01D}" type="presOf" srcId="{E4FCB135-99BB-2049-96EA-694E7EC65B56}" destId="{7C4E79D0-2850-504D-A754-8D0AD573FA30}" srcOrd="0" destOrd="0" presId="urn:microsoft.com/office/officeart/2005/8/layout/vList2"/>
    <dgm:cxn modelId="{967A7C58-2802-C448-AD2A-871305D28336}" type="presOf" srcId="{C4A4275E-1FB5-9441-B5EC-F66CE172EFD8}" destId="{5D5CDFF5-130B-4740-8EE0-9FF5BFF4AC9E}" srcOrd="0" destOrd="0" presId="urn:microsoft.com/office/officeart/2005/8/layout/vList2"/>
    <dgm:cxn modelId="{3E530E72-2548-CB46-882A-9304A4000234}" srcId="{728CC5D8-6A62-4548-90C3-89C843004537}" destId="{C4A4275E-1FB5-9441-B5EC-F66CE172EFD8}" srcOrd="0" destOrd="0" parTransId="{F62584D3-15C7-8549-9836-625989754A74}" sibTransId="{58746F1D-F12E-404D-9BC6-B84FE0427117}"/>
    <dgm:cxn modelId="{08201B8E-3CC5-6740-8831-18D522A41C18}" srcId="{728CC5D8-6A62-4548-90C3-89C843004537}" destId="{EF41D328-4D15-0642-A82F-24459A3C4107}" srcOrd="1" destOrd="0" parTransId="{111FAEF1-DDE0-0E47-9087-99AA209D87CC}" sibTransId="{F0873882-8698-F749-B3D5-104505771701}"/>
    <dgm:cxn modelId="{6A5CA697-EE04-F745-BA01-09974AE17042}" type="presOf" srcId="{C029F37E-B58C-F34F-83F8-0C46A3393A90}" destId="{899A5741-D07A-4D4A-B6C3-628C7708EEEE}" srcOrd="0" destOrd="0" presId="urn:microsoft.com/office/officeart/2005/8/layout/vList2"/>
    <dgm:cxn modelId="{3A070699-260D-2E48-BC5D-CFD93118A9BE}" srcId="{728CC5D8-6A62-4548-90C3-89C843004537}" destId="{E4FCB135-99BB-2049-96EA-694E7EC65B56}" srcOrd="4" destOrd="0" parTransId="{FA1748D9-A075-B748-B454-85EF5A8C020E}" sibTransId="{050365EE-F56D-C24E-AB26-ED8F2ECE7BDA}"/>
    <dgm:cxn modelId="{1DE7A9AC-96ED-834B-8CAB-66C4360DF822}" type="presOf" srcId="{1A7D51EA-F4CA-EF4A-9A45-FA4964B65109}" destId="{BE1B6648-FA4D-0849-BC00-17400F2AB74D}" srcOrd="0" destOrd="0" presId="urn:microsoft.com/office/officeart/2005/8/layout/vList2"/>
    <dgm:cxn modelId="{913005DF-F0E7-1F44-81C2-518D0A3CA2EB}" type="presOf" srcId="{728CC5D8-6A62-4548-90C3-89C843004537}" destId="{268B4FE3-CC75-C245-B456-AD2EE77A1E7E}" srcOrd="0" destOrd="0" presId="urn:microsoft.com/office/officeart/2005/8/layout/vList2"/>
    <dgm:cxn modelId="{3F8D9FE1-7C30-3C49-953A-5D5521F1D9A2}" type="presOf" srcId="{51E76A42-78D0-724D-BDE6-26C6613F3DCB}" destId="{33D81784-A0AF-DB46-86F1-D095D0D1558B}" srcOrd="0" destOrd="0" presId="urn:microsoft.com/office/officeart/2005/8/layout/vList2"/>
    <dgm:cxn modelId="{B2E59AEB-43C1-864B-A11F-A10BF76906ED}" srcId="{728CC5D8-6A62-4548-90C3-89C843004537}" destId="{C029F37E-B58C-F34F-83F8-0C46A3393A90}" srcOrd="2" destOrd="0" parTransId="{6A1A15DB-E37F-0741-B6BD-17573BBEE109}" sibTransId="{670AE4E1-26CC-EB43-9AA7-EDD40243E52E}"/>
    <dgm:cxn modelId="{123B6BFE-D81F-9A42-A36E-0B8ABCA9A6FA}" type="presOf" srcId="{EF41D328-4D15-0642-A82F-24459A3C4107}" destId="{634AE055-F0A4-784C-82AE-70314F99301C}" srcOrd="0" destOrd="0" presId="urn:microsoft.com/office/officeart/2005/8/layout/vList2"/>
    <dgm:cxn modelId="{D20F5CC7-462A-7642-AAE4-15D24E93B150}" type="presParOf" srcId="{268B4FE3-CC75-C245-B456-AD2EE77A1E7E}" destId="{5D5CDFF5-130B-4740-8EE0-9FF5BFF4AC9E}" srcOrd="0" destOrd="0" presId="urn:microsoft.com/office/officeart/2005/8/layout/vList2"/>
    <dgm:cxn modelId="{1F3D37F2-5558-B446-8C4D-E6C1DE5D084E}" type="presParOf" srcId="{268B4FE3-CC75-C245-B456-AD2EE77A1E7E}" destId="{E27EC7EF-2D86-AD44-9E6E-2E451FDAFE8D}" srcOrd="1" destOrd="0" presId="urn:microsoft.com/office/officeart/2005/8/layout/vList2"/>
    <dgm:cxn modelId="{E11C700B-13BC-8245-B15E-F14E212D8139}" type="presParOf" srcId="{268B4FE3-CC75-C245-B456-AD2EE77A1E7E}" destId="{634AE055-F0A4-784C-82AE-70314F99301C}" srcOrd="2" destOrd="0" presId="urn:microsoft.com/office/officeart/2005/8/layout/vList2"/>
    <dgm:cxn modelId="{D39CAD31-DEDB-9742-94EC-B69B260C4E22}" type="presParOf" srcId="{268B4FE3-CC75-C245-B456-AD2EE77A1E7E}" destId="{7FEBEA3D-7596-9A4B-AD35-D935F72F243A}" srcOrd="3" destOrd="0" presId="urn:microsoft.com/office/officeart/2005/8/layout/vList2"/>
    <dgm:cxn modelId="{48FA2A64-AF5C-9342-9794-5C3DF8E33674}" type="presParOf" srcId="{268B4FE3-CC75-C245-B456-AD2EE77A1E7E}" destId="{899A5741-D07A-4D4A-B6C3-628C7708EEEE}" srcOrd="4" destOrd="0" presId="urn:microsoft.com/office/officeart/2005/8/layout/vList2"/>
    <dgm:cxn modelId="{2A60D4DB-D4F7-344B-A2E1-98BA29D8E572}" type="presParOf" srcId="{268B4FE3-CC75-C245-B456-AD2EE77A1E7E}" destId="{EFB43483-6906-824D-B5C9-0F08EC2D1E29}" srcOrd="5" destOrd="0" presId="urn:microsoft.com/office/officeart/2005/8/layout/vList2"/>
    <dgm:cxn modelId="{AD27C244-D4FF-C14F-ACFC-1B16C79966C2}" type="presParOf" srcId="{268B4FE3-CC75-C245-B456-AD2EE77A1E7E}" destId="{33D81784-A0AF-DB46-86F1-D095D0D1558B}" srcOrd="6" destOrd="0" presId="urn:microsoft.com/office/officeart/2005/8/layout/vList2"/>
    <dgm:cxn modelId="{48F9FA38-19D8-AD46-AA56-B58144A7041F}" type="presParOf" srcId="{268B4FE3-CC75-C245-B456-AD2EE77A1E7E}" destId="{D918ED2D-825F-414E-A531-378A9E317A33}" srcOrd="7" destOrd="0" presId="urn:microsoft.com/office/officeart/2005/8/layout/vList2"/>
    <dgm:cxn modelId="{BDE07759-30C4-7C42-BC28-47730EF374EB}" type="presParOf" srcId="{268B4FE3-CC75-C245-B456-AD2EE77A1E7E}" destId="{7C4E79D0-2850-504D-A754-8D0AD573FA30}" srcOrd="8" destOrd="0" presId="urn:microsoft.com/office/officeart/2005/8/layout/vList2"/>
    <dgm:cxn modelId="{2B7FE2CC-BAE5-3A46-9F91-C3383F11DA4B}" type="presParOf" srcId="{268B4FE3-CC75-C245-B456-AD2EE77A1E7E}" destId="{542B6724-441D-084F-BDD6-EF57DEECD86D}" srcOrd="9" destOrd="0" presId="urn:microsoft.com/office/officeart/2005/8/layout/vList2"/>
    <dgm:cxn modelId="{676B0BBD-FAFE-D242-A055-5B9B769E0C3F}" type="presParOf" srcId="{268B4FE3-CC75-C245-B456-AD2EE77A1E7E}" destId="{BE1B6648-FA4D-0849-BC00-17400F2AB74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4383F0-ED50-E74D-92CF-042A4DCAD289}" type="doc">
      <dgm:prSet loTypeId="urn:microsoft.com/office/officeart/2005/8/layout/matrix3" loCatId="matrix" qsTypeId="urn:microsoft.com/office/officeart/2005/8/quickstyle/simple1" qsCatId="simple" csTypeId="urn:microsoft.com/office/officeart/2005/8/colors/accent2_2" csCatId="accent2"/>
      <dgm:spPr/>
      <dgm:t>
        <a:bodyPr/>
        <a:lstStyle/>
        <a:p>
          <a:endParaRPr lang="en-GB"/>
        </a:p>
      </dgm:t>
    </dgm:pt>
    <dgm:pt modelId="{5FD4F779-B87E-244E-947A-8204DEDE5844}">
      <dgm:prSet/>
      <dgm:spPr/>
      <dgm:t>
        <a:bodyPr/>
        <a:lstStyle/>
        <a:p>
          <a:r>
            <a:rPr lang="en-GB"/>
            <a:t>Your purpose here as a mediator  is to encourage the disputing parties to work through their issue area together, utilising you as a sounding board. </a:t>
          </a:r>
        </a:p>
      </dgm:t>
    </dgm:pt>
    <dgm:pt modelId="{BE6EA835-7BB5-3A42-B260-12864C2163FE}" type="parTrans" cxnId="{E862EEC4-4A7F-6A49-A83A-A07E1E48ADA9}">
      <dgm:prSet/>
      <dgm:spPr/>
      <dgm:t>
        <a:bodyPr/>
        <a:lstStyle/>
        <a:p>
          <a:endParaRPr lang="en-GB"/>
        </a:p>
      </dgm:t>
    </dgm:pt>
    <dgm:pt modelId="{965DC75C-B09F-E04F-82AE-7EE07187AFF3}" type="sibTrans" cxnId="{E862EEC4-4A7F-6A49-A83A-A07E1E48ADA9}">
      <dgm:prSet/>
      <dgm:spPr/>
      <dgm:t>
        <a:bodyPr/>
        <a:lstStyle/>
        <a:p>
          <a:endParaRPr lang="en-GB"/>
        </a:p>
      </dgm:t>
    </dgm:pt>
    <dgm:pt modelId="{A52B36A7-9055-0347-985C-7D86C2E76B17}">
      <dgm:prSet/>
      <dgm:spPr/>
      <dgm:t>
        <a:bodyPr/>
        <a:lstStyle/>
        <a:p>
          <a:r>
            <a:rPr lang="en-GB"/>
            <a:t>The parties are benefiting from your presence as a mediator as they investigate barriers, clarify sentiments, and speak more freely. </a:t>
          </a:r>
        </a:p>
      </dgm:t>
    </dgm:pt>
    <dgm:pt modelId="{59F9D9DF-92A6-A44D-BF31-771FBFC8A536}" type="parTrans" cxnId="{82900EC9-4E88-FB4D-830A-1BBEFDAD2301}">
      <dgm:prSet/>
      <dgm:spPr/>
      <dgm:t>
        <a:bodyPr/>
        <a:lstStyle/>
        <a:p>
          <a:endParaRPr lang="en-GB"/>
        </a:p>
      </dgm:t>
    </dgm:pt>
    <dgm:pt modelId="{FC49AF65-1C15-3A43-A22A-73115E5A51EF}" type="sibTrans" cxnId="{82900EC9-4E88-FB4D-830A-1BBEFDAD2301}">
      <dgm:prSet/>
      <dgm:spPr/>
      <dgm:t>
        <a:bodyPr/>
        <a:lstStyle/>
        <a:p>
          <a:endParaRPr lang="en-GB"/>
        </a:p>
      </dgm:t>
    </dgm:pt>
    <dgm:pt modelId="{CD381397-848F-5F4C-8DFA-A03AD9B39B7A}">
      <dgm:prSet/>
      <dgm:spPr/>
      <dgm:t>
        <a:bodyPr/>
        <a:lstStyle/>
        <a:p>
          <a:r>
            <a:rPr lang="en-GB"/>
            <a:t>The goal of this phase is to establish the foundation for settlement discussions.</a:t>
          </a:r>
        </a:p>
      </dgm:t>
    </dgm:pt>
    <dgm:pt modelId="{9726E36D-7D69-E740-AA3E-E51A1DCB459F}" type="parTrans" cxnId="{FEBD8A81-4BAA-9045-A9B3-77C9E64A3929}">
      <dgm:prSet/>
      <dgm:spPr/>
      <dgm:t>
        <a:bodyPr/>
        <a:lstStyle/>
        <a:p>
          <a:endParaRPr lang="en-GB"/>
        </a:p>
      </dgm:t>
    </dgm:pt>
    <dgm:pt modelId="{EF8B2366-CDA2-474A-8A0C-07BE8E4ED7D7}" type="sibTrans" cxnId="{FEBD8A81-4BAA-9045-A9B3-77C9E64A3929}">
      <dgm:prSet/>
      <dgm:spPr/>
      <dgm:t>
        <a:bodyPr/>
        <a:lstStyle/>
        <a:p>
          <a:endParaRPr lang="en-GB"/>
        </a:p>
      </dgm:t>
    </dgm:pt>
    <dgm:pt modelId="{3B16E0E1-909C-784E-B0D7-D02B96096888}">
      <dgm:prSet/>
      <dgm:spPr/>
      <dgm:t>
        <a:bodyPr/>
        <a:lstStyle/>
        <a:p>
          <a:r>
            <a:rPr lang="en-GB"/>
            <a:t>Plenary and caucus meetings are the two main instruments at your disposal. </a:t>
          </a:r>
        </a:p>
      </dgm:t>
    </dgm:pt>
    <dgm:pt modelId="{183932FC-CE9A-AA47-BDC2-D1AE1E8882F3}" type="parTrans" cxnId="{FC047429-E5D0-984F-9D3A-FA2F8F2CF7F3}">
      <dgm:prSet/>
      <dgm:spPr/>
      <dgm:t>
        <a:bodyPr/>
        <a:lstStyle/>
        <a:p>
          <a:endParaRPr lang="en-GB"/>
        </a:p>
      </dgm:t>
    </dgm:pt>
    <dgm:pt modelId="{75EAC601-4871-A74D-8C70-AAB3D5C9D551}" type="sibTrans" cxnId="{FC047429-E5D0-984F-9D3A-FA2F8F2CF7F3}">
      <dgm:prSet/>
      <dgm:spPr/>
      <dgm:t>
        <a:bodyPr/>
        <a:lstStyle/>
        <a:p>
          <a:endParaRPr lang="en-GB"/>
        </a:p>
      </dgm:t>
    </dgm:pt>
    <dgm:pt modelId="{B34737C3-3BED-6443-A933-B6D50D0993ED}" type="pres">
      <dgm:prSet presAssocID="{104383F0-ED50-E74D-92CF-042A4DCAD289}" presName="matrix" presStyleCnt="0">
        <dgm:presLayoutVars>
          <dgm:chMax val="1"/>
          <dgm:dir/>
          <dgm:resizeHandles val="exact"/>
        </dgm:presLayoutVars>
      </dgm:prSet>
      <dgm:spPr/>
    </dgm:pt>
    <dgm:pt modelId="{1D222DB8-21F2-8546-825F-D1ED3F9DF4A1}" type="pres">
      <dgm:prSet presAssocID="{104383F0-ED50-E74D-92CF-042A4DCAD289}" presName="diamond" presStyleLbl="bgShp" presStyleIdx="0" presStyleCnt="1"/>
      <dgm:spPr/>
    </dgm:pt>
    <dgm:pt modelId="{A98671EB-AF6F-4249-BF5A-7766EDDB5E6B}" type="pres">
      <dgm:prSet presAssocID="{104383F0-ED50-E74D-92CF-042A4DCAD289}" presName="quad1" presStyleLbl="node1" presStyleIdx="0" presStyleCnt="4">
        <dgm:presLayoutVars>
          <dgm:chMax val="0"/>
          <dgm:chPref val="0"/>
          <dgm:bulletEnabled val="1"/>
        </dgm:presLayoutVars>
      </dgm:prSet>
      <dgm:spPr/>
    </dgm:pt>
    <dgm:pt modelId="{C27E8666-53C4-3C41-894F-5106485FEEE9}" type="pres">
      <dgm:prSet presAssocID="{104383F0-ED50-E74D-92CF-042A4DCAD289}" presName="quad2" presStyleLbl="node1" presStyleIdx="1" presStyleCnt="4">
        <dgm:presLayoutVars>
          <dgm:chMax val="0"/>
          <dgm:chPref val="0"/>
          <dgm:bulletEnabled val="1"/>
        </dgm:presLayoutVars>
      </dgm:prSet>
      <dgm:spPr/>
    </dgm:pt>
    <dgm:pt modelId="{49DE5FE8-8F5E-F74E-BA34-7736BAA1047C}" type="pres">
      <dgm:prSet presAssocID="{104383F0-ED50-E74D-92CF-042A4DCAD289}" presName="quad3" presStyleLbl="node1" presStyleIdx="2" presStyleCnt="4">
        <dgm:presLayoutVars>
          <dgm:chMax val="0"/>
          <dgm:chPref val="0"/>
          <dgm:bulletEnabled val="1"/>
        </dgm:presLayoutVars>
      </dgm:prSet>
      <dgm:spPr/>
    </dgm:pt>
    <dgm:pt modelId="{3F3C89BE-AB47-5C4F-8569-F4F8F0B23066}" type="pres">
      <dgm:prSet presAssocID="{104383F0-ED50-E74D-92CF-042A4DCAD289}" presName="quad4" presStyleLbl="node1" presStyleIdx="3" presStyleCnt="4">
        <dgm:presLayoutVars>
          <dgm:chMax val="0"/>
          <dgm:chPref val="0"/>
          <dgm:bulletEnabled val="1"/>
        </dgm:presLayoutVars>
      </dgm:prSet>
      <dgm:spPr/>
    </dgm:pt>
  </dgm:ptLst>
  <dgm:cxnLst>
    <dgm:cxn modelId="{FC047429-E5D0-984F-9D3A-FA2F8F2CF7F3}" srcId="{104383F0-ED50-E74D-92CF-042A4DCAD289}" destId="{3B16E0E1-909C-784E-B0D7-D02B96096888}" srcOrd="3" destOrd="0" parTransId="{183932FC-CE9A-AA47-BDC2-D1AE1E8882F3}" sibTransId="{75EAC601-4871-A74D-8C70-AAB3D5C9D551}"/>
    <dgm:cxn modelId="{F4B7883F-963D-594F-8725-2C3D6BEEC4CD}" type="presOf" srcId="{A52B36A7-9055-0347-985C-7D86C2E76B17}" destId="{C27E8666-53C4-3C41-894F-5106485FEEE9}" srcOrd="0" destOrd="0" presId="urn:microsoft.com/office/officeart/2005/8/layout/matrix3"/>
    <dgm:cxn modelId="{FE89A24D-4C28-EB49-8622-69D48675EC3F}" type="presOf" srcId="{104383F0-ED50-E74D-92CF-042A4DCAD289}" destId="{B34737C3-3BED-6443-A933-B6D50D0993ED}" srcOrd="0" destOrd="0" presId="urn:microsoft.com/office/officeart/2005/8/layout/matrix3"/>
    <dgm:cxn modelId="{78437A6D-C862-E74E-9024-6244A4A50A88}" type="presOf" srcId="{5FD4F779-B87E-244E-947A-8204DEDE5844}" destId="{A98671EB-AF6F-4249-BF5A-7766EDDB5E6B}" srcOrd="0" destOrd="0" presId="urn:microsoft.com/office/officeart/2005/8/layout/matrix3"/>
    <dgm:cxn modelId="{FEBD8A81-4BAA-9045-A9B3-77C9E64A3929}" srcId="{104383F0-ED50-E74D-92CF-042A4DCAD289}" destId="{CD381397-848F-5F4C-8DFA-A03AD9B39B7A}" srcOrd="2" destOrd="0" parTransId="{9726E36D-7D69-E740-AA3E-E51A1DCB459F}" sibTransId="{EF8B2366-CDA2-474A-8A0C-07BE8E4ED7D7}"/>
    <dgm:cxn modelId="{AE4BD381-9DFB-8D42-8E57-04DBC64AEDAF}" type="presOf" srcId="{3B16E0E1-909C-784E-B0D7-D02B96096888}" destId="{3F3C89BE-AB47-5C4F-8569-F4F8F0B23066}" srcOrd="0" destOrd="0" presId="urn:microsoft.com/office/officeart/2005/8/layout/matrix3"/>
    <dgm:cxn modelId="{B723178B-96BA-7B4E-B8FD-5B46B990D9F7}" type="presOf" srcId="{CD381397-848F-5F4C-8DFA-A03AD9B39B7A}" destId="{49DE5FE8-8F5E-F74E-BA34-7736BAA1047C}" srcOrd="0" destOrd="0" presId="urn:microsoft.com/office/officeart/2005/8/layout/matrix3"/>
    <dgm:cxn modelId="{E862EEC4-4A7F-6A49-A83A-A07E1E48ADA9}" srcId="{104383F0-ED50-E74D-92CF-042A4DCAD289}" destId="{5FD4F779-B87E-244E-947A-8204DEDE5844}" srcOrd="0" destOrd="0" parTransId="{BE6EA835-7BB5-3A42-B260-12864C2163FE}" sibTransId="{965DC75C-B09F-E04F-82AE-7EE07187AFF3}"/>
    <dgm:cxn modelId="{82900EC9-4E88-FB4D-830A-1BBEFDAD2301}" srcId="{104383F0-ED50-E74D-92CF-042A4DCAD289}" destId="{A52B36A7-9055-0347-985C-7D86C2E76B17}" srcOrd="1" destOrd="0" parTransId="{59F9D9DF-92A6-A44D-BF31-771FBFC8A536}" sibTransId="{FC49AF65-1C15-3A43-A22A-73115E5A51EF}"/>
    <dgm:cxn modelId="{1D6EAB78-5B39-DC40-84A0-B84021270DA0}" type="presParOf" srcId="{B34737C3-3BED-6443-A933-B6D50D0993ED}" destId="{1D222DB8-21F2-8546-825F-D1ED3F9DF4A1}" srcOrd="0" destOrd="0" presId="urn:microsoft.com/office/officeart/2005/8/layout/matrix3"/>
    <dgm:cxn modelId="{22114CF9-CA6B-5F41-B357-0D2361141C1D}" type="presParOf" srcId="{B34737C3-3BED-6443-A933-B6D50D0993ED}" destId="{A98671EB-AF6F-4249-BF5A-7766EDDB5E6B}" srcOrd="1" destOrd="0" presId="urn:microsoft.com/office/officeart/2005/8/layout/matrix3"/>
    <dgm:cxn modelId="{89FD6FC9-FEA6-0146-9399-6534E811E81C}" type="presParOf" srcId="{B34737C3-3BED-6443-A933-B6D50D0993ED}" destId="{C27E8666-53C4-3C41-894F-5106485FEEE9}" srcOrd="2" destOrd="0" presId="urn:microsoft.com/office/officeart/2005/8/layout/matrix3"/>
    <dgm:cxn modelId="{6A3DF813-88B5-2640-A63A-694FE33E0BE3}" type="presParOf" srcId="{B34737C3-3BED-6443-A933-B6D50D0993ED}" destId="{49DE5FE8-8F5E-F74E-BA34-7736BAA1047C}" srcOrd="3" destOrd="0" presId="urn:microsoft.com/office/officeart/2005/8/layout/matrix3"/>
    <dgm:cxn modelId="{6F84D6AD-13C0-764F-9BEC-C8FA1793C274}" type="presParOf" srcId="{B34737C3-3BED-6443-A933-B6D50D0993ED}" destId="{3F3C89BE-AB47-5C4F-8569-F4F8F0B23066}"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02C577-9658-4998-B159-753D4AC47C98}"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B02C98EF-79AF-4EAC-9E2E-4CF918EB9FEA}">
      <dgm:prSet custT="1"/>
      <dgm:spPr/>
      <dgm:t>
        <a:bodyPr/>
        <a:lstStyle/>
        <a:p>
          <a:r>
            <a:rPr lang="en-US" sz="1400" dirty="0"/>
            <a:t>Give yourself plenty of time to create a welcoming environment before requesting that they discuss their side of the argument more candidly. </a:t>
          </a:r>
        </a:p>
      </dgm:t>
    </dgm:pt>
    <dgm:pt modelId="{D72CD0F9-A0B9-4721-A27F-19306A8EDA88}" type="parTrans" cxnId="{81CF7FAE-0285-4F67-9E44-A86EDA2E9C6C}">
      <dgm:prSet/>
      <dgm:spPr/>
      <dgm:t>
        <a:bodyPr/>
        <a:lstStyle/>
        <a:p>
          <a:endParaRPr lang="en-US"/>
        </a:p>
      </dgm:t>
    </dgm:pt>
    <dgm:pt modelId="{2CFCBB3A-601F-4078-9147-FEA083CD36D5}" type="sibTrans" cxnId="{81CF7FAE-0285-4F67-9E44-A86EDA2E9C6C}">
      <dgm:prSet/>
      <dgm:spPr/>
      <dgm:t>
        <a:bodyPr/>
        <a:lstStyle/>
        <a:p>
          <a:endParaRPr lang="en-US"/>
        </a:p>
      </dgm:t>
    </dgm:pt>
    <dgm:pt modelId="{4E70516E-9BE6-431C-AF8A-6D90561A8C5D}">
      <dgm:prSet custT="1"/>
      <dgm:spPr/>
      <dgm:t>
        <a:bodyPr/>
        <a:lstStyle/>
        <a:p>
          <a:r>
            <a:rPr lang="en-US" sz="1500" b="1" dirty="0"/>
            <a:t>RESPECT</a:t>
          </a:r>
        </a:p>
      </dgm:t>
    </dgm:pt>
    <dgm:pt modelId="{E2D64CDF-C0D9-4D0F-9F62-00EB26D366CF}" type="parTrans" cxnId="{6561294A-2124-4320-939D-ACFDCC013DFA}">
      <dgm:prSet/>
      <dgm:spPr/>
      <dgm:t>
        <a:bodyPr/>
        <a:lstStyle/>
        <a:p>
          <a:endParaRPr lang="en-US"/>
        </a:p>
      </dgm:t>
    </dgm:pt>
    <dgm:pt modelId="{82330D75-D002-43F6-AA54-9E30E2451AF2}" type="sibTrans" cxnId="{6561294A-2124-4320-939D-ACFDCC013DFA}">
      <dgm:prSet/>
      <dgm:spPr/>
      <dgm:t>
        <a:bodyPr/>
        <a:lstStyle/>
        <a:p>
          <a:endParaRPr lang="en-US"/>
        </a:p>
      </dgm:t>
    </dgm:pt>
    <dgm:pt modelId="{1E8AD4C0-0C1D-474A-840D-743BEBBD826E}">
      <dgm:prSet custT="1"/>
      <dgm:spPr/>
      <dgm:t>
        <a:bodyPr/>
        <a:lstStyle/>
        <a:p>
          <a:r>
            <a:rPr lang="en-US" sz="1400" dirty="0"/>
            <a:t>Give each party respect and give them the opportunity to speak. Respect the parties' equality. </a:t>
          </a:r>
        </a:p>
      </dgm:t>
    </dgm:pt>
    <dgm:pt modelId="{81CE3F30-014C-4D75-BD4C-659EC8A4D199}" type="parTrans" cxnId="{36D81106-8D2C-4CB3-AC4E-867029A97EB6}">
      <dgm:prSet/>
      <dgm:spPr/>
      <dgm:t>
        <a:bodyPr/>
        <a:lstStyle/>
        <a:p>
          <a:endParaRPr lang="en-US"/>
        </a:p>
      </dgm:t>
    </dgm:pt>
    <dgm:pt modelId="{103E245A-A39B-441C-9858-D03EA9B5B18A}" type="sibTrans" cxnId="{36D81106-8D2C-4CB3-AC4E-867029A97EB6}">
      <dgm:prSet/>
      <dgm:spPr/>
      <dgm:t>
        <a:bodyPr/>
        <a:lstStyle/>
        <a:p>
          <a:endParaRPr lang="en-US"/>
        </a:p>
      </dgm:t>
    </dgm:pt>
    <dgm:pt modelId="{DB8746BA-7A2E-4ED5-B054-680D1380CCA8}">
      <dgm:prSet custT="1"/>
      <dgm:spPr/>
      <dgm:t>
        <a:bodyPr/>
        <a:lstStyle/>
        <a:p>
          <a:r>
            <a:rPr lang="en-US" sz="1500" b="1" dirty="0"/>
            <a:t>LISTEN</a:t>
          </a:r>
        </a:p>
      </dgm:t>
    </dgm:pt>
    <dgm:pt modelId="{9F5AD515-B24B-48AA-A92B-B560B54B86BD}" type="parTrans" cxnId="{B7B269F7-8B75-4B58-98C9-23F94413DA05}">
      <dgm:prSet/>
      <dgm:spPr/>
      <dgm:t>
        <a:bodyPr/>
        <a:lstStyle/>
        <a:p>
          <a:endParaRPr lang="en-US"/>
        </a:p>
      </dgm:t>
    </dgm:pt>
    <dgm:pt modelId="{DFF21B5C-EBC0-493F-B270-AA776AAFA2A8}" type="sibTrans" cxnId="{B7B269F7-8B75-4B58-98C9-23F94413DA05}">
      <dgm:prSet/>
      <dgm:spPr/>
      <dgm:t>
        <a:bodyPr/>
        <a:lstStyle/>
        <a:p>
          <a:endParaRPr lang="en-US"/>
        </a:p>
      </dgm:t>
    </dgm:pt>
    <dgm:pt modelId="{A4FB67D4-BF0D-48DC-A7BE-77941A24276F}">
      <dgm:prSet custT="1"/>
      <dgm:spPr/>
      <dgm:t>
        <a:bodyPr/>
        <a:lstStyle/>
        <a:p>
          <a:r>
            <a:rPr lang="en-US" sz="1400" dirty="0"/>
            <a:t>Display effective listening skills</a:t>
          </a:r>
          <a:r>
            <a:rPr lang="en-US" sz="1100" dirty="0"/>
            <a:t>. </a:t>
          </a:r>
        </a:p>
      </dgm:t>
    </dgm:pt>
    <dgm:pt modelId="{9A8610D1-CEA9-4654-A6CB-78521A571C4A}" type="parTrans" cxnId="{FE14C934-7408-4C42-AFE7-A80644749611}">
      <dgm:prSet/>
      <dgm:spPr/>
      <dgm:t>
        <a:bodyPr/>
        <a:lstStyle/>
        <a:p>
          <a:endParaRPr lang="en-US"/>
        </a:p>
      </dgm:t>
    </dgm:pt>
    <dgm:pt modelId="{301E07ED-7376-4405-9001-FD3D7802AB18}" type="sibTrans" cxnId="{FE14C934-7408-4C42-AFE7-A80644749611}">
      <dgm:prSet/>
      <dgm:spPr/>
      <dgm:t>
        <a:bodyPr/>
        <a:lstStyle/>
        <a:p>
          <a:endParaRPr lang="en-US"/>
        </a:p>
      </dgm:t>
    </dgm:pt>
    <dgm:pt modelId="{D86C4197-4928-4A4F-9D5A-88E8524D6E8E}">
      <dgm:prSet custT="1"/>
      <dgm:spPr/>
      <dgm:t>
        <a:bodyPr/>
        <a:lstStyle/>
        <a:p>
          <a:r>
            <a:rPr lang="en-US" sz="1500" b="1" dirty="0"/>
            <a:t>BE CONCISE</a:t>
          </a:r>
        </a:p>
      </dgm:t>
    </dgm:pt>
    <dgm:pt modelId="{67F6D6A9-843F-45F4-B9EA-8715CA116F7A}" type="parTrans" cxnId="{89C83EC4-21AE-47C8-9E6A-B493F50EF8D3}">
      <dgm:prSet/>
      <dgm:spPr/>
      <dgm:t>
        <a:bodyPr/>
        <a:lstStyle/>
        <a:p>
          <a:endParaRPr lang="en-US"/>
        </a:p>
      </dgm:t>
    </dgm:pt>
    <dgm:pt modelId="{64B490E4-C572-414A-9619-F01FDF5AD2FA}" type="sibTrans" cxnId="{89C83EC4-21AE-47C8-9E6A-B493F50EF8D3}">
      <dgm:prSet/>
      <dgm:spPr/>
      <dgm:t>
        <a:bodyPr/>
        <a:lstStyle/>
        <a:p>
          <a:endParaRPr lang="en-US"/>
        </a:p>
      </dgm:t>
    </dgm:pt>
    <dgm:pt modelId="{05915578-982D-4413-8816-3919023B933F}">
      <dgm:prSet custT="1"/>
      <dgm:spPr/>
      <dgm:t>
        <a:bodyPr/>
        <a:lstStyle/>
        <a:p>
          <a:r>
            <a:rPr lang="en-US" sz="1400" dirty="0"/>
            <a:t>Accentuate the good points. Examine opinions on the conflict's intensification and the alternatives to negotiation. </a:t>
          </a:r>
        </a:p>
      </dgm:t>
    </dgm:pt>
    <dgm:pt modelId="{77C91D08-BBB6-4C09-86AD-FD99659481FC}" type="parTrans" cxnId="{A3B0E0AF-26EB-4D9C-B7CE-44F2FA66B007}">
      <dgm:prSet/>
      <dgm:spPr/>
      <dgm:t>
        <a:bodyPr/>
        <a:lstStyle/>
        <a:p>
          <a:endParaRPr lang="en-US"/>
        </a:p>
      </dgm:t>
    </dgm:pt>
    <dgm:pt modelId="{2502A7C4-4F7E-4295-B434-8770FF19D6CB}" type="sibTrans" cxnId="{A3B0E0AF-26EB-4D9C-B7CE-44F2FA66B007}">
      <dgm:prSet/>
      <dgm:spPr/>
      <dgm:t>
        <a:bodyPr/>
        <a:lstStyle/>
        <a:p>
          <a:endParaRPr lang="en-US"/>
        </a:p>
      </dgm:t>
    </dgm:pt>
    <dgm:pt modelId="{4F7836AA-0B3B-4F5A-A889-6BADE875A540}">
      <dgm:prSet custT="1"/>
      <dgm:spPr/>
      <dgm:t>
        <a:bodyPr/>
        <a:lstStyle/>
        <a:p>
          <a:r>
            <a:rPr lang="en-US" sz="1500" b="1" dirty="0"/>
            <a:t>IDENTIFY</a:t>
          </a:r>
        </a:p>
      </dgm:t>
    </dgm:pt>
    <dgm:pt modelId="{D9B14A12-4E08-4761-AFB9-1A79B32B9D1C}" type="parTrans" cxnId="{6BF16FF4-D5A6-47E7-9E9B-72B7EF3B678D}">
      <dgm:prSet/>
      <dgm:spPr/>
      <dgm:t>
        <a:bodyPr/>
        <a:lstStyle/>
        <a:p>
          <a:endParaRPr lang="en-US"/>
        </a:p>
      </dgm:t>
    </dgm:pt>
    <dgm:pt modelId="{5489338D-805C-4BFB-84B6-03C2CB6F92F4}" type="sibTrans" cxnId="{6BF16FF4-D5A6-47E7-9E9B-72B7EF3B678D}">
      <dgm:prSet/>
      <dgm:spPr/>
      <dgm:t>
        <a:bodyPr/>
        <a:lstStyle/>
        <a:p>
          <a:endParaRPr lang="en-US"/>
        </a:p>
      </dgm:t>
    </dgm:pt>
    <dgm:pt modelId="{DD48F00A-EA88-4F2E-9B20-FD2B737FD8E1}">
      <dgm:prSet custT="1"/>
      <dgm:spPr/>
      <dgm:t>
        <a:bodyPr/>
        <a:lstStyle/>
        <a:p>
          <a:r>
            <a:rPr lang="en-US" sz="1400" dirty="0"/>
            <a:t>Identify fundamental problems: Encourage the disputant to consider the other viewpoint and solicit ideas for reasonable compromises. </a:t>
          </a:r>
        </a:p>
      </dgm:t>
    </dgm:pt>
    <dgm:pt modelId="{43AA7ADD-071B-466A-BA5E-DAD10F2CF866}" type="parTrans" cxnId="{D783F7B6-4C40-407F-8A48-320DD5D18C39}">
      <dgm:prSet/>
      <dgm:spPr/>
      <dgm:t>
        <a:bodyPr/>
        <a:lstStyle/>
        <a:p>
          <a:endParaRPr lang="en-US"/>
        </a:p>
      </dgm:t>
    </dgm:pt>
    <dgm:pt modelId="{3EF8E8D4-F209-4759-A6BC-8CEA177E27A8}" type="sibTrans" cxnId="{D783F7B6-4C40-407F-8A48-320DD5D18C39}">
      <dgm:prSet/>
      <dgm:spPr/>
      <dgm:t>
        <a:bodyPr/>
        <a:lstStyle/>
        <a:p>
          <a:endParaRPr lang="en-US"/>
        </a:p>
      </dgm:t>
    </dgm:pt>
    <dgm:pt modelId="{C46B7B51-17D4-4F1C-B136-246FFB9B11F6}">
      <dgm:prSet custT="1"/>
      <dgm:spPr/>
      <dgm:t>
        <a:bodyPr/>
        <a:lstStyle/>
        <a:p>
          <a:r>
            <a:rPr lang="en-US" sz="1500" b="1" dirty="0"/>
            <a:t>DON'T JUDGE</a:t>
          </a:r>
        </a:p>
      </dgm:t>
    </dgm:pt>
    <dgm:pt modelId="{B08F30A0-F323-49FD-97A7-6043374D6FD9}" type="parTrans" cxnId="{85230321-BB78-4F6F-B454-6637A6DD7CA6}">
      <dgm:prSet/>
      <dgm:spPr/>
      <dgm:t>
        <a:bodyPr/>
        <a:lstStyle/>
        <a:p>
          <a:endParaRPr lang="en-US"/>
        </a:p>
      </dgm:t>
    </dgm:pt>
    <dgm:pt modelId="{08EB07D0-65E3-4480-9AA4-7388D5221F6F}" type="sibTrans" cxnId="{85230321-BB78-4F6F-B454-6637A6DD7CA6}">
      <dgm:prSet/>
      <dgm:spPr/>
      <dgm:t>
        <a:bodyPr/>
        <a:lstStyle/>
        <a:p>
          <a:endParaRPr lang="en-US"/>
        </a:p>
      </dgm:t>
    </dgm:pt>
    <dgm:pt modelId="{3C5CCD98-B9BF-4E5D-BBFA-CC2184AB02DC}">
      <dgm:prSet custT="1"/>
      <dgm:spPr/>
      <dgm:t>
        <a:bodyPr/>
        <a:lstStyle/>
        <a:p>
          <a:r>
            <a:rPr lang="en-US" sz="1500" b="1" dirty="0"/>
            <a:t>MAKE CONSTRUCTIVE COMMENTS</a:t>
          </a:r>
        </a:p>
      </dgm:t>
    </dgm:pt>
    <dgm:pt modelId="{34617C2E-163C-4F78-8DB5-5300DDEC0A5F}" type="parTrans" cxnId="{BC5C2056-F048-4B1F-B5A1-9609FD0297B3}">
      <dgm:prSet/>
      <dgm:spPr/>
      <dgm:t>
        <a:bodyPr/>
        <a:lstStyle/>
        <a:p>
          <a:endParaRPr lang="en-US"/>
        </a:p>
      </dgm:t>
    </dgm:pt>
    <dgm:pt modelId="{209B0C48-B5BF-40A3-BB41-5368B71ED584}" type="sibTrans" cxnId="{BC5C2056-F048-4B1F-B5A1-9609FD0297B3}">
      <dgm:prSet/>
      <dgm:spPr/>
      <dgm:t>
        <a:bodyPr/>
        <a:lstStyle/>
        <a:p>
          <a:endParaRPr lang="en-US"/>
        </a:p>
      </dgm:t>
    </dgm:pt>
    <dgm:pt modelId="{CE4BA890-D2E9-417E-B98E-15A022E1FA9E}">
      <dgm:prSet custT="1"/>
      <dgm:spPr/>
      <dgm:t>
        <a:bodyPr/>
        <a:lstStyle/>
        <a:p>
          <a:r>
            <a:rPr lang="en-US" sz="1300" dirty="0"/>
            <a:t>As the conversation progresses, make comments; test out some speculative ideas that could be included in any agreement. For instance, "Would you be willing to perform Y if X were to happen?" </a:t>
          </a:r>
        </a:p>
      </dgm:t>
    </dgm:pt>
    <dgm:pt modelId="{CBF460F2-D1C6-4E87-9717-95FD7236D64F}" type="parTrans" cxnId="{D5C53930-914D-4749-99D7-0577817EA2F8}">
      <dgm:prSet/>
      <dgm:spPr/>
      <dgm:t>
        <a:bodyPr/>
        <a:lstStyle/>
        <a:p>
          <a:endParaRPr lang="en-US"/>
        </a:p>
      </dgm:t>
    </dgm:pt>
    <dgm:pt modelId="{A56A75D1-5724-46EF-83AC-DC23AA74159D}" type="sibTrans" cxnId="{D5C53930-914D-4749-99D7-0577817EA2F8}">
      <dgm:prSet/>
      <dgm:spPr/>
      <dgm:t>
        <a:bodyPr/>
        <a:lstStyle/>
        <a:p>
          <a:endParaRPr lang="en-US"/>
        </a:p>
      </dgm:t>
    </dgm:pt>
    <dgm:pt modelId="{3D1CD0F2-7063-4351-B34F-E3BA666A3D29}">
      <dgm:prSet custT="1"/>
      <dgm:spPr/>
      <dgm:t>
        <a:bodyPr/>
        <a:lstStyle/>
        <a:p>
          <a:r>
            <a:rPr lang="en-US" sz="1500" b="1" dirty="0"/>
            <a:t>TRY</a:t>
          </a:r>
        </a:p>
      </dgm:t>
    </dgm:pt>
    <dgm:pt modelId="{D82DBF85-4680-4023-9E28-64A28E16C9A3}" type="parTrans" cxnId="{3FBE949C-A1AD-4AD0-94D2-DF9F5A2F4A37}">
      <dgm:prSet/>
      <dgm:spPr/>
      <dgm:t>
        <a:bodyPr/>
        <a:lstStyle/>
        <a:p>
          <a:endParaRPr lang="en-US"/>
        </a:p>
      </dgm:t>
    </dgm:pt>
    <dgm:pt modelId="{D4D79C34-B2F3-43D0-826D-4F68CA9D45D1}" type="sibTrans" cxnId="{3FBE949C-A1AD-4AD0-94D2-DF9F5A2F4A37}">
      <dgm:prSet/>
      <dgm:spPr/>
      <dgm:t>
        <a:bodyPr/>
        <a:lstStyle/>
        <a:p>
          <a:endParaRPr lang="en-US"/>
        </a:p>
      </dgm:t>
    </dgm:pt>
    <dgm:pt modelId="{21238691-A5AB-4F99-930E-22683F7B87F2}">
      <dgm:prSet custT="1"/>
      <dgm:spPr/>
      <dgm:t>
        <a:bodyPr/>
        <a:lstStyle/>
        <a:p>
          <a:r>
            <a:rPr lang="en-US" sz="1400" dirty="0"/>
            <a:t>Try to determine this party's settlement's core provisions and the degree to which they or they are prepared to accede to the demands of the other party.</a:t>
          </a:r>
        </a:p>
      </dgm:t>
    </dgm:pt>
    <dgm:pt modelId="{0CCF9C8B-8A34-4D95-92AC-452E7AADD669}" type="parTrans" cxnId="{CC247A81-A1EA-4B0B-A9BE-C181337D144E}">
      <dgm:prSet/>
      <dgm:spPr/>
      <dgm:t>
        <a:bodyPr/>
        <a:lstStyle/>
        <a:p>
          <a:endParaRPr lang="en-US"/>
        </a:p>
      </dgm:t>
    </dgm:pt>
    <dgm:pt modelId="{098A2428-4D0B-460C-868D-459B886A2842}" type="sibTrans" cxnId="{CC247A81-A1EA-4B0B-A9BE-C181337D144E}">
      <dgm:prSet/>
      <dgm:spPr/>
      <dgm:t>
        <a:bodyPr/>
        <a:lstStyle/>
        <a:p>
          <a:endParaRPr lang="en-US"/>
        </a:p>
      </dgm:t>
    </dgm:pt>
    <dgm:pt modelId="{293F80FF-65FA-154A-A4D7-64B696A0F0DA}">
      <dgm:prSet custT="1"/>
      <dgm:spPr/>
      <dgm:t>
        <a:bodyPr/>
        <a:lstStyle/>
        <a:p>
          <a:r>
            <a:rPr lang="en-US" sz="1400" dirty="0"/>
            <a:t>Don't pass judgement: Avoid making any judgements or inferences. </a:t>
          </a:r>
        </a:p>
      </dgm:t>
    </dgm:pt>
    <dgm:pt modelId="{717D0CD7-F102-E44B-B44D-1D6082E3C387}" type="parTrans" cxnId="{430BAC30-F097-2D4D-8F4A-1D3B291718AD}">
      <dgm:prSet/>
      <dgm:spPr/>
      <dgm:t>
        <a:bodyPr/>
        <a:lstStyle/>
        <a:p>
          <a:endParaRPr lang="en-GB"/>
        </a:p>
      </dgm:t>
    </dgm:pt>
    <dgm:pt modelId="{262C1729-85DF-D34B-9991-70EB2B692D8B}" type="sibTrans" cxnId="{430BAC30-F097-2D4D-8F4A-1D3B291718AD}">
      <dgm:prSet/>
      <dgm:spPr/>
      <dgm:t>
        <a:bodyPr/>
        <a:lstStyle/>
        <a:p>
          <a:endParaRPr lang="en-GB"/>
        </a:p>
      </dgm:t>
    </dgm:pt>
    <dgm:pt modelId="{B8F1817F-8310-44E0-A39D-F473EE871720}">
      <dgm:prSet custT="1"/>
      <dgm:spPr/>
      <dgm:t>
        <a:bodyPr/>
        <a:lstStyle/>
        <a:p>
          <a:r>
            <a:rPr lang="en-US" sz="1500" b="1" dirty="0"/>
            <a:t>WARM - UP</a:t>
          </a:r>
        </a:p>
      </dgm:t>
    </dgm:pt>
    <dgm:pt modelId="{E8AE557F-55E6-4CA4-893A-57A0A25AE078}" type="sibTrans" cxnId="{292B730F-9958-41D9-8B60-652BDB8510E8}">
      <dgm:prSet/>
      <dgm:spPr/>
      <dgm:t>
        <a:bodyPr/>
        <a:lstStyle/>
        <a:p>
          <a:endParaRPr lang="en-US"/>
        </a:p>
      </dgm:t>
    </dgm:pt>
    <dgm:pt modelId="{F2D7F370-EC92-488E-8DEF-08911A02760A}" type="parTrans" cxnId="{292B730F-9958-41D9-8B60-652BDB8510E8}">
      <dgm:prSet/>
      <dgm:spPr/>
      <dgm:t>
        <a:bodyPr/>
        <a:lstStyle/>
        <a:p>
          <a:endParaRPr lang="en-US"/>
        </a:p>
      </dgm:t>
    </dgm:pt>
    <dgm:pt modelId="{BBC85CFB-3048-484D-86F4-AEBF086F9EAF}" type="pres">
      <dgm:prSet presAssocID="{DF02C577-9658-4998-B159-753D4AC47C98}" presName="Name0" presStyleCnt="0">
        <dgm:presLayoutVars>
          <dgm:dir/>
          <dgm:animLvl val="lvl"/>
          <dgm:resizeHandles val="exact"/>
        </dgm:presLayoutVars>
      </dgm:prSet>
      <dgm:spPr/>
    </dgm:pt>
    <dgm:pt modelId="{7904608A-7308-744D-A4F2-9D411ED41217}" type="pres">
      <dgm:prSet presAssocID="{3D1CD0F2-7063-4351-B34F-E3BA666A3D29}" presName="boxAndChildren" presStyleCnt="0"/>
      <dgm:spPr/>
    </dgm:pt>
    <dgm:pt modelId="{DCE46C13-B239-EE4D-B3E2-3FDB251E5396}" type="pres">
      <dgm:prSet presAssocID="{3D1CD0F2-7063-4351-B34F-E3BA666A3D29}" presName="parentTextBox" presStyleLbl="alignNode1" presStyleIdx="0" presStyleCnt="8"/>
      <dgm:spPr/>
    </dgm:pt>
    <dgm:pt modelId="{7E7EF72B-4028-2C41-ABBF-A912BA4224C2}" type="pres">
      <dgm:prSet presAssocID="{3D1CD0F2-7063-4351-B34F-E3BA666A3D29}" presName="descendantBox" presStyleLbl="bgAccFollowNode1" presStyleIdx="0" presStyleCnt="8"/>
      <dgm:spPr/>
    </dgm:pt>
    <dgm:pt modelId="{9700AD7A-A62A-C042-9403-5740E2A211C3}" type="pres">
      <dgm:prSet presAssocID="{209B0C48-B5BF-40A3-BB41-5368B71ED584}" presName="sp" presStyleCnt="0"/>
      <dgm:spPr/>
    </dgm:pt>
    <dgm:pt modelId="{3C8BFD20-41FA-6244-BF1F-EF36EBB6F9BD}" type="pres">
      <dgm:prSet presAssocID="{3C5CCD98-B9BF-4E5D-BBFA-CC2184AB02DC}" presName="arrowAndChildren" presStyleCnt="0"/>
      <dgm:spPr/>
    </dgm:pt>
    <dgm:pt modelId="{BA2F57C3-884C-7740-803E-B50E6556726A}" type="pres">
      <dgm:prSet presAssocID="{3C5CCD98-B9BF-4E5D-BBFA-CC2184AB02DC}" presName="parentTextArrow" presStyleLbl="node1" presStyleIdx="0" presStyleCnt="0"/>
      <dgm:spPr/>
    </dgm:pt>
    <dgm:pt modelId="{87789E06-7AC1-9F49-B393-64A782447AF4}" type="pres">
      <dgm:prSet presAssocID="{3C5CCD98-B9BF-4E5D-BBFA-CC2184AB02DC}" presName="arrow" presStyleLbl="alignNode1" presStyleIdx="1" presStyleCnt="8"/>
      <dgm:spPr/>
    </dgm:pt>
    <dgm:pt modelId="{AA0125B8-B73B-FF46-BFDB-49A744DD17D7}" type="pres">
      <dgm:prSet presAssocID="{3C5CCD98-B9BF-4E5D-BBFA-CC2184AB02DC}" presName="descendantArrow" presStyleLbl="bgAccFollowNode1" presStyleIdx="1" presStyleCnt="8"/>
      <dgm:spPr/>
    </dgm:pt>
    <dgm:pt modelId="{B9809AA1-D152-C841-8CB9-3EFA98C3DB5C}" type="pres">
      <dgm:prSet presAssocID="{08EB07D0-65E3-4480-9AA4-7388D5221F6F}" presName="sp" presStyleCnt="0"/>
      <dgm:spPr/>
    </dgm:pt>
    <dgm:pt modelId="{51292EB3-921F-C348-A4DD-C57826F385A3}" type="pres">
      <dgm:prSet presAssocID="{C46B7B51-17D4-4F1C-B136-246FFB9B11F6}" presName="arrowAndChildren" presStyleCnt="0"/>
      <dgm:spPr/>
    </dgm:pt>
    <dgm:pt modelId="{A869B4BD-D3F2-D744-8A57-4B4B7F3E38D0}" type="pres">
      <dgm:prSet presAssocID="{C46B7B51-17D4-4F1C-B136-246FFB9B11F6}" presName="parentTextArrow" presStyleLbl="node1" presStyleIdx="0" presStyleCnt="0"/>
      <dgm:spPr/>
    </dgm:pt>
    <dgm:pt modelId="{2C2B45E6-16C8-DA43-AC5F-81A9CDA10303}" type="pres">
      <dgm:prSet presAssocID="{C46B7B51-17D4-4F1C-B136-246FFB9B11F6}" presName="arrow" presStyleLbl="alignNode1" presStyleIdx="2" presStyleCnt="8"/>
      <dgm:spPr/>
    </dgm:pt>
    <dgm:pt modelId="{A0242258-116B-BD4D-9655-9C95CB645267}" type="pres">
      <dgm:prSet presAssocID="{C46B7B51-17D4-4F1C-B136-246FFB9B11F6}" presName="descendantArrow" presStyleLbl="bgAccFollowNode1" presStyleIdx="2" presStyleCnt="8"/>
      <dgm:spPr/>
    </dgm:pt>
    <dgm:pt modelId="{D92C1ACA-E9BC-C840-A62E-6C4ED4E037B5}" type="pres">
      <dgm:prSet presAssocID="{5489338D-805C-4BFB-84B6-03C2CB6F92F4}" presName="sp" presStyleCnt="0"/>
      <dgm:spPr/>
    </dgm:pt>
    <dgm:pt modelId="{13B1088C-5AC6-4D4B-A657-613880EAC29B}" type="pres">
      <dgm:prSet presAssocID="{4F7836AA-0B3B-4F5A-A889-6BADE875A540}" presName="arrowAndChildren" presStyleCnt="0"/>
      <dgm:spPr/>
    </dgm:pt>
    <dgm:pt modelId="{744647E0-D50B-AD46-9C5A-BF05C74263F1}" type="pres">
      <dgm:prSet presAssocID="{4F7836AA-0B3B-4F5A-A889-6BADE875A540}" presName="parentTextArrow" presStyleLbl="node1" presStyleIdx="0" presStyleCnt="0"/>
      <dgm:spPr/>
    </dgm:pt>
    <dgm:pt modelId="{E216038F-F021-6145-9EBE-A552BB646D68}" type="pres">
      <dgm:prSet presAssocID="{4F7836AA-0B3B-4F5A-A889-6BADE875A540}" presName="arrow" presStyleLbl="alignNode1" presStyleIdx="3" presStyleCnt="8"/>
      <dgm:spPr/>
    </dgm:pt>
    <dgm:pt modelId="{189A95C9-C070-4A44-A880-E9FEE69C17B8}" type="pres">
      <dgm:prSet presAssocID="{4F7836AA-0B3B-4F5A-A889-6BADE875A540}" presName="descendantArrow" presStyleLbl="bgAccFollowNode1" presStyleIdx="3" presStyleCnt="8"/>
      <dgm:spPr/>
    </dgm:pt>
    <dgm:pt modelId="{79EEAAD3-0119-B841-96AB-27DB3D56D00F}" type="pres">
      <dgm:prSet presAssocID="{64B490E4-C572-414A-9619-F01FDF5AD2FA}" presName="sp" presStyleCnt="0"/>
      <dgm:spPr/>
    </dgm:pt>
    <dgm:pt modelId="{AB46A269-DB74-764B-B155-166E0EF83BEF}" type="pres">
      <dgm:prSet presAssocID="{D86C4197-4928-4A4F-9D5A-88E8524D6E8E}" presName="arrowAndChildren" presStyleCnt="0"/>
      <dgm:spPr/>
    </dgm:pt>
    <dgm:pt modelId="{5131D954-ECC9-B04F-807E-FD9A5D49934E}" type="pres">
      <dgm:prSet presAssocID="{D86C4197-4928-4A4F-9D5A-88E8524D6E8E}" presName="parentTextArrow" presStyleLbl="node1" presStyleIdx="0" presStyleCnt="0"/>
      <dgm:spPr/>
    </dgm:pt>
    <dgm:pt modelId="{E494D8E2-EEC5-5448-9851-C0F4866E7319}" type="pres">
      <dgm:prSet presAssocID="{D86C4197-4928-4A4F-9D5A-88E8524D6E8E}" presName="arrow" presStyleLbl="alignNode1" presStyleIdx="4" presStyleCnt="8"/>
      <dgm:spPr/>
    </dgm:pt>
    <dgm:pt modelId="{88B466CF-9116-A740-8F25-80A3124F38EA}" type="pres">
      <dgm:prSet presAssocID="{D86C4197-4928-4A4F-9D5A-88E8524D6E8E}" presName="descendantArrow" presStyleLbl="bgAccFollowNode1" presStyleIdx="4" presStyleCnt="8"/>
      <dgm:spPr/>
    </dgm:pt>
    <dgm:pt modelId="{A23339CE-98E0-704A-ABAA-5CA8555A6028}" type="pres">
      <dgm:prSet presAssocID="{DFF21B5C-EBC0-493F-B270-AA776AAFA2A8}" presName="sp" presStyleCnt="0"/>
      <dgm:spPr/>
    </dgm:pt>
    <dgm:pt modelId="{C08D3EF2-8B8D-7D47-86DE-907595DFE166}" type="pres">
      <dgm:prSet presAssocID="{DB8746BA-7A2E-4ED5-B054-680D1380CCA8}" presName="arrowAndChildren" presStyleCnt="0"/>
      <dgm:spPr/>
    </dgm:pt>
    <dgm:pt modelId="{E0BF9230-D619-CA4E-A315-543B090EF79F}" type="pres">
      <dgm:prSet presAssocID="{DB8746BA-7A2E-4ED5-B054-680D1380CCA8}" presName="parentTextArrow" presStyleLbl="node1" presStyleIdx="0" presStyleCnt="0"/>
      <dgm:spPr/>
    </dgm:pt>
    <dgm:pt modelId="{388F6620-4E85-CC45-8F1A-159360839705}" type="pres">
      <dgm:prSet presAssocID="{DB8746BA-7A2E-4ED5-B054-680D1380CCA8}" presName="arrow" presStyleLbl="alignNode1" presStyleIdx="5" presStyleCnt="8"/>
      <dgm:spPr/>
    </dgm:pt>
    <dgm:pt modelId="{69E9AF7B-82F6-DA40-8CDD-683C60418F52}" type="pres">
      <dgm:prSet presAssocID="{DB8746BA-7A2E-4ED5-B054-680D1380CCA8}" presName="descendantArrow" presStyleLbl="bgAccFollowNode1" presStyleIdx="5" presStyleCnt="8"/>
      <dgm:spPr/>
    </dgm:pt>
    <dgm:pt modelId="{960184CE-1CA2-AD4E-8E6D-202ECE042002}" type="pres">
      <dgm:prSet presAssocID="{82330D75-D002-43F6-AA54-9E30E2451AF2}" presName="sp" presStyleCnt="0"/>
      <dgm:spPr/>
    </dgm:pt>
    <dgm:pt modelId="{7ACB8CE3-220F-7445-B4DE-BE3DF041F49A}" type="pres">
      <dgm:prSet presAssocID="{4E70516E-9BE6-431C-AF8A-6D90561A8C5D}" presName="arrowAndChildren" presStyleCnt="0"/>
      <dgm:spPr/>
    </dgm:pt>
    <dgm:pt modelId="{8F9C8183-92CF-9249-A8C1-3B50163F5915}" type="pres">
      <dgm:prSet presAssocID="{4E70516E-9BE6-431C-AF8A-6D90561A8C5D}" presName="parentTextArrow" presStyleLbl="node1" presStyleIdx="0" presStyleCnt="0"/>
      <dgm:spPr/>
    </dgm:pt>
    <dgm:pt modelId="{AC91E327-49DB-7848-B30A-8833C4A68B40}" type="pres">
      <dgm:prSet presAssocID="{4E70516E-9BE6-431C-AF8A-6D90561A8C5D}" presName="arrow" presStyleLbl="alignNode1" presStyleIdx="6" presStyleCnt="8"/>
      <dgm:spPr/>
    </dgm:pt>
    <dgm:pt modelId="{BD57AFDA-28AF-5642-A25F-9B38362B0FD0}" type="pres">
      <dgm:prSet presAssocID="{4E70516E-9BE6-431C-AF8A-6D90561A8C5D}" presName="descendantArrow" presStyleLbl="bgAccFollowNode1" presStyleIdx="6" presStyleCnt="8"/>
      <dgm:spPr/>
    </dgm:pt>
    <dgm:pt modelId="{11107F63-9ED8-C74E-BB67-2E734BD0E743}" type="pres">
      <dgm:prSet presAssocID="{E8AE557F-55E6-4CA4-893A-57A0A25AE078}" presName="sp" presStyleCnt="0"/>
      <dgm:spPr/>
    </dgm:pt>
    <dgm:pt modelId="{32596E6E-49DE-D04B-8496-B63BDEFD4D87}" type="pres">
      <dgm:prSet presAssocID="{B8F1817F-8310-44E0-A39D-F473EE871720}" presName="arrowAndChildren" presStyleCnt="0"/>
      <dgm:spPr/>
    </dgm:pt>
    <dgm:pt modelId="{2C1CA188-54D1-B543-886C-C15F7E769832}" type="pres">
      <dgm:prSet presAssocID="{B8F1817F-8310-44E0-A39D-F473EE871720}" presName="parentTextArrow" presStyleLbl="node1" presStyleIdx="0" presStyleCnt="0"/>
      <dgm:spPr/>
    </dgm:pt>
    <dgm:pt modelId="{BD9ED4C2-D161-E94A-947C-29446DDAA736}" type="pres">
      <dgm:prSet presAssocID="{B8F1817F-8310-44E0-A39D-F473EE871720}" presName="arrow" presStyleLbl="alignNode1" presStyleIdx="7" presStyleCnt="8" custLinFactNeighborX="-12063" custLinFactNeighborY="-277"/>
      <dgm:spPr/>
    </dgm:pt>
    <dgm:pt modelId="{497B1941-A579-D449-A0CC-59199203708A}" type="pres">
      <dgm:prSet presAssocID="{B8F1817F-8310-44E0-A39D-F473EE871720}" presName="descendantArrow" presStyleLbl="bgAccFollowNode1" presStyleIdx="7" presStyleCnt="8"/>
      <dgm:spPr/>
    </dgm:pt>
  </dgm:ptLst>
  <dgm:cxnLst>
    <dgm:cxn modelId="{36D81106-8D2C-4CB3-AC4E-867029A97EB6}" srcId="{4E70516E-9BE6-431C-AF8A-6D90561A8C5D}" destId="{1E8AD4C0-0C1D-474A-840D-743BEBBD826E}" srcOrd="0" destOrd="0" parTransId="{81CE3F30-014C-4D75-BD4C-659EC8A4D199}" sibTransId="{103E245A-A39B-441C-9858-D03EA9B5B18A}"/>
    <dgm:cxn modelId="{292B730F-9958-41D9-8B60-652BDB8510E8}" srcId="{DF02C577-9658-4998-B159-753D4AC47C98}" destId="{B8F1817F-8310-44E0-A39D-F473EE871720}" srcOrd="0" destOrd="0" parTransId="{F2D7F370-EC92-488E-8DEF-08911A02760A}" sibTransId="{E8AE557F-55E6-4CA4-893A-57A0A25AE078}"/>
    <dgm:cxn modelId="{DEAA3812-8D99-EE45-883C-D44E6D5507B6}" type="presOf" srcId="{DD48F00A-EA88-4F2E-9B20-FD2B737FD8E1}" destId="{189A95C9-C070-4A44-A880-E9FEE69C17B8}" srcOrd="0" destOrd="0" presId="urn:microsoft.com/office/officeart/2016/7/layout/VerticalDownArrowProcess"/>
    <dgm:cxn modelId="{64AC3E1C-F59A-5D44-98DD-C470FE1ED508}" type="presOf" srcId="{DF02C577-9658-4998-B159-753D4AC47C98}" destId="{BBC85CFB-3048-484D-86F4-AEBF086F9EAF}" srcOrd="0" destOrd="0" presId="urn:microsoft.com/office/officeart/2016/7/layout/VerticalDownArrowProcess"/>
    <dgm:cxn modelId="{2DC07F1E-5788-C54D-BFC9-42AEF14B42FC}" type="presOf" srcId="{D86C4197-4928-4A4F-9D5A-88E8524D6E8E}" destId="{E494D8E2-EEC5-5448-9851-C0F4866E7319}" srcOrd="1" destOrd="0" presId="urn:microsoft.com/office/officeart/2016/7/layout/VerticalDownArrowProcess"/>
    <dgm:cxn modelId="{9410F31E-29B8-5A43-8502-95AC2F235061}" type="presOf" srcId="{293F80FF-65FA-154A-A4D7-64B696A0F0DA}" destId="{A0242258-116B-BD4D-9655-9C95CB645267}" srcOrd="0" destOrd="0" presId="urn:microsoft.com/office/officeart/2016/7/layout/VerticalDownArrowProcess"/>
    <dgm:cxn modelId="{85230321-BB78-4F6F-B454-6637A6DD7CA6}" srcId="{DF02C577-9658-4998-B159-753D4AC47C98}" destId="{C46B7B51-17D4-4F1C-B136-246FFB9B11F6}" srcOrd="5" destOrd="0" parTransId="{B08F30A0-F323-49FD-97A7-6043374D6FD9}" sibTransId="{08EB07D0-65E3-4480-9AA4-7388D5221F6F}"/>
    <dgm:cxn modelId="{C8E07F28-1E84-1D41-ADD2-51BDE0E57852}" type="presOf" srcId="{4E70516E-9BE6-431C-AF8A-6D90561A8C5D}" destId="{8F9C8183-92CF-9249-A8C1-3B50163F5915}" srcOrd="0" destOrd="0" presId="urn:microsoft.com/office/officeart/2016/7/layout/VerticalDownArrowProcess"/>
    <dgm:cxn modelId="{D5C53930-914D-4749-99D7-0577817EA2F8}" srcId="{3C5CCD98-B9BF-4E5D-BBFA-CC2184AB02DC}" destId="{CE4BA890-D2E9-417E-B98E-15A022E1FA9E}" srcOrd="0" destOrd="0" parTransId="{CBF460F2-D1C6-4E87-9717-95FD7236D64F}" sibTransId="{A56A75D1-5724-46EF-83AC-DC23AA74159D}"/>
    <dgm:cxn modelId="{430BAC30-F097-2D4D-8F4A-1D3B291718AD}" srcId="{C46B7B51-17D4-4F1C-B136-246FFB9B11F6}" destId="{293F80FF-65FA-154A-A4D7-64B696A0F0DA}" srcOrd="0" destOrd="0" parTransId="{717D0CD7-F102-E44B-B44D-1D6082E3C387}" sibTransId="{262C1729-85DF-D34B-9991-70EB2B692D8B}"/>
    <dgm:cxn modelId="{71E40632-0ED7-6C42-B03F-E2276F7ED57F}" type="presOf" srcId="{C46B7B51-17D4-4F1C-B136-246FFB9B11F6}" destId="{A869B4BD-D3F2-D744-8A57-4B4B7F3E38D0}" srcOrd="0" destOrd="0" presId="urn:microsoft.com/office/officeart/2016/7/layout/VerticalDownArrowProcess"/>
    <dgm:cxn modelId="{FE14C934-7408-4C42-AFE7-A80644749611}" srcId="{DB8746BA-7A2E-4ED5-B054-680D1380CCA8}" destId="{A4FB67D4-BF0D-48DC-A7BE-77941A24276F}" srcOrd="0" destOrd="0" parTransId="{9A8610D1-CEA9-4654-A6CB-78521A571C4A}" sibTransId="{301E07ED-7376-4405-9001-FD3D7802AB18}"/>
    <dgm:cxn modelId="{A8E0DE42-9DBD-3A45-AE55-E6B77C2090F2}" type="presOf" srcId="{4E70516E-9BE6-431C-AF8A-6D90561A8C5D}" destId="{AC91E327-49DB-7848-B30A-8833C4A68B40}" srcOrd="1" destOrd="0" presId="urn:microsoft.com/office/officeart/2016/7/layout/VerticalDownArrowProcess"/>
    <dgm:cxn modelId="{6561294A-2124-4320-939D-ACFDCC013DFA}" srcId="{DF02C577-9658-4998-B159-753D4AC47C98}" destId="{4E70516E-9BE6-431C-AF8A-6D90561A8C5D}" srcOrd="1" destOrd="0" parTransId="{E2D64CDF-C0D9-4D0F-9F62-00EB26D366CF}" sibTransId="{82330D75-D002-43F6-AA54-9E30E2451AF2}"/>
    <dgm:cxn modelId="{8EDA2A4B-8FC3-514F-B82F-6E50435AF682}" type="presOf" srcId="{B8F1817F-8310-44E0-A39D-F473EE871720}" destId="{2C1CA188-54D1-B543-886C-C15F7E769832}" srcOrd="0" destOrd="0" presId="urn:microsoft.com/office/officeart/2016/7/layout/VerticalDownArrowProcess"/>
    <dgm:cxn modelId="{F944F052-D508-F54D-996F-0142731665D3}" type="presOf" srcId="{D86C4197-4928-4A4F-9D5A-88E8524D6E8E}" destId="{5131D954-ECC9-B04F-807E-FD9A5D49934E}" srcOrd="0" destOrd="0" presId="urn:microsoft.com/office/officeart/2016/7/layout/VerticalDownArrowProcess"/>
    <dgm:cxn modelId="{097C3953-9BE2-F848-8B69-CD0BCDD80C44}" type="presOf" srcId="{4F7836AA-0B3B-4F5A-A889-6BADE875A540}" destId="{E216038F-F021-6145-9EBE-A552BB646D68}" srcOrd="1" destOrd="0" presId="urn:microsoft.com/office/officeart/2016/7/layout/VerticalDownArrowProcess"/>
    <dgm:cxn modelId="{A5530D55-FDE2-E94F-9E03-B3C1A2982FEA}" type="presOf" srcId="{C46B7B51-17D4-4F1C-B136-246FFB9B11F6}" destId="{2C2B45E6-16C8-DA43-AC5F-81A9CDA10303}" srcOrd="1" destOrd="0" presId="urn:microsoft.com/office/officeart/2016/7/layout/VerticalDownArrowProcess"/>
    <dgm:cxn modelId="{BC5C2056-F048-4B1F-B5A1-9609FD0297B3}" srcId="{DF02C577-9658-4998-B159-753D4AC47C98}" destId="{3C5CCD98-B9BF-4E5D-BBFA-CC2184AB02DC}" srcOrd="6" destOrd="0" parTransId="{34617C2E-163C-4F78-8DB5-5300DDEC0A5F}" sibTransId="{209B0C48-B5BF-40A3-BB41-5368B71ED584}"/>
    <dgm:cxn modelId="{A3C43359-D73C-7A44-BE4F-6571DD0E5EB9}" type="presOf" srcId="{B8F1817F-8310-44E0-A39D-F473EE871720}" destId="{BD9ED4C2-D161-E94A-947C-29446DDAA736}" srcOrd="1" destOrd="0" presId="urn:microsoft.com/office/officeart/2016/7/layout/VerticalDownArrowProcess"/>
    <dgm:cxn modelId="{ECCC5160-1CBB-B943-9CB3-43ADA313E98F}" type="presOf" srcId="{B02C98EF-79AF-4EAC-9E2E-4CF918EB9FEA}" destId="{497B1941-A579-D449-A0CC-59199203708A}" srcOrd="0" destOrd="0" presId="urn:microsoft.com/office/officeart/2016/7/layout/VerticalDownArrowProcess"/>
    <dgm:cxn modelId="{AAA3FF61-CBF5-1A48-B079-2E6207A37885}" type="presOf" srcId="{1E8AD4C0-0C1D-474A-840D-743BEBBD826E}" destId="{BD57AFDA-28AF-5642-A25F-9B38362B0FD0}" srcOrd="0" destOrd="0" presId="urn:microsoft.com/office/officeart/2016/7/layout/VerticalDownArrowProcess"/>
    <dgm:cxn modelId="{18F2556B-5948-CC40-892C-F3BA4F6EEFD1}" type="presOf" srcId="{05915578-982D-4413-8816-3919023B933F}" destId="{88B466CF-9116-A740-8F25-80A3124F38EA}" srcOrd="0" destOrd="0" presId="urn:microsoft.com/office/officeart/2016/7/layout/VerticalDownArrowProcess"/>
    <dgm:cxn modelId="{CC247A81-A1EA-4B0B-A9BE-C181337D144E}" srcId="{3D1CD0F2-7063-4351-B34F-E3BA666A3D29}" destId="{21238691-A5AB-4F99-930E-22683F7B87F2}" srcOrd="0" destOrd="0" parTransId="{0CCF9C8B-8A34-4D95-92AC-452E7AADD669}" sibTransId="{098A2428-4D0B-460C-868D-459B886A2842}"/>
    <dgm:cxn modelId="{4A32298F-238A-6A47-BC1E-7186D7107A59}" type="presOf" srcId="{DB8746BA-7A2E-4ED5-B054-680D1380CCA8}" destId="{E0BF9230-D619-CA4E-A315-543B090EF79F}" srcOrd="0" destOrd="0" presId="urn:microsoft.com/office/officeart/2016/7/layout/VerticalDownArrowProcess"/>
    <dgm:cxn modelId="{3FBE949C-A1AD-4AD0-94D2-DF9F5A2F4A37}" srcId="{DF02C577-9658-4998-B159-753D4AC47C98}" destId="{3D1CD0F2-7063-4351-B34F-E3BA666A3D29}" srcOrd="7" destOrd="0" parTransId="{D82DBF85-4680-4023-9E28-64A28E16C9A3}" sibTransId="{D4D79C34-B2F3-43D0-826D-4F68CA9D45D1}"/>
    <dgm:cxn modelId="{59C99EA9-F387-FB4C-A99A-B833DC655CED}" type="presOf" srcId="{3C5CCD98-B9BF-4E5D-BBFA-CC2184AB02DC}" destId="{BA2F57C3-884C-7740-803E-B50E6556726A}" srcOrd="0" destOrd="0" presId="urn:microsoft.com/office/officeart/2016/7/layout/VerticalDownArrowProcess"/>
    <dgm:cxn modelId="{81CF7FAE-0285-4F67-9E44-A86EDA2E9C6C}" srcId="{B8F1817F-8310-44E0-A39D-F473EE871720}" destId="{B02C98EF-79AF-4EAC-9E2E-4CF918EB9FEA}" srcOrd="0" destOrd="0" parTransId="{D72CD0F9-A0B9-4721-A27F-19306A8EDA88}" sibTransId="{2CFCBB3A-601F-4078-9147-FEA083CD36D5}"/>
    <dgm:cxn modelId="{A3B0E0AF-26EB-4D9C-B7CE-44F2FA66B007}" srcId="{D86C4197-4928-4A4F-9D5A-88E8524D6E8E}" destId="{05915578-982D-4413-8816-3919023B933F}" srcOrd="0" destOrd="0" parTransId="{77C91D08-BBB6-4C09-86AD-FD99659481FC}" sibTransId="{2502A7C4-4F7E-4295-B434-8770FF19D6CB}"/>
    <dgm:cxn modelId="{D783F7B6-4C40-407F-8A48-320DD5D18C39}" srcId="{4F7836AA-0B3B-4F5A-A889-6BADE875A540}" destId="{DD48F00A-EA88-4F2E-9B20-FD2B737FD8E1}" srcOrd="0" destOrd="0" parTransId="{43AA7ADD-071B-466A-BA5E-DAD10F2CF866}" sibTransId="{3EF8E8D4-F209-4759-A6BC-8CEA177E27A8}"/>
    <dgm:cxn modelId="{D4EE9BB8-113C-9546-B058-4B33FE1A62EB}" type="presOf" srcId="{3D1CD0F2-7063-4351-B34F-E3BA666A3D29}" destId="{DCE46C13-B239-EE4D-B3E2-3FDB251E5396}" srcOrd="0" destOrd="0" presId="urn:microsoft.com/office/officeart/2016/7/layout/VerticalDownArrowProcess"/>
    <dgm:cxn modelId="{5CBD6DBD-6886-074F-8277-7B8D6308080C}" type="presOf" srcId="{DB8746BA-7A2E-4ED5-B054-680D1380CCA8}" destId="{388F6620-4E85-CC45-8F1A-159360839705}" srcOrd="1" destOrd="0" presId="urn:microsoft.com/office/officeart/2016/7/layout/VerticalDownArrowProcess"/>
    <dgm:cxn modelId="{89C83EC4-21AE-47C8-9E6A-B493F50EF8D3}" srcId="{DF02C577-9658-4998-B159-753D4AC47C98}" destId="{D86C4197-4928-4A4F-9D5A-88E8524D6E8E}" srcOrd="3" destOrd="0" parTransId="{67F6D6A9-843F-45F4-B9EA-8715CA116F7A}" sibTransId="{64B490E4-C572-414A-9619-F01FDF5AD2FA}"/>
    <dgm:cxn modelId="{BAD8E9CF-ED36-FB41-9E86-02C5599F2F58}" type="presOf" srcId="{3C5CCD98-B9BF-4E5D-BBFA-CC2184AB02DC}" destId="{87789E06-7AC1-9F49-B393-64A782447AF4}" srcOrd="1" destOrd="0" presId="urn:microsoft.com/office/officeart/2016/7/layout/VerticalDownArrowProcess"/>
    <dgm:cxn modelId="{B5ED20D7-99DC-5941-BE95-3B9F9287BC28}" type="presOf" srcId="{21238691-A5AB-4F99-930E-22683F7B87F2}" destId="{7E7EF72B-4028-2C41-ABBF-A912BA4224C2}" srcOrd="0" destOrd="0" presId="urn:microsoft.com/office/officeart/2016/7/layout/VerticalDownArrowProcess"/>
    <dgm:cxn modelId="{A0D082E9-6725-8740-BBB5-8DECD1296259}" type="presOf" srcId="{CE4BA890-D2E9-417E-B98E-15A022E1FA9E}" destId="{AA0125B8-B73B-FF46-BFDB-49A744DD17D7}" srcOrd="0" destOrd="0" presId="urn:microsoft.com/office/officeart/2016/7/layout/VerticalDownArrowProcess"/>
    <dgm:cxn modelId="{646D6BED-4ABE-2242-9952-C24BD3F69721}" type="presOf" srcId="{4F7836AA-0B3B-4F5A-A889-6BADE875A540}" destId="{744647E0-D50B-AD46-9C5A-BF05C74263F1}" srcOrd="0" destOrd="0" presId="urn:microsoft.com/office/officeart/2016/7/layout/VerticalDownArrowProcess"/>
    <dgm:cxn modelId="{03FCB5ED-0D78-0F46-B0B9-122A056B67E6}" type="presOf" srcId="{A4FB67D4-BF0D-48DC-A7BE-77941A24276F}" destId="{69E9AF7B-82F6-DA40-8CDD-683C60418F52}" srcOrd="0" destOrd="0" presId="urn:microsoft.com/office/officeart/2016/7/layout/VerticalDownArrowProcess"/>
    <dgm:cxn modelId="{6BF16FF4-D5A6-47E7-9E9B-72B7EF3B678D}" srcId="{DF02C577-9658-4998-B159-753D4AC47C98}" destId="{4F7836AA-0B3B-4F5A-A889-6BADE875A540}" srcOrd="4" destOrd="0" parTransId="{D9B14A12-4E08-4761-AFB9-1A79B32B9D1C}" sibTransId="{5489338D-805C-4BFB-84B6-03C2CB6F92F4}"/>
    <dgm:cxn modelId="{B7B269F7-8B75-4B58-98C9-23F94413DA05}" srcId="{DF02C577-9658-4998-B159-753D4AC47C98}" destId="{DB8746BA-7A2E-4ED5-B054-680D1380CCA8}" srcOrd="2" destOrd="0" parTransId="{9F5AD515-B24B-48AA-A92B-B560B54B86BD}" sibTransId="{DFF21B5C-EBC0-493F-B270-AA776AAFA2A8}"/>
    <dgm:cxn modelId="{9F4DBE9F-A4CD-FA45-8FB6-E93D675C6D9C}" type="presParOf" srcId="{BBC85CFB-3048-484D-86F4-AEBF086F9EAF}" destId="{7904608A-7308-744D-A4F2-9D411ED41217}" srcOrd="0" destOrd="0" presId="urn:microsoft.com/office/officeart/2016/7/layout/VerticalDownArrowProcess"/>
    <dgm:cxn modelId="{8B796E6E-830B-9647-ACA9-76CA278AB432}" type="presParOf" srcId="{7904608A-7308-744D-A4F2-9D411ED41217}" destId="{DCE46C13-B239-EE4D-B3E2-3FDB251E5396}" srcOrd="0" destOrd="0" presId="urn:microsoft.com/office/officeart/2016/7/layout/VerticalDownArrowProcess"/>
    <dgm:cxn modelId="{3E503FB4-2B19-8442-BCD3-172F8F161B7E}" type="presParOf" srcId="{7904608A-7308-744D-A4F2-9D411ED41217}" destId="{7E7EF72B-4028-2C41-ABBF-A912BA4224C2}" srcOrd="1" destOrd="0" presId="urn:microsoft.com/office/officeart/2016/7/layout/VerticalDownArrowProcess"/>
    <dgm:cxn modelId="{77B84E54-9E95-6342-9E20-43D93C0325D1}" type="presParOf" srcId="{BBC85CFB-3048-484D-86F4-AEBF086F9EAF}" destId="{9700AD7A-A62A-C042-9403-5740E2A211C3}" srcOrd="1" destOrd="0" presId="urn:microsoft.com/office/officeart/2016/7/layout/VerticalDownArrowProcess"/>
    <dgm:cxn modelId="{F5E69950-EE87-3441-9455-D6A6B45EA660}" type="presParOf" srcId="{BBC85CFB-3048-484D-86F4-AEBF086F9EAF}" destId="{3C8BFD20-41FA-6244-BF1F-EF36EBB6F9BD}" srcOrd="2" destOrd="0" presId="urn:microsoft.com/office/officeart/2016/7/layout/VerticalDownArrowProcess"/>
    <dgm:cxn modelId="{753B7C83-4643-644E-AB1D-2FE9A508F54C}" type="presParOf" srcId="{3C8BFD20-41FA-6244-BF1F-EF36EBB6F9BD}" destId="{BA2F57C3-884C-7740-803E-B50E6556726A}" srcOrd="0" destOrd="0" presId="urn:microsoft.com/office/officeart/2016/7/layout/VerticalDownArrowProcess"/>
    <dgm:cxn modelId="{DFC59C21-4B6A-FF41-B102-D5EFB4049A0A}" type="presParOf" srcId="{3C8BFD20-41FA-6244-BF1F-EF36EBB6F9BD}" destId="{87789E06-7AC1-9F49-B393-64A782447AF4}" srcOrd="1" destOrd="0" presId="urn:microsoft.com/office/officeart/2016/7/layout/VerticalDownArrowProcess"/>
    <dgm:cxn modelId="{E182167B-B406-8B4C-99D0-C89C8F89032C}" type="presParOf" srcId="{3C8BFD20-41FA-6244-BF1F-EF36EBB6F9BD}" destId="{AA0125B8-B73B-FF46-BFDB-49A744DD17D7}" srcOrd="2" destOrd="0" presId="urn:microsoft.com/office/officeart/2016/7/layout/VerticalDownArrowProcess"/>
    <dgm:cxn modelId="{DBD03BC1-0C85-5945-91E2-812E519AB7D1}" type="presParOf" srcId="{BBC85CFB-3048-484D-86F4-AEBF086F9EAF}" destId="{B9809AA1-D152-C841-8CB9-3EFA98C3DB5C}" srcOrd="3" destOrd="0" presId="urn:microsoft.com/office/officeart/2016/7/layout/VerticalDownArrowProcess"/>
    <dgm:cxn modelId="{86445E7F-C99C-8A44-A063-54E4AE0604DC}" type="presParOf" srcId="{BBC85CFB-3048-484D-86F4-AEBF086F9EAF}" destId="{51292EB3-921F-C348-A4DD-C57826F385A3}" srcOrd="4" destOrd="0" presId="urn:microsoft.com/office/officeart/2016/7/layout/VerticalDownArrowProcess"/>
    <dgm:cxn modelId="{01EEA75D-3BF8-7F46-B574-418FB1B83E5E}" type="presParOf" srcId="{51292EB3-921F-C348-A4DD-C57826F385A3}" destId="{A869B4BD-D3F2-D744-8A57-4B4B7F3E38D0}" srcOrd="0" destOrd="0" presId="urn:microsoft.com/office/officeart/2016/7/layout/VerticalDownArrowProcess"/>
    <dgm:cxn modelId="{933DB2FC-1021-C844-994A-7959E1DAF82E}" type="presParOf" srcId="{51292EB3-921F-C348-A4DD-C57826F385A3}" destId="{2C2B45E6-16C8-DA43-AC5F-81A9CDA10303}" srcOrd="1" destOrd="0" presId="urn:microsoft.com/office/officeart/2016/7/layout/VerticalDownArrowProcess"/>
    <dgm:cxn modelId="{B71E214D-DC02-204D-9810-60E85A8E3BD5}" type="presParOf" srcId="{51292EB3-921F-C348-A4DD-C57826F385A3}" destId="{A0242258-116B-BD4D-9655-9C95CB645267}" srcOrd="2" destOrd="0" presId="urn:microsoft.com/office/officeart/2016/7/layout/VerticalDownArrowProcess"/>
    <dgm:cxn modelId="{5E24C655-10FE-6E4C-BCED-4DB73B19B0E4}" type="presParOf" srcId="{BBC85CFB-3048-484D-86F4-AEBF086F9EAF}" destId="{D92C1ACA-E9BC-C840-A62E-6C4ED4E037B5}" srcOrd="5" destOrd="0" presId="urn:microsoft.com/office/officeart/2016/7/layout/VerticalDownArrowProcess"/>
    <dgm:cxn modelId="{00B9804F-5C82-284C-BBB3-25D422479370}" type="presParOf" srcId="{BBC85CFB-3048-484D-86F4-AEBF086F9EAF}" destId="{13B1088C-5AC6-4D4B-A657-613880EAC29B}" srcOrd="6" destOrd="0" presId="urn:microsoft.com/office/officeart/2016/7/layout/VerticalDownArrowProcess"/>
    <dgm:cxn modelId="{FFBB0F6D-F070-374A-8E23-435F5764787B}" type="presParOf" srcId="{13B1088C-5AC6-4D4B-A657-613880EAC29B}" destId="{744647E0-D50B-AD46-9C5A-BF05C74263F1}" srcOrd="0" destOrd="0" presId="urn:microsoft.com/office/officeart/2016/7/layout/VerticalDownArrowProcess"/>
    <dgm:cxn modelId="{F59CA070-5C34-2F46-AD07-2920B705E1AA}" type="presParOf" srcId="{13B1088C-5AC6-4D4B-A657-613880EAC29B}" destId="{E216038F-F021-6145-9EBE-A552BB646D68}" srcOrd="1" destOrd="0" presId="urn:microsoft.com/office/officeart/2016/7/layout/VerticalDownArrowProcess"/>
    <dgm:cxn modelId="{1BF651B8-71CA-4A44-83FA-3C4205AF4AE8}" type="presParOf" srcId="{13B1088C-5AC6-4D4B-A657-613880EAC29B}" destId="{189A95C9-C070-4A44-A880-E9FEE69C17B8}" srcOrd="2" destOrd="0" presId="urn:microsoft.com/office/officeart/2016/7/layout/VerticalDownArrowProcess"/>
    <dgm:cxn modelId="{99989221-3E6E-674A-AF36-6476EF11EBBF}" type="presParOf" srcId="{BBC85CFB-3048-484D-86F4-AEBF086F9EAF}" destId="{79EEAAD3-0119-B841-96AB-27DB3D56D00F}" srcOrd="7" destOrd="0" presId="urn:microsoft.com/office/officeart/2016/7/layout/VerticalDownArrowProcess"/>
    <dgm:cxn modelId="{3F347461-4E7A-8D48-90F2-D57766EE2D31}" type="presParOf" srcId="{BBC85CFB-3048-484D-86F4-AEBF086F9EAF}" destId="{AB46A269-DB74-764B-B155-166E0EF83BEF}" srcOrd="8" destOrd="0" presId="urn:microsoft.com/office/officeart/2016/7/layout/VerticalDownArrowProcess"/>
    <dgm:cxn modelId="{5BEC024F-F241-2444-9BC1-F63FF4A06922}" type="presParOf" srcId="{AB46A269-DB74-764B-B155-166E0EF83BEF}" destId="{5131D954-ECC9-B04F-807E-FD9A5D49934E}" srcOrd="0" destOrd="0" presId="urn:microsoft.com/office/officeart/2016/7/layout/VerticalDownArrowProcess"/>
    <dgm:cxn modelId="{F45616C4-CBA8-124E-A190-7FB6387A4D20}" type="presParOf" srcId="{AB46A269-DB74-764B-B155-166E0EF83BEF}" destId="{E494D8E2-EEC5-5448-9851-C0F4866E7319}" srcOrd="1" destOrd="0" presId="urn:microsoft.com/office/officeart/2016/7/layout/VerticalDownArrowProcess"/>
    <dgm:cxn modelId="{343FF16E-9D26-FB4A-A9FA-1553FC6C484E}" type="presParOf" srcId="{AB46A269-DB74-764B-B155-166E0EF83BEF}" destId="{88B466CF-9116-A740-8F25-80A3124F38EA}" srcOrd="2" destOrd="0" presId="urn:microsoft.com/office/officeart/2016/7/layout/VerticalDownArrowProcess"/>
    <dgm:cxn modelId="{FF6BEFC8-8108-F84F-AF06-ADA07F6289E6}" type="presParOf" srcId="{BBC85CFB-3048-484D-86F4-AEBF086F9EAF}" destId="{A23339CE-98E0-704A-ABAA-5CA8555A6028}" srcOrd="9" destOrd="0" presId="urn:microsoft.com/office/officeart/2016/7/layout/VerticalDownArrowProcess"/>
    <dgm:cxn modelId="{2435F112-5142-5741-9FAF-2A43B8E1ED25}" type="presParOf" srcId="{BBC85CFB-3048-484D-86F4-AEBF086F9EAF}" destId="{C08D3EF2-8B8D-7D47-86DE-907595DFE166}" srcOrd="10" destOrd="0" presId="urn:microsoft.com/office/officeart/2016/7/layout/VerticalDownArrowProcess"/>
    <dgm:cxn modelId="{D659AE2E-57EC-754C-A663-2E06B6CFD2FE}" type="presParOf" srcId="{C08D3EF2-8B8D-7D47-86DE-907595DFE166}" destId="{E0BF9230-D619-CA4E-A315-543B090EF79F}" srcOrd="0" destOrd="0" presId="urn:microsoft.com/office/officeart/2016/7/layout/VerticalDownArrowProcess"/>
    <dgm:cxn modelId="{D7B6A8D0-81ED-5247-B2F1-9A15C972B003}" type="presParOf" srcId="{C08D3EF2-8B8D-7D47-86DE-907595DFE166}" destId="{388F6620-4E85-CC45-8F1A-159360839705}" srcOrd="1" destOrd="0" presId="urn:microsoft.com/office/officeart/2016/7/layout/VerticalDownArrowProcess"/>
    <dgm:cxn modelId="{B904BD30-7D66-1F4B-B3FF-4CCB63D92AAC}" type="presParOf" srcId="{C08D3EF2-8B8D-7D47-86DE-907595DFE166}" destId="{69E9AF7B-82F6-DA40-8CDD-683C60418F52}" srcOrd="2" destOrd="0" presId="urn:microsoft.com/office/officeart/2016/7/layout/VerticalDownArrowProcess"/>
    <dgm:cxn modelId="{DE199CD9-ACD1-0A48-AB30-795DF8075D1A}" type="presParOf" srcId="{BBC85CFB-3048-484D-86F4-AEBF086F9EAF}" destId="{960184CE-1CA2-AD4E-8E6D-202ECE042002}" srcOrd="11" destOrd="0" presId="urn:microsoft.com/office/officeart/2016/7/layout/VerticalDownArrowProcess"/>
    <dgm:cxn modelId="{5580D656-766C-8D4F-9248-B84C2E7A7865}" type="presParOf" srcId="{BBC85CFB-3048-484D-86F4-AEBF086F9EAF}" destId="{7ACB8CE3-220F-7445-B4DE-BE3DF041F49A}" srcOrd="12" destOrd="0" presId="urn:microsoft.com/office/officeart/2016/7/layout/VerticalDownArrowProcess"/>
    <dgm:cxn modelId="{76282E7D-0A1E-4A46-9EC7-52EA560CCC19}" type="presParOf" srcId="{7ACB8CE3-220F-7445-B4DE-BE3DF041F49A}" destId="{8F9C8183-92CF-9249-A8C1-3B50163F5915}" srcOrd="0" destOrd="0" presId="urn:microsoft.com/office/officeart/2016/7/layout/VerticalDownArrowProcess"/>
    <dgm:cxn modelId="{206D953A-15E9-FC40-9A33-51704862047D}" type="presParOf" srcId="{7ACB8CE3-220F-7445-B4DE-BE3DF041F49A}" destId="{AC91E327-49DB-7848-B30A-8833C4A68B40}" srcOrd="1" destOrd="0" presId="urn:microsoft.com/office/officeart/2016/7/layout/VerticalDownArrowProcess"/>
    <dgm:cxn modelId="{AC8484B0-B60B-9345-8E08-6D7A445B4E9E}" type="presParOf" srcId="{7ACB8CE3-220F-7445-B4DE-BE3DF041F49A}" destId="{BD57AFDA-28AF-5642-A25F-9B38362B0FD0}" srcOrd="2" destOrd="0" presId="urn:microsoft.com/office/officeart/2016/7/layout/VerticalDownArrowProcess"/>
    <dgm:cxn modelId="{1C116EE3-3850-BC44-BB21-A6C7E1B1D729}" type="presParOf" srcId="{BBC85CFB-3048-484D-86F4-AEBF086F9EAF}" destId="{11107F63-9ED8-C74E-BB67-2E734BD0E743}" srcOrd="13" destOrd="0" presId="urn:microsoft.com/office/officeart/2016/7/layout/VerticalDownArrowProcess"/>
    <dgm:cxn modelId="{D2F005D4-42D6-B144-AA89-6C3DFBAB931D}" type="presParOf" srcId="{BBC85CFB-3048-484D-86F4-AEBF086F9EAF}" destId="{32596E6E-49DE-D04B-8496-B63BDEFD4D87}" srcOrd="14" destOrd="0" presId="urn:microsoft.com/office/officeart/2016/7/layout/VerticalDownArrowProcess"/>
    <dgm:cxn modelId="{C8E6507B-E210-3D42-BB19-C587CAA9E8C5}" type="presParOf" srcId="{32596E6E-49DE-D04B-8496-B63BDEFD4D87}" destId="{2C1CA188-54D1-B543-886C-C15F7E769832}" srcOrd="0" destOrd="0" presId="urn:microsoft.com/office/officeart/2016/7/layout/VerticalDownArrowProcess"/>
    <dgm:cxn modelId="{926C9490-1ABC-E34D-BA5E-0B014F24BB97}" type="presParOf" srcId="{32596E6E-49DE-D04B-8496-B63BDEFD4D87}" destId="{BD9ED4C2-D161-E94A-947C-29446DDAA736}" srcOrd="1" destOrd="0" presId="urn:microsoft.com/office/officeart/2016/7/layout/VerticalDownArrowProcess"/>
    <dgm:cxn modelId="{8D49A83D-346F-944E-8746-2BB35D6D0A46}" type="presParOf" srcId="{32596E6E-49DE-D04B-8496-B63BDEFD4D87}" destId="{497B1941-A579-D449-A0CC-59199203708A}"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347586-2EA0-E243-BFC3-8F2DCB731CF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GB"/>
        </a:p>
      </dgm:t>
    </dgm:pt>
    <dgm:pt modelId="{D62CFAB1-CCC6-D643-B889-42575209D479}">
      <dgm:prSet/>
      <dgm:spPr/>
      <dgm:t>
        <a:bodyPr/>
        <a:lstStyle/>
        <a:p>
          <a:r>
            <a:rPr lang="en-GB" dirty="0"/>
            <a:t>You can present your overview of the conflict scenario after you believe the key issues have been appropriately discussed. </a:t>
          </a:r>
        </a:p>
      </dgm:t>
    </dgm:pt>
    <dgm:pt modelId="{5C41C0BD-47FC-9D4C-BD86-12F94AA48F22}" type="parTrans" cxnId="{05D366BA-7734-A44A-AE20-CDAE0619F73E}">
      <dgm:prSet/>
      <dgm:spPr/>
      <dgm:t>
        <a:bodyPr/>
        <a:lstStyle/>
        <a:p>
          <a:endParaRPr lang="en-GB"/>
        </a:p>
      </dgm:t>
    </dgm:pt>
    <dgm:pt modelId="{0A48D396-1699-2C40-9375-E0AB20C8F1EA}" type="sibTrans" cxnId="{05D366BA-7734-A44A-AE20-CDAE0619F73E}">
      <dgm:prSet/>
      <dgm:spPr/>
      <dgm:t>
        <a:bodyPr/>
        <a:lstStyle/>
        <a:p>
          <a:endParaRPr lang="en-GB"/>
        </a:p>
      </dgm:t>
    </dgm:pt>
    <dgm:pt modelId="{2313BDA8-3C51-3E45-8FE2-E23D20C0EE49}">
      <dgm:prSet/>
      <dgm:spPr/>
      <dgm:t>
        <a:bodyPr/>
        <a:lstStyle/>
        <a:p>
          <a:r>
            <a:rPr lang="en-GB"/>
            <a:t>With the Mediator's guidance, negotiations may start to examine the problem. The Mediator will offer, reframe, and assist settlement options </a:t>
          </a:r>
        </a:p>
      </dgm:t>
    </dgm:pt>
    <dgm:pt modelId="{43FD9BED-F2C9-1342-8010-C8AF71CB1AD4}" type="parTrans" cxnId="{229867F8-A3CD-4340-916D-8F81AC1EBBC4}">
      <dgm:prSet/>
      <dgm:spPr/>
      <dgm:t>
        <a:bodyPr/>
        <a:lstStyle/>
        <a:p>
          <a:endParaRPr lang="en-GB"/>
        </a:p>
      </dgm:t>
    </dgm:pt>
    <dgm:pt modelId="{B9C77F48-0C51-FF42-B0BE-3CD12DB2C7B2}" type="sibTrans" cxnId="{229867F8-A3CD-4340-916D-8F81AC1EBBC4}">
      <dgm:prSet/>
      <dgm:spPr/>
      <dgm:t>
        <a:bodyPr/>
        <a:lstStyle/>
        <a:p>
          <a:endParaRPr lang="en-GB"/>
        </a:p>
      </dgm:t>
    </dgm:pt>
    <dgm:pt modelId="{D9EBB02D-0642-6840-BE58-DDE28720A999}">
      <dgm:prSet/>
      <dgm:spPr/>
      <dgm:t>
        <a:bodyPr/>
        <a:lstStyle/>
        <a:p>
          <a:r>
            <a:rPr lang="en-GB"/>
            <a:t>Encourage moderate viewpoints. </a:t>
          </a:r>
        </a:p>
      </dgm:t>
    </dgm:pt>
    <dgm:pt modelId="{F76EF47B-8C3D-5A4D-B50B-514ADA503F5E}" type="parTrans" cxnId="{6976C91B-FFDD-254E-81DD-0826AA4950AD}">
      <dgm:prSet/>
      <dgm:spPr/>
      <dgm:t>
        <a:bodyPr/>
        <a:lstStyle/>
        <a:p>
          <a:endParaRPr lang="en-GB"/>
        </a:p>
      </dgm:t>
    </dgm:pt>
    <dgm:pt modelId="{32C6B46C-60A8-B44C-B1DA-84E507430823}" type="sibTrans" cxnId="{6976C91B-FFDD-254E-81DD-0826AA4950AD}">
      <dgm:prSet/>
      <dgm:spPr/>
      <dgm:t>
        <a:bodyPr/>
        <a:lstStyle/>
        <a:p>
          <a:endParaRPr lang="en-GB"/>
        </a:p>
      </dgm:t>
    </dgm:pt>
    <dgm:pt modelId="{6AC19E4C-E0D7-2645-824B-BEA6DAF440E4}">
      <dgm:prSet/>
      <dgm:spPr/>
      <dgm:t>
        <a:bodyPr/>
        <a:lstStyle/>
        <a:p>
          <a:r>
            <a:rPr lang="en-GB"/>
            <a:t>Explore the agreement's provisions in hypothetical comments. </a:t>
          </a:r>
        </a:p>
      </dgm:t>
    </dgm:pt>
    <dgm:pt modelId="{825DB6C8-7BBE-144A-B9D3-B128938CF9C3}" type="parTrans" cxnId="{366C00C2-4D68-7249-95E3-8429D7B78E9D}">
      <dgm:prSet/>
      <dgm:spPr/>
      <dgm:t>
        <a:bodyPr/>
        <a:lstStyle/>
        <a:p>
          <a:endParaRPr lang="en-GB"/>
        </a:p>
      </dgm:t>
    </dgm:pt>
    <dgm:pt modelId="{D983B8AA-666D-1B44-AB9B-3044CB4EE120}" type="sibTrans" cxnId="{366C00C2-4D68-7249-95E3-8429D7B78E9D}">
      <dgm:prSet/>
      <dgm:spPr/>
      <dgm:t>
        <a:bodyPr/>
        <a:lstStyle/>
        <a:p>
          <a:endParaRPr lang="en-GB"/>
        </a:p>
      </dgm:t>
    </dgm:pt>
    <dgm:pt modelId="{153561F3-3D22-CE46-B02A-692C7DC2BC2D}">
      <dgm:prSet/>
      <dgm:spPr/>
      <dgm:t>
        <a:bodyPr/>
        <a:lstStyle/>
        <a:p>
          <a:r>
            <a:rPr lang="en-GB"/>
            <a:t>Emphasise the benefits of letting go of a set position in order to earn more profits. </a:t>
          </a:r>
        </a:p>
      </dgm:t>
    </dgm:pt>
    <dgm:pt modelId="{AFE40797-6A2D-0342-B341-297E858A740F}" type="parTrans" cxnId="{6ED8E170-E810-4340-987E-167B7B7595C0}">
      <dgm:prSet/>
      <dgm:spPr/>
      <dgm:t>
        <a:bodyPr/>
        <a:lstStyle/>
        <a:p>
          <a:endParaRPr lang="en-GB"/>
        </a:p>
      </dgm:t>
    </dgm:pt>
    <dgm:pt modelId="{DA70AE4B-919D-F149-982E-648985A5FE59}" type="sibTrans" cxnId="{6ED8E170-E810-4340-987E-167B7B7595C0}">
      <dgm:prSet/>
      <dgm:spPr/>
      <dgm:t>
        <a:bodyPr/>
        <a:lstStyle/>
        <a:p>
          <a:endParaRPr lang="en-GB"/>
        </a:p>
      </dgm:t>
    </dgm:pt>
    <dgm:pt modelId="{DC436A9E-701E-8042-AFE0-C8F600EF5F0F}">
      <dgm:prSet/>
      <dgm:spPr/>
      <dgm:t>
        <a:bodyPr/>
        <a:lstStyle/>
        <a:p>
          <a:r>
            <a:rPr lang="en-GB"/>
            <a:t>Encourage parties to make assumptions about one another's emotions when appropriate. </a:t>
          </a:r>
        </a:p>
      </dgm:t>
    </dgm:pt>
    <dgm:pt modelId="{83FAC759-C631-6043-868A-3FE7F139D1A1}" type="parTrans" cxnId="{707CF1CB-A90A-8A4E-8D67-9C8CC2A33E9D}">
      <dgm:prSet/>
      <dgm:spPr/>
      <dgm:t>
        <a:bodyPr/>
        <a:lstStyle/>
        <a:p>
          <a:endParaRPr lang="en-GB"/>
        </a:p>
      </dgm:t>
    </dgm:pt>
    <dgm:pt modelId="{C80A42AD-F789-DA4A-88A4-ACAD49619669}" type="sibTrans" cxnId="{707CF1CB-A90A-8A4E-8D67-9C8CC2A33E9D}">
      <dgm:prSet/>
      <dgm:spPr/>
      <dgm:t>
        <a:bodyPr/>
        <a:lstStyle/>
        <a:p>
          <a:endParaRPr lang="en-GB"/>
        </a:p>
      </dgm:t>
    </dgm:pt>
    <dgm:pt modelId="{A652B038-DB24-CF45-87DD-9E2BF5F0FBEA}">
      <dgm:prSet/>
      <dgm:spPr/>
      <dgm:t>
        <a:bodyPr/>
        <a:lstStyle/>
        <a:p>
          <a:r>
            <a:rPr lang="en-GB"/>
            <a:t>Even when it seems as though the stance is sticking, have a positive outlook on the likelihood of achieving an understanding. </a:t>
          </a:r>
        </a:p>
      </dgm:t>
    </dgm:pt>
    <dgm:pt modelId="{9C5C70C5-71C4-B842-B368-7F1B3E727DC3}" type="parTrans" cxnId="{D097D79B-E76C-4D48-BC17-15E663D5B859}">
      <dgm:prSet/>
      <dgm:spPr/>
      <dgm:t>
        <a:bodyPr/>
        <a:lstStyle/>
        <a:p>
          <a:endParaRPr lang="en-GB"/>
        </a:p>
      </dgm:t>
    </dgm:pt>
    <dgm:pt modelId="{2B464D1E-0ED8-A542-88B1-F23066250BE8}" type="sibTrans" cxnId="{D097D79B-E76C-4D48-BC17-15E663D5B859}">
      <dgm:prSet/>
      <dgm:spPr/>
      <dgm:t>
        <a:bodyPr/>
        <a:lstStyle/>
        <a:p>
          <a:endParaRPr lang="en-GB"/>
        </a:p>
      </dgm:t>
    </dgm:pt>
    <dgm:pt modelId="{FF001D66-A40F-964E-8549-372FCEAECF7F}">
      <dgm:prSet/>
      <dgm:spPr/>
      <dgm:t>
        <a:bodyPr/>
        <a:lstStyle/>
        <a:p>
          <a:r>
            <a:rPr lang="en-GB"/>
            <a:t>Give parties some possibilities to spark their imaginations</a:t>
          </a:r>
        </a:p>
      </dgm:t>
    </dgm:pt>
    <dgm:pt modelId="{7D5F4A01-DC4A-0A4A-89CA-30BA96281CBD}" type="parTrans" cxnId="{FFD75EB1-BC15-E445-9741-58387B34DC6A}">
      <dgm:prSet/>
      <dgm:spPr/>
      <dgm:t>
        <a:bodyPr/>
        <a:lstStyle/>
        <a:p>
          <a:endParaRPr lang="en-GB"/>
        </a:p>
      </dgm:t>
    </dgm:pt>
    <dgm:pt modelId="{A142C012-2D6A-9A4D-B3ED-A1829679EFD2}" type="sibTrans" cxnId="{FFD75EB1-BC15-E445-9741-58387B34DC6A}">
      <dgm:prSet/>
      <dgm:spPr/>
      <dgm:t>
        <a:bodyPr/>
        <a:lstStyle/>
        <a:p>
          <a:endParaRPr lang="en-GB"/>
        </a:p>
      </dgm:t>
    </dgm:pt>
    <dgm:pt modelId="{26EB47E0-ADE3-9341-A019-01A25B090732}">
      <dgm:prSet/>
      <dgm:spPr/>
      <dgm:t>
        <a:bodyPr/>
        <a:lstStyle/>
        <a:p>
          <a:r>
            <a:rPr lang="en-GB"/>
            <a:t>Be particularly cautious to make sure that each party gets an opportunity to be fully heard if the power balance is unbalanced. </a:t>
          </a:r>
        </a:p>
      </dgm:t>
    </dgm:pt>
    <dgm:pt modelId="{9ABAD91C-885C-0147-BE16-1E1C7AD52BF5}" type="parTrans" cxnId="{8EF99170-3971-D44E-9CBB-D20D08CE25A3}">
      <dgm:prSet/>
      <dgm:spPr/>
      <dgm:t>
        <a:bodyPr/>
        <a:lstStyle/>
        <a:p>
          <a:endParaRPr lang="en-GB"/>
        </a:p>
      </dgm:t>
    </dgm:pt>
    <dgm:pt modelId="{8DE250EA-0424-794C-8121-D3AC1662CE73}" type="sibTrans" cxnId="{8EF99170-3971-D44E-9CBB-D20D08CE25A3}">
      <dgm:prSet/>
      <dgm:spPr/>
      <dgm:t>
        <a:bodyPr/>
        <a:lstStyle/>
        <a:p>
          <a:endParaRPr lang="en-GB"/>
        </a:p>
      </dgm:t>
    </dgm:pt>
    <dgm:pt modelId="{AF005B63-080B-EB40-B246-689945E83115}">
      <dgm:prSet/>
      <dgm:spPr/>
      <dgm:t>
        <a:bodyPr/>
        <a:lstStyle/>
        <a:p>
          <a:r>
            <a:rPr lang="en-GB"/>
            <a:t>Encourage realistic debate topics.</a:t>
          </a:r>
        </a:p>
      </dgm:t>
    </dgm:pt>
    <dgm:pt modelId="{9BA6A54A-4139-E64F-99B1-6E41197C7F57}" type="parTrans" cxnId="{A8E1A444-EF62-F74C-B61C-C9012B2ABDFE}">
      <dgm:prSet/>
      <dgm:spPr/>
      <dgm:t>
        <a:bodyPr/>
        <a:lstStyle/>
        <a:p>
          <a:endParaRPr lang="en-GB"/>
        </a:p>
      </dgm:t>
    </dgm:pt>
    <dgm:pt modelId="{85EC70AB-0A0E-3F46-A8E8-B63D3AFC9418}" type="sibTrans" cxnId="{A8E1A444-EF62-F74C-B61C-C9012B2ABDFE}">
      <dgm:prSet/>
      <dgm:spPr/>
      <dgm:t>
        <a:bodyPr/>
        <a:lstStyle/>
        <a:p>
          <a:endParaRPr lang="en-GB"/>
        </a:p>
      </dgm:t>
    </dgm:pt>
    <dgm:pt modelId="{E9560B65-41E8-5840-9F33-EC1CF061BFB4}" type="pres">
      <dgm:prSet presAssocID="{AE347586-2EA0-E243-BFC3-8F2DCB731CF3}" presName="linear" presStyleCnt="0">
        <dgm:presLayoutVars>
          <dgm:animLvl val="lvl"/>
          <dgm:resizeHandles val="exact"/>
        </dgm:presLayoutVars>
      </dgm:prSet>
      <dgm:spPr/>
    </dgm:pt>
    <dgm:pt modelId="{DBF45375-777D-C44A-8FB2-050B1FEB3BEA}" type="pres">
      <dgm:prSet presAssocID="{D62CFAB1-CCC6-D643-B889-42575209D479}" presName="parentText" presStyleLbl="node1" presStyleIdx="0" presStyleCnt="10">
        <dgm:presLayoutVars>
          <dgm:chMax val="0"/>
          <dgm:bulletEnabled val="1"/>
        </dgm:presLayoutVars>
      </dgm:prSet>
      <dgm:spPr/>
    </dgm:pt>
    <dgm:pt modelId="{F9FEA3C3-808D-BC40-BDF1-8009BFE1EE22}" type="pres">
      <dgm:prSet presAssocID="{0A48D396-1699-2C40-9375-E0AB20C8F1EA}" presName="spacer" presStyleCnt="0"/>
      <dgm:spPr/>
    </dgm:pt>
    <dgm:pt modelId="{4B279A07-7D0D-A543-920F-2DCC982B0D1D}" type="pres">
      <dgm:prSet presAssocID="{2313BDA8-3C51-3E45-8FE2-E23D20C0EE49}" presName="parentText" presStyleLbl="node1" presStyleIdx="1" presStyleCnt="10">
        <dgm:presLayoutVars>
          <dgm:chMax val="0"/>
          <dgm:bulletEnabled val="1"/>
        </dgm:presLayoutVars>
      </dgm:prSet>
      <dgm:spPr/>
    </dgm:pt>
    <dgm:pt modelId="{B5339A99-187B-FC44-8023-8A3F2534F29E}" type="pres">
      <dgm:prSet presAssocID="{B9C77F48-0C51-FF42-B0BE-3CD12DB2C7B2}" presName="spacer" presStyleCnt="0"/>
      <dgm:spPr/>
    </dgm:pt>
    <dgm:pt modelId="{5C5118CF-DBFC-164B-A0F7-91045D008021}" type="pres">
      <dgm:prSet presAssocID="{D9EBB02D-0642-6840-BE58-DDE28720A999}" presName="parentText" presStyleLbl="node1" presStyleIdx="2" presStyleCnt="10">
        <dgm:presLayoutVars>
          <dgm:chMax val="0"/>
          <dgm:bulletEnabled val="1"/>
        </dgm:presLayoutVars>
      </dgm:prSet>
      <dgm:spPr/>
    </dgm:pt>
    <dgm:pt modelId="{A6B7D966-20AB-6C49-9656-3E670057BBC1}" type="pres">
      <dgm:prSet presAssocID="{32C6B46C-60A8-B44C-B1DA-84E507430823}" presName="spacer" presStyleCnt="0"/>
      <dgm:spPr/>
    </dgm:pt>
    <dgm:pt modelId="{DC0ED2D0-C141-A44D-A77F-B9C7549BB8F4}" type="pres">
      <dgm:prSet presAssocID="{6AC19E4C-E0D7-2645-824B-BEA6DAF440E4}" presName="parentText" presStyleLbl="node1" presStyleIdx="3" presStyleCnt="10">
        <dgm:presLayoutVars>
          <dgm:chMax val="0"/>
          <dgm:bulletEnabled val="1"/>
        </dgm:presLayoutVars>
      </dgm:prSet>
      <dgm:spPr/>
    </dgm:pt>
    <dgm:pt modelId="{44C19C5E-5CA2-2D4B-82A5-DEA8BF295A95}" type="pres">
      <dgm:prSet presAssocID="{D983B8AA-666D-1B44-AB9B-3044CB4EE120}" presName="spacer" presStyleCnt="0"/>
      <dgm:spPr/>
    </dgm:pt>
    <dgm:pt modelId="{92A8B5DD-8DBB-354A-BF31-C985A95B53EE}" type="pres">
      <dgm:prSet presAssocID="{153561F3-3D22-CE46-B02A-692C7DC2BC2D}" presName="parentText" presStyleLbl="node1" presStyleIdx="4" presStyleCnt="10">
        <dgm:presLayoutVars>
          <dgm:chMax val="0"/>
          <dgm:bulletEnabled val="1"/>
        </dgm:presLayoutVars>
      </dgm:prSet>
      <dgm:spPr/>
    </dgm:pt>
    <dgm:pt modelId="{428E643A-471A-B242-80FA-8869826D021F}" type="pres">
      <dgm:prSet presAssocID="{DA70AE4B-919D-F149-982E-648985A5FE59}" presName="spacer" presStyleCnt="0"/>
      <dgm:spPr/>
    </dgm:pt>
    <dgm:pt modelId="{2FB35BD0-1FF0-3245-9CBC-E8BA395E11DB}" type="pres">
      <dgm:prSet presAssocID="{DC436A9E-701E-8042-AFE0-C8F600EF5F0F}" presName="parentText" presStyleLbl="node1" presStyleIdx="5" presStyleCnt="10">
        <dgm:presLayoutVars>
          <dgm:chMax val="0"/>
          <dgm:bulletEnabled val="1"/>
        </dgm:presLayoutVars>
      </dgm:prSet>
      <dgm:spPr/>
    </dgm:pt>
    <dgm:pt modelId="{C7FC58E3-FE9D-2B42-9CD1-518D4ECD521B}" type="pres">
      <dgm:prSet presAssocID="{C80A42AD-F789-DA4A-88A4-ACAD49619669}" presName="spacer" presStyleCnt="0"/>
      <dgm:spPr/>
    </dgm:pt>
    <dgm:pt modelId="{8DF8FDEA-B575-E34B-ACF9-7C9617F9B630}" type="pres">
      <dgm:prSet presAssocID="{A652B038-DB24-CF45-87DD-9E2BF5F0FBEA}" presName="parentText" presStyleLbl="node1" presStyleIdx="6" presStyleCnt="10">
        <dgm:presLayoutVars>
          <dgm:chMax val="0"/>
          <dgm:bulletEnabled val="1"/>
        </dgm:presLayoutVars>
      </dgm:prSet>
      <dgm:spPr/>
    </dgm:pt>
    <dgm:pt modelId="{772AE51E-E901-A44B-BCCB-4A6318AEB298}" type="pres">
      <dgm:prSet presAssocID="{2B464D1E-0ED8-A542-88B1-F23066250BE8}" presName="spacer" presStyleCnt="0"/>
      <dgm:spPr/>
    </dgm:pt>
    <dgm:pt modelId="{C87421A8-9CC4-A847-BA97-4DB4373C04B0}" type="pres">
      <dgm:prSet presAssocID="{FF001D66-A40F-964E-8549-372FCEAECF7F}" presName="parentText" presStyleLbl="node1" presStyleIdx="7" presStyleCnt="10">
        <dgm:presLayoutVars>
          <dgm:chMax val="0"/>
          <dgm:bulletEnabled val="1"/>
        </dgm:presLayoutVars>
      </dgm:prSet>
      <dgm:spPr/>
    </dgm:pt>
    <dgm:pt modelId="{CAAD3B26-CB92-7941-A68B-19CCC0F8FBCA}" type="pres">
      <dgm:prSet presAssocID="{A142C012-2D6A-9A4D-B3ED-A1829679EFD2}" presName="spacer" presStyleCnt="0"/>
      <dgm:spPr/>
    </dgm:pt>
    <dgm:pt modelId="{9BB068E5-24B2-C448-A511-2E0BCB593B03}" type="pres">
      <dgm:prSet presAssocID="{26EB47E0-ADE3-9341-A019-01A25B090732}" presName="parentText" presStyleLbl="node1" presStyleIdx="8" presStyleCnt="10">
        <dgm:presLayoutVars>
          <dgm:chMax val="0"/>
          <dgm:bulletEnabled val="1"/>
        </dgm:presLayoutVars>
      </dgm:prSet>
      <dgm:spPr/>
    </dgm:pt>
    <dgm:pt modelId="{5C715FA8-DDA9-4D4E-A6B0-714290F2CE19}" type="pres">
      <dgm:prSet presAssocID="{8DE250EA-0424-794C-8121-D3AC1662CE73}" presName="spacer" presStyleCnt="0"/>
      <dgm:spPr/>
    </dgm:pt>
    <dgm:pt modelId="{A5B53DFA-A063-2344-84B6-7B56313558E3}" type="pres">
      <dgm:prSet presAssocID="{AF005B63-080B-EB40-B246-689945E83115}" presName="parentText" presStyleLbl="node1" presStyleIdx="9" presStyleCnt="10">
        <dgm:presLayoutVars>
          <dgm:chMax val="0"/>
          <dgm:bulletEnabled val="1"/>
        </dgm:presLayoutVars>
      </dgm:prSet>
      <dgm:spPr/>
    </dgm:pt>
  </dgm:ptLst>
  <dgm:cxnLst>
    <dgm:cxn modelId="{6881FD14-B975-BA41-9738-7FAF40041E76}" type="presOf" srcId="{A652B038-DB24-CF45-87DD-9E2BF5F0FBEA}" destId="{8DF8FDEA-B575-E34B-ACF9-7C9617F9B630}" srcOrd="0" destOrd="0" presId="urn:microsoft.com/office/officeart/2005/8/layout/vList2"/>
    <dgm:cxn modelId="{6976C91B-FFDD-254E-81DD-0826AA4950AD}" srcId="{AE347586-2EA0-E243-BFC3-8F2DCB731CF3}" destId="{D9EBB02D-0642-6840-BE58-DDE28720A999}" srcOrd="2" destOrd="0" parTransId="{F76EF47B-8C3D-5A4D-B50B-514ADA503F5E}" sibTransId="{32C6B46C-60A8-B44C-B1DA-84E507430823}"/>
    <dgm:cxn modelId="{F4343539-671E-4644-80CE-8F9C84E90A87}" type="presOf" srcId="{2313BDA8-3C51-3E45-8FE2-E23D20C0EE49}" destId="{4B279A07-7D0D-A543-920F-2DCC982B0D1D}" srcOrd="0" destOrd="0" presId="urn:microsoft.com/office/officeart/2005/8/layout/vList2"/>
    <dgm:cxn modelId="{B00A833C-27E1-BE4D-9CC7-D4BD3AC5E279}" type="presOf" srcId="{D9EBB02D-0642-6840-BE58-DDE28720A999}" destId="{5C5118CF-DBFC-164B-A0F7-91045D008021}" srcOrd="0" destOrd="0" presId="urn:microsoft.com/office/officeart/2005/8/layout/vList2"/>
    <dgm:cxn modelId="{A8E1A444-EF62-F74C-B61C-C9012B2ABDFE}" srcId="{AE347586-2EA0-E243-BFC3-8F2DCB731CF3}" destId="{AF005B63-080B-EB40-B246-689945E83115}" srcOrd="9" destOrd="0" parTransId="{9BA6A54A-4139-E64F-99B1-6E41197C7F57}" sibTransId="{85EC70AB-0A0E-3F46-A8E8-B63D3AFC9418}"/>
    <dgm:cxn modelId="{E6B6714C-3279-0E44-8102-C17DEE45CE7A}" type="presOf" srcId="{6AC19E4C-E0D7-2645-824B-BEA6DAF440E4}" destId="{DC0ED2D0-C141-A44D-A77F-B9C7549BB8F4}" srcOrd="0" destOrd="0" presId="urn:microsoft.com/office/officeart/2005/8/layout/vList2"/>
    <dgm:cxn modelId="{8EF99170-3971-D44E-9CBB-D20D08CE25A3}" srcId="{AE347586-2EA0-E243-BFC3-8F2DCB731CF3}" destId="{26EB47E0-ADE3-9341-A019-01A25B090732}" srcOrd="8" destOrd="0" parTransId="{9ABAD91C-885C-0147-BE16-1E1C7AD52BF5}" sibTransId="{8DE250EA-0424-794C-8121-D3AC1662CE73}"/>
    <dgm:cxn modelId="{6ED8E170-E810-4340-987E-167B7B7595C0}" srcId="{AE347586-2EA0-E243-BFC3-8F2DCB731CF3}" destId="{153561F3-3D22-CE46-B02A-692C7DC2BC2D}" srcOrd="4" destOrd="0" parTransId="{AFE40797-6A2D-0342-B341-297E858A740F}" sibTransId="{DA70AE4B-919D-F149-982E-648985A5FE59}"/>
    <dgm:cxn modelId="{22318786-4E4F-2C4D-892F-DE775E7A092B}" type="presOf" srcId="{26EB47E0-ADE3-9341-A019-01A25B090732}" destId="{9BB068E5-24B2-C448-A511-2E0BCB593B03}" srcOrd="0" destOrd="0" presId="urn:microsoft.com/office/officeart/2005/8/layout/vList2"/>
    <dgm:cxn modelId="{DF4E679A-390F-E746-A3EE-C0581BD49830}" type="presOf" srcId="{DC436A9E-701E-8042-AFE0-C8F600EF5F0F}" destId="{2FB35BD0-1FF0-3245-9CBC-E8BA395E11DB}" srcOrd="0" destOrd="0" presId="urn:microsoft.com/office/officeart/2005/8/layout/vList2"/>
    <dgm:cxn modelId="{D097D79B-E76C-4D48-BC17-15E663D5B859}" srcId="{AE347586-2EA0-E243-BFC3-8F2DCB731CF3}" destId="{A652B038-DB24-CF45-87DD-9E2BF5F0FBEA}" srcOrd="6" destOrd="0" parTransId="{9C5C70C5-71C4-B842-B368-7F1B3E727DC3}" sibTransId="{2B464D1E-0ED8-A542-88B1-F23066250BE8}"/>
    <dgm:cxn modelId="{FFD75EB1-BC15-E445-9741-58387B34DC6A}" srcId="{AE347586-2EA0-E243-BFC3-8F2DCB731CF3}" destId="{FF001D66-A40F-964E-8549-372FCEAECF7F}" srcOrd="7" destOrd="0" parTransId="{7D5F4A01-DC4A-0A4A-89CA-30BA96281CBD}" sibTransId="{A142C012-2D6A-9A4D-B3ED-A1829679EFD2}"/>
    <dgm:cxn modelId="{05D366BA-7734-A44A-AE20-CDAE0619F73E}" srcId="{AE347586-2EA0-E243-BFC3-8F2DCB731CF3}" destId="{D62CFAB1-CCC6-D643-B889-42575209D479}" srcOrd="0" destOrd="0" parTransId="{5C41C0BD-47FC-9D4C-BD86-12F94AA48F22}" sibTransId="{0A48D396-1699-2C40-9375-E0AB20C8F1EA}"/>
    <dgm:cxn modelId="{847F8CBB-579D-3A4E-AAD8-E42D4EC0F27B}" type="presOf" srcId="{D62CFAB1-CCC6-D643-B889-42575209D479}" destId="{DBF45375-777D-C44A-8FB2-050B1FEB3BEA}" srcOrd="0" destOrd="0" presId="urn:microsoft.com/office/officeart/2005/8/layout/vList2"/>
    <dgm:cxn modelId="{366C00C2-4D68-7249-95E3-8429D7B78E9D}" srcId="{AE347586-2EA0-E243-BFC3-8F2DCB731CF3}" destId="{6AC19E4C-E0D7-2645-824B-BEA6DAF440E4}" srcOrd="3" destOrd="0" parTransId="{825DB6C8-7BBE-144A-B9D3-B128938CF9C3}" sibTransId="{D983B8AA-666D-1B44-AB9B-3044CB4EE120}"/>
    <dgm:cxn modelId="{7E61BECA-FEAF-CA46-AAC1-01D09CE74170}" type="presOf" srcId="{153561F3-3D22-CE46-B02A-692C7DC2BC2D}" destId="{92A8B5DD-8DBB-354A-BF31-C985A95B53EE}" srcOrd="0" destOrd="0" presId="urn:microsoft.com/office/officeart/2005/8/layout/vList2"/>
    <dgm:cxn modelId="{8ADE17CB-1E16-D343-8910-ADC7EF46C6C8}" type="presOf" srcId="{FF001D66-A40F-964E-8549-372FCEAECF7F}" destId="{C87421A8-9CC4-A847-BA97-4DB4373C04B0}" srcOrd="0" destOrd="0" presId="urn:microsoft.com/office/officeart/2005/8/layout/vList2"/>
    <dgm:cxn modelId="{707CF1CB-A90A-8A4E-8D67-9C8CC2A33E9D}" srcId="{AE347586-2EA0-E243-BFC3-8F2DCB731CF3}" destId="{DC436A9E-701E-8042-AFE0-C8F600EF5F0F}" srcOrd="5" destOrd="0" parTransId="{83FAC759-C631-6043-868A-3FE7F139D1A1}" sibTransId="{C80A42AD-F789-DA4A-88A4-ACAD49619669}"/>
    <dgm:cxn modelId="{A6A5ECD4-9F01-BA40-9521-35C8909A59B0}" type="presOf" srcId="{AF005B63-080B-EB40-B246-689945E83115}" destId="{A5B53DFA-A063-2344-84B6-7B56313558E3}" srcOrd="0" destOrd="0" presId="urn:microsoft.com/office/officeart/2005/8/layout/vList2"/>
    <dgm:cxn modelId="{523A80E2-18FD-4F40-83AB-2CE06EEE690F}" type="presOf" srcId="{AE347586-2EA0-E243-BFC3-8F2DCB731CF3}" destId="{E9560B65-41E8-5840-9F33-EC1CF061BFB4}" srcOrd="0" destOrd="0" presId="urn:microsoft.com/office/officeart/2005/8/layout/vList2"/>
    <dgm:cxn modelId="{229867F8-A3CD-4340-916D-8F81AC1EBBC4}" srcId="{AE347586-2EA0-E243-BFC3-8F2DCB731CF3}" destId="{2313BDA8-3C51-3E45-8FE2-E23D20C0EE49}" srcOrd="1" destOrd="0" parTransId="{43FD9BED-F2C9-1342-8010-C8AF71CB1AD4}" sibTransId="{B9C77F48-0C51-FF42-B0BE-3CD12DB2C7B2}"/>
    <dgm:cxn modelId="{2A4B44CF-74C4-EE4A-98E9-9A8A8BA3C015}" type="presParOf" srcId="{E9560B65-41E8-5840-9F33-EC1CF061BFB4}" destId="{DBF45375-777D-C44A-8FB2-050B1FEB3BEA}" srcOrd="0" destOrd="0" presId="urn:microsoft.com/office/officeart/2005/8/layout/vList2"/>
    <dgm:cxn modelId="{766C85CE-A8DF-764C-A09C-967DF1906C66}" type="presParOf" srcId="{E9560B65-41E8-5840-9F33-EC1CF061BFB4}" destId="{F9FEA3C3-808D-BC40-BDF1-8009BFE1EE22}" srcOrd="1" destOrd="0" presId="urn:microsoft.com/office/officeart/2005/8/layout/vList2"/>
    <dgm:cxn modelId="{A6D9CD49-6484-D64A-99D6-81FA844E539E}" type="presParOf" srcId="{E9560B65-41E8-5840-9F33-EC1CF061BFB4}" destId="{4B279A07-7D0D-A543-920F-2DCC982B0D1D}" srcOrd="2" destOrd="0" presId="urn:microsoft.com/office/officeart/2005/8/layout/vList2"/>
    <dgm:cxn modelId="{BE94C331-4B30-B547-9242-5BF732B67AFD}" type="presParOf" srcId="{E9560B65-41E8-5840-9F33-EC1CF061BFB4}" destId="{B5339A99-187B-FC44-8023-8A3F2534F29E}" srcOrd="3" destOrd="0" presId="urn:microsoft.com/office/officeart/2005/8/layout/vList2"/>
    <dgm:cxn modelId="{7F5B8DF2-2F42-4F4D-A3DE-E649BB0C7644}" type="presParOf" srcId="{E9560B65-41E8-5840-9F33-EC1CF061BFB4}" destId="{5C5118CF-DBFC-164B-A0F7-91045D008021}" srcOrd="4" destOrd="0" presId="urn:microsoft.com/office/officeart/2005/8/layout/vList2"/>
    <dgm:cxn modelId="{6BC76E01-898D-3F48-995A-16CFBAFC0D31}" type="presParOf" srcId="{E9560B65-41E8-5840-9F33-EC1CF061BFB4}" destId="{A6B7D966-20AB-6C49-9656-3E670057BBC1}" srcOrd="5" destOrd="0" presId="urn:microsoft.com/office/officeart/2005/8/layout/vList2"/>
    <dgm:cxn modelId="{36174729-7809-CC45-A473-4E4ECBE1CFE5}" type="presParOf" srcId="{E9560B65-41E8-5840-9F33-EC1CF061BFB4}" destId="{DC0ED2D0-C141-A44D-A77F-B9C7549BB8F4}" srcOrd="6" destOrd="0" presId="urn:microsoft.com/office/officeart/2005/8/layout/vList2"/>
    <dgm:cxn modelId="{CE8846A3-4431-2D40-B0B5-6D71C6B4796C}" type="presParOf" srcId="{E9560B65-41E8-5840-9F33-EC1CF061BFB4}" destId="{44C19C5E-5CA2-2D4B-82A5-DEA8BF295A95}" srcOrd="7" destOrd="0" presId="urn:microsoft.com/office/officeart/2005/8/layout/vList2"/>
    <dgm:cxn modelId="{DFB9955E-4C59-8149-961D-4244EC983521}" type="presParOf" srcId="{E9560B65-41E8-5840-9F33-EC1CF061BFB4}" destId="{92A8B5DD-8DBB-354A-BF31-C985A95B53EE}" srcOrd="8" destOrd="0" presId="urn:microsoft.com/office/officeart/2005/8/layout/vList2"/>
    <dgm:cxn modelId="{3F9C2881-16B3-A548-A5FE-1682F65BB659}" type="presParOf" srcId="{E9560B65-41E8-5840-9F33-EC1CF061BFB4}" destId="{428E643A-471A-B242-80FA-8869826D021F}" srcOrd="9" destOrd="0" presId="urn:microsoft.com/office/officeart/2005/8/layout/vList2"/>
    <dgm:cxn modelId="{D16C9482-5B65-3443-B707-B8652E8F65D8}" type="presParOf" srcId="{E9560B65-41E8-5840-9F33-EC1CF061BFB4}" destId="{2FB35BD0-1FF0-3245-9CBC-E8BA395E11DB}" srcOrd="10" destOrd="0" presId="urn:microsoft.com/office/officeart/2005/8/layout/vList2"/>
    <dgm:cxn modelId="{6826C283-B9B7-AF41-92DD-2E37509753FE}" type="presParOf" srcId="{E9560B65-41E8-5840-9F33-EC1CF061BFB4}" destId="{C7FC58E3-FE9D-2B42-9CD1-518D4ECD521B}" srcOrd="11" destOrd="0" presId="urn:microsoft.com/office/officeart/2005/8/layout/vList2"/>
    <dgm:cxn modelId="{4004AA9F-29C0-304A-AB82-C28BCB4631FE}" type="presParOf" srcId="{E9560B65-41E8-5840-9F33-EC1CF061BFB4}" destId="{8DF8FDEA-B575-E34B-ACF9-7C9617F9B630}" srcOrd="12" destOrd="0" presId="urn:microsoft.com/office/officeart/2005/8/layout/vList2"/>
    <dgm:cxn modelId="{11CCC8B7-C54F-4A46-B0AD-F69A606430BC}" type="presParOf" srcId="{E9560B65-41E8-5840-9F33-EC1CF061BFB4}" destId="{772AE51E-E901-A44B-BCCB-4A6318AEB298}" srcOrd="13" destOrd="0" presId="urn:microsoft.com/office/officeart/2005/8/layout/vList2"/>
    <dgm:cxn modelId="{70283078-F32F-234B-98FA-403F8D368A70}" type="presParOf" srcId="{E9560B65-41E8-5840-9F33-EC1CF061BFB4}" destId="{C87421A8-9CC4-A847-BA97-4DB4373C04B0}" srcOrd="14" destOrd="0" presId="urn:microsoft.com/office/officeart/2005/8/layout/vList2"/>
    <dgm:cxn modelId="{C4CF8136-85C6-5742-9186-BEECD7E51588}" type="presParOf" srcId="{E9560B65-41E8-5840-9F33-EC1CF061BFB4}" destId="{CAAD3B26-CB92-7941-A68B-19CCC0F8FBCA}" srcOrd="15" destOrd="0" presId="urn:microsoft.com/office/officeart/2005/8/layout/vList2"/>
    <dgm:cxn modelId="{6AB6ABA2-35A9-F843-B5AC-7BDA07A996AE}" type="presParOf" srcId="{E9560B65-41E8-5840-9F33-EC1CF061BFB4}" destId="{9BB068E5-24B2-C448-A511-2E0BCB593B03}" srcOrd="16" destOrd="0" presId="urn:microsoft.com/office/officeart/2005/8/layout/vList2"/>
    <dgm:cxn modelId="{AF983417-14A0-074D-BEA1-F376DAD1DC07}" type="presParOf" srcId="{E9560B65-41E8-5840-9F33-EC1CF061BFB4}" destId="{5C715FA8-DDA9-4D4E-A6B0-714290F2CE19}" srcOrd="17" destOrd="0" presId="urn:microsoft.com/office/officeart/2005/8/layout/vList2"/>
    <dgm:cxn modelId="{6298EA51-3005-1F46-AC09-DC09F8CEFC99}" type="presParOf" srcId="{E9560B65-41E8-5840-9F33-EC1CF061BFB4}" destId="{A5B53DFA-A063-2344-84B6-7B56313558E3}"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C02331-BAEF-F54A-89E6-BED934B4C0A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GB"/>
        </a:p>
      </dgm:t>
    </dgm:pt>
    <dgm:pt modelId="{E2DBBD90-1692-B346-9B8D-48FD49399CB5}">
      <dgm:prSet/>
      <dgm:spPr/>
      <dgm:t>
        <a:bodyPr/>
        <a:lstStyle/>
        <a:p>
          <a:r>
            <a:rPr lang="en-GB"/>
            <a:t>Even successful mediation sessions may not always result in a written record. However, you should attempt to summarise the areas of agreement on paper and have both sides affirm them by signing their names if helpful actions have been made. </a:t>
          </a:r>
        </a:p>
      </dgm:t>
    </dgm:pt>
    <dgm:pt modelId="{73CD8A12-385E-E140-8D69-E63F08FEBA2C}" type="parTrans" cxnId="{36D70036-FE29-2E4B-BF2F-C958578A5EA0}">
      <dgm:prSet/>
      <dgm:spPr/>
      <dgm:t>
        <a:bodyPr/>
        <a:lstStyle/>
        <a:p>
          <a:endParaRPr lang="en-GB"/>
        </a:p>
      </dgm:t>
    </dgm:pt>
    <dgm:pt modelId="{B5F8356B-674A-9E4F-9F3A-665D69F36B34}" type="sibTrans" cxnId="{36D70036-FE29-2E4B-BF2F-C958578A5EA0}">
      <dgm:prSet/>
      <dgm:spPr/>
      <dgm:t>
        <a:bodyPr/>
        <a:lstStyle/>
        <a:p>
          <a:endParaRPr lang="en-GB"/>
        </a:p>
      </dgm:t>
    </dgm:pt>
    <dgm:pt modelId="{AA01CCCF-303D-134F-88B6-C53D573AA18B}">
      <dgm:prSet/>
      <dgm:spPr/>
      <dgm:t>
        <a:bodyPr/>
        <a:lstStyle/>
        <a:p>
          <a:r>
            <a:rPr lang="en-GB"/>
            <a:t>It is crucial to be explicit when establishing an agreement on the commitments made or guarantees provided by each party. A return to the conflict scenario might result from vague, generic words. Rewrite the language until both parties agree that it is fair and reasonable. Congratulate them on their diligence and appropriate choices once they have signed. </a:t>
          </a:r>
        </a:p>
      </dgm:t>
    </dgm:pt>
    <dgm:pt modelId="{5DAC44F8-DA80-044D-B89D-ACD79AFAFEA4}" type="parTrans" cxnId="{7CFEB07F-805C-AA43-B10D-90998B81D3F8}">
      <dgm:prSet/>
      <dgm:spPr/>
      <dgm:t>
        <a:bodyPr/>
        <a:lstStyle/>
        <a:p>
          <a:endParaRPr lang="en-GB"/>
        </a:p>
      </dgm:t>
    </dgm:pt>
    <dgm:pt modelId="{1C3C420B-7081-2E42-96EC-86448C7DFDF5}" type="sibTrans" cxnId="{7CFEB07F-805C-AA43-B10D-90998B81D3F8}">
      <dgm:prSet/>
      <dgm:spPr/>
      <dgm:t>
        <a:bodyPr/>
        <a:lstStyle/>
        <a:p>
          <a:endParaRPr lang="en-GB"/>
        </a:p>
      </dgm:t>
    </dgm:pt>
    <dgm:pt modelId="{B2836BAA-4296-0A48-A83A-2CDB0AF492FC}">
      <dgm:prSet/>
      <dgm:spPr/>
      <dgm:t>
        <a:bodyPr/>
        <a:lstStyle/>
        <a:p>
          <a:r>
            <a:rPr lang="en-GB"/>
            <a:t>The draft document can be accepted as a suggestion for additional discussion or simply as an accurate record of the proceedings if the representatives of the disputing parties lack the capacity to carry out an agreement. </a:t>
          </a:r>
        </a:p>
      </dgm:t>
    </dgm:pt>
    <dgm:pt modelId="{4327B556-CC8D-524B-AD15-7503D6CD19C7}" type="parTrans" cxnId="{088E2946-20CA-0541-A259-3DA282DAABE5}">
      <dgm:prSet/>
      <dgm:spPr/>
      <dgm:t>
        <a:bodyPr/>
        <a:lstStyle/>
        <a:p>
          <a:endParaRPr lang="en-GB"/>
        </a:p>
      </dgm:t>
    </dgm:pt>
    <dgm:pt modelId="{8C1A9891-B788-A041-BB22-611D6FCB47D1}" type="sibTrans" cxnId="{088E2946-20CA-0541-A259-3DA282DAABE5}">
      <dgm:prSet/>
      <dgm:spPr/>
      <dgm:t>
        <a:bodyPr/>
        <a:lstStyle/>
        <a:p>
          <a:endParaRPr lang="en-GB"/>
        </a:p>
      </dgm:t>
    </dgm:pt>
    <dgm:pt modelId="{FC62CB7D-33F3-6C49-AE8D-5E4560C567D8}">
      <dgm:prSet/>
      <dgm:spPr/>
      <dgm:t>
        <a:bodyPr/>
        <a:lstStyle/>
        <a:p>
          <a:r>
            <a:rPr lang="en-GB"/>
            <a:t>In order for a Settlement Agreement to be effective, it must also be long-lasting. The Settlement Agreement should satisfy the parties, address all pertinent issues, be practicable and realistic, and reduce the likelihood of a subsequent disagreement. The agreement is binding as soon as it is reached. </a:t>
          </a:r>
        </a:p>
      </dgm:t>
    </dgm:pt>
    <dgm:pt modelId="{E3311904-B552-DE49-B971-1BC1DE3EE3A6}" type="parTrans" cxnId="{CC9024F5-995E-4C4A-BAD8-FEA33A52A7E7}">
      <dgm:prSet/>
      <dgm:spPr/>
      <dgm:t>
        <a:bodyPr/>
        <a:lstStyle/>
        <a:p>
          <a:endParaRPr lang="en-GB"/>
        </a:p>
      </dgm:t>
    </dgm:pt>
    <dgm:pt modelId="{96824686-B8CA-E44D-B1AE-40607A1CF62F}" type="sibTrans" cxnId="{CC9024F5-995E-4C4A-BAD8-FEA33A52A7E7}">
      <dgm:prSet/>
      <dgm:spPr/>
      <dgm:t>
        <a:bodyPr/>
        <a:lstStyle/>
        <a:p>
          <a:endParaRPr lang="en-GB"/>
        </a:p>
      </dgm:t>
    </dgm:pt>
    <dgm:pt modelId="{9FD59790-C349-CE49-9F52-9836A1D911D9}">
      <dgm:prSet/>
      <dgm:spPr/>
      <dgm:t>
        <a:bodyPr/>
        <a:lstStyle/>
        <a:p>
          <a:r>
            <a:rPr lang="en-GB"/>
            <a:t>Finally, you should make the offer to be accessible for future conversations or negotiations whenever feasible. Your follow-up questions throughout the coming weeks or months are beneficial since they show that you care about the mediation's outcome and might keep the parties in touch.</a:t>
          </a:r>
        </a:p>
      </dgm:t>
    </dgm:pt>
    <dgm:pt modelId="{7A270B8A-BEB4-A444-9167-673765774E67}" type="parTrans" cxnId="{CDE0E211-1C39-9143-8AC4-D63B6F9884BE}">
      <dgm:prSet/>
      <dgm:spPr/>
      <dgm:t>
        <a:bodyPr/>
        <a:lstStyle/>
        <a:p>
          <a:endParaRPr lang="en-GB"/>
        </a:p>
      </dgm:t>
    </dgm:pt>
    <dgm:pt modelId="{01641007-3B8B-6148-9E40-8997CC0C81D3}" type="sibTrans" cxnId="{CDE0E211-1C39-9143-8AC4-D63B6F9884BE}">
      <dgm:prSet/>
      <dgm:spPr/>
      <dgm:t>
        <a:bodyPr/>
        <a:lstStyle/>
        <a:p>
          <a:endParaRPr lang="en-GB"/>
        </a:p>
      </dgm:t>
    </dgm:pt>
    <dgm:pt modelId="{444542AE-3082-DA46-BC15-F89811A9A156}">
      <dgm:prSet/>
      <dgm:spPr/>
      <dgm:t>
        <a:bodyPr/>
        <a:lstStyle/>
        <a:p>
          <a:r>
            <a:rPr lang="en-GB"/>
            <a:t>If you wish to develop your abilities, write up each session as a case study. Talk about your experience with others so that knowledge can be passed along.</a:t>
          </a:r>
        </a:p>
      </dgm:t>
    </dgm:pt>
    <dgm:pt modelId="{B3767605-B6A8-7B49-846C-70F1C3995AD4}" type="parTrans" cxnId="{67685360-7F39-8D4F-9EF7-0BDE7D73A193}">
      <dgm:prSet/>
      <dgm:spPr/>
      <dgm:t>
        <a:bodyPr/>
        <a:lstStyle/>
        <a:p>
          <a:endParaRPr lang="en-GB"/>
        </a:p>
      </dgm:t>
    </dgm:pt>
    <dgm:pt modelId="{913004A8-FFB4-C84C-A105-10212AD468B8}" type="sibTrans" cxnId="{67685360-7F39-8D4F-9EF7-0BDE7D73A193}">
      <dgm:prSet/>
      <dgm:spPr/>
      <dgm:t>
        <a:bodyPr/>
        <a:lstStyle/>
        <a:p>
          <a:endParaRPr lang="en-GB"/>
        </a:p>
      </dgm:t>
    </dgm:pt>
    <dgm:pt modelId="{58522B3B-8A1A-B044-BD0E-EBCF6F6358D3}" type="pres">
      <dgm:prSet presAssocID="{32C02331-BAEF-F54A-89E6-BED934B4C0A5}" presName="linear" presStyleCnt="0">
        <dgm:presLayoutVars>
          <dgm:animLvl val="lvl"/>
          <dgm:resizeHandles val="exact"/>
        </dgm:presLayoutVars>
      </dgm:prSet>
      <dgm:spPr/>
    </dgm:pt>
    <dgm:pt modelId="{4DD62D0D-F60B-6C4C-BDA3-75FEE82F53ED}" type="pres">
      <dgm:prSet presAssocID="{E2DBBD90-1692-B346-9B8D-48FD49399CB5}" presName="parentText" presStyleLbl="node1" presStyleIdx="0" presStyleCnt="6" custLinFactNeighborY="22917">
        <dgm:presLayoutVars>
          <dgm:chMax val="0"/>
          <dgm:bulletEnabled val="1"/>
        </dgm:presLayoutVars>
      </dgm:prSet>
      <dgm:spPr/>
    </dgm:pt>
    <dgm:pt modelId="{E438C1B1-E8F3-D047-98B2-7B6F6E877B3D}" type="pres">
      <dgm:prSet presAssocID="{B5F8356B-674A-9E4F-9F3A-665D69F36B34}" presName="spacer" presStyleCnt="0"/>
      <dgm:spPr/>
    </dgm:pt>
    <dgm:pt modelId="{91593567-AB8E-A840-A9EF-E1FA0F8DD1F7}" type="pres">
      <dgm:prSet presAssocID="{AA01CCCF-303D-134F-88B6-C53D573AA18B}" presName="parentText" presStyleLbl="node1" presStyleIdx="1" presStyleCnt="6">
        <dgm:presLayoutVars>
          <dgm:chMax val="0"/>
          <dgm:bulletEnabled val="1"/>
        </dgm:presLayoutVars>
      </dgm:prSet>
      <dgm:spPr/>
    </dgm:pt>
    <dgm:pt modelId="{9C48B9A4-BE2C-FA4C-B376-8A26C8D633A6}" type="pres">
      <dgm:prSet presAssocID="{1C3C420B-7081-2E42-96EC-86448C7DFDF5}" presName="spacer" presStyleCnt="0"/>
      <dgm:spPr/>
    </dgm:pt>
    <dgm:pt modelId="{B66AB18B-F79F-8A46-A415-057E7B8CA7E1}" type="pres">
      <dgm:prSet presAssocID="{B2836BAA-4296-0A48-A83A-2CDB0AF492FC}" presName="parentText" presStyleLbl="node1" presStyleIdx="2" presStyleCnt="6">
        <dgm:presLayoutVars>
          <dgm:chMax val="0"/>
          <dgm:bulletEnabled val="1"/>
        </dgm:presLayoutVars>
      </dgm:prSet>
      <dgm:spPr/>
    </dgm:pt>
    <dgm:pt modelId="{A86B9C23-C11C-EE4A-9BFC-0BC5E2E1E1FA}" type="pres">
      <dgm:prSet presAssocID="{8C1A9891-B788-A041-BB22-611D6FCB47D1}" presName="spacer" presStyleCnt="0"/>
      <dgm:spPr/>
    </dgm:pt>
    <dgm:pt modelId="{D6CB5B54-DB79-F34A-B51E-1E74DE10AE69}" type="pres">
      <dgm:prSet presAssocID="{FC62CB7D-33F3-6C49-AE8D-5E4560C567D8}" presName="parentText" presStyleLbl="node1" presStyleIdx="3" presStyleCnt="6">
        <dgm:presLayoutVars>
          <dgm:chMax val="0"/>
          <dgm:bulletEnabled val="1"/>
        </dgm:presLayoutVars>
      </dgm:prSet>
      <dgm:spPr/>
    </dgm:pt>
    <dgm:pt modelId="{67BAD02C-BA88-1846-A77D-7FB8515AC94E}" type="pres">
      <dgm:prSet presAssocID="{96824686-B8CA-E44D-B1AE-40607A1CF62F}" presName="spacer" presStyleCnt="0"/>
      <dgm:spPr/>
    </dgm:pt>
    <dgm:pt modelId="{13764993-F2E5-074E-9ECF-2A8BAA76815B}" type="pres">
      <dgm:prSet presAssocID="{9FD59790-C349-CE49-9F52-9836A1D911D9}" presName="parentText" presStyleLbl="node1" presStyleIdx="4" presStyleCnt="6">
        <dgm:presLayoutVars>
          <dgm:chMax val="0"/>
          <dgm:bulletEnabled val="1"/>
        </dgm:presLayoutVars>
      </dgm:prSet>
      <dgm:spPr/>
    </dgm:pt>
    <dgm:pt modelId="{11FB20BD-AEAF-3B47-ACE4-0AF94E2C6CF0}" type="pres">
      <dgm:prSet presAssocID="{01641007-3B8B-6148-9E40-8997CC0C81D3}" presName="spacer" presStyleCnt="0"/>
      <dgm:spPr/>
    </dgm:pt>
    <dgm:pt modelId="{0F7C0872-A67A-8343-B6F1-1044E674B3C7}" type="pres">
      <dgm:prSet presAssocID="{444542AE-3082-DA46-BC15-F89811A9A156}" presName="parentText" presStyleLbl="node1" presStyleIdx="5" presStyleCnt="6">
        <dgm:presLayoutVars>
          <dgm:chMax val="0"/>
          <dgm:bulletEnabled val="1"/>
        </dgm:presLayoutVars>
      </dgm:prSet>
      <dgm:spPr/>
    </dgm:pt>
  </dgm:ptLst>
  <dgm:cxnLst>
    <dgm:cxn modelId="{CDE0E211-1C39-9143-8AC4-D63B6F9884BE}" srcId="{32C02331-BAEF-F54A-89E6-BED934B4C0A5}" destId="{9FD59790-C349-CE49-9F52-9836A1D911D9}" srcOrd="4" destOrd="0" parTransId="{7A270B8A-BEB4-A444-9167-673765774E67}" sibTransId="{01641007-3B8B-6148-9E40-8997CC0C81D3}"/>
    <dgm:cxn modelId="{985FD214-E916-2446-85A7-15F40685A680}" type="presOf" srcId="{9FD59790-C349-CE49-9F52-9836A1D911D9}" destId="{13764993-F2E5-074E-9ECF-2A8BAA76815B}" srcOrd="0" destOrd="0" presId="urn:microsoft.com/office/officeart/2005/8/layout/vList2"/>
    <dgm:cxn modelId="{F804131A-3187-0D45-AB4D-E38B6E5D7E29}" type="presOf" srcId="{32C02331-BAEF-F54A-89E6-BED934B4C0A5}" destId="{58522B3B-8A1A-B044-BD0E-EBCF6F6358D3}" srcOrd="0" destOrd="0" presId="urn:microsoft.com/office/officeart/2005/8/layout/vList2"/>
    <dgm:cxn modelId="{3391411F-2F7F-7F47-B906-70EDCAA366C3}" type="presOf" srcId="{E2DBBD90-1692-B346-9B8D-48FD49399CB5}" destId="{4DD62D0D-F60B-6C4C-BDA3-75FEE82F53ED}" srcOrd="0" destOrd="0" presId="urn:microsoft.com/office/officeart/2005/8/layout/vList2"/>
    <dgm:cxn modelId="{36D70036-FE29-2E4B-BF2F-C958578A5EA0}" srcId="{32C02331-BAEF-F54A-89E6-BED934B4C0A5}" destId="{E2DBBD90-1692-B346-9B8D-48FD49399CB5}" srcOrd="0" destOrd="0" parTransId="{73CD8A12-385E-E140-8D69-E63F08FEBA2C}" sibTransId="{B5F8356B-674A-9E4F-9F3A-665D69F36B34}"/>
    <dgm:cxn modelId="{B36CE138-820A-8042-AE69-E8109144B88D}" type="presOf" srcId="{FC62CB7D-33F3-6C49-AE8D-5E4560C567D8}" destId="{D6CB5B54-DB79-F34A-B51E-1E74DE10AE69}" srcOrd="0" destOrd="0" presId="urn:microsoft.com/office/officeart/2005/8/layout/vList2"/>
    <dgm:cxn modelId="{088E2946-20CA-0541-A259-3DA282DAABE5}" srcId="{32C02331-BAEF-F54A-89E6-BED934B4C0A5}" destId="{B2836BAA-4296-0A48-A83A-2CDB0AF492FC}" srcOrd="2" destOrd="0" parTransId="{4327B556-CC8D-524B-AD15-7503D6CD19C7}" sibTransId="{8C1A9891-B788-A041-BB22-611D6FCB47D1}"/>
    <dgm:cxn modelId="{67685360-7F39-8D4F-9EF7-0BDE7D73A193}" srcId="{32C02331-BAEF-F54A-89E6-BED934B4C0A5}" destId="{444542AE-3082-DA46-BC15-F89811A9A156}" srcOrd="5" destOrd="0" parTransId="{B3767605-B6A8-7B49-846C-70F1C3995AD4}" sibTransId="{913004A8-FFB4-C84C-A105-10212AD468B8}"/>
    <dgm:cxn modelId="{257ABE6F-36EE-9449-BCE4-988784EBA78B}" type="presOf" srcId="{AA01CCCF-303D-134F-88B6-C53D573AA18B}" destId="{91593567-AB8E-A840-A9EF-E1FA0F8DD1F7}" srcOrd="0" destOrd="0" presId="urn:microsoft.com/office/officeart/2005/8/layout/vList2"/>
    <dgm:cxn modelId="{7CFEB07F-805C-AA43-B10D-90998B81D3F8}" srcId="{32C02331-BAEF-F54A-89E6-BED934B4C0A5}" destId="{AA01CCCF-303D-134F-88B6-C53D573AA18B}" srcOrd="1" destOrd="0" parTransId="{5DAC44F8-DA80-044D-B89D-ACD79AFAFEA4}" sibTransId="{1C3C420B-7081-2E42-96EC-86448C7DFDF5}"/>
    <dgm:cxn modelId="{E5221E98-8498-CF41-8DBB-5C178733AC4A}" type="presOf" srcId="{B2836BAA-4296-0A48-A83A-2CDB0AF492FC}" destId="{B66AB18B-F79F-8A46-A415-057E7B8CA7E1}" srcOrd="0" destOrd="0" presId="urn:microsoft.com/office/officeart/2005/8/layout/vList2"/>
    <dgm:cxn modelId="{CC9024F5-995E-4C4A-BAD8-FEA33A52A7E7}" srcId="{32C02331-BAEF-F54A-89E6-BED934B4C0A5}" destId="{FC62CB7D-33F3-6C49-AE8D-5E4560C567D8}" srcOrd="3" destOrd="0" parTransId="{E3311904-B552-DE49-B971-1BC1DE3EE3A6}" sibTransId="{96824686-B8CA-E44D-B1AE-40607A1CF62F}"/>
    <dgm:cxn modelId="{D5EED0FB-FB4E-3E4A-B0DB-A22D6353799C}" type="presOf" srcId="{444542AE-3082-DA46-BC15-F89811A9A156}" destId="{0F7C0872-A67A-8343-B6F1-1044E674B3C7}" srcOrd="0" destOrd="0" presId="urn:microsoft.com/office/officeart/2005/8/layout/vList2"/>
    <dgm:cxn modelId="{7A8235DC-D08C-BA43-8A5F-F9DA3E38CC6E}" type="presParOf" srcId="{58522B3B-8A1A-B044-BD0E-EBCF6F6358D3}" destId="{4DD62D0D-F60B-6C4C-BDA3-75FEE82F53ED}" srcOrd="0" destOrd="0" presId="urn:microsoft.com/office/officeart/2005/8/layout/vList2"/>
    <dgm:cxn modelId="{E1671D92-3771-4943-AECD-198748305762}" type="presParOf" srcId="{58522B3B-8A1A-B044-BD0E-EBCF6F6358D3}" destId="{E438C1B1-E8F3-D047-98B2-7B6F6E877B3D}" srcOrd="1" destOrd="0" presId="urn:microsoft.com/office/officeart/2005/8/layout/vList2"/>
    <dgm:cxn modelId="{38A2FAB4-6482-2E45-93FC-C2A885E2DF44}" type="presParOf" srcId="{58522B3B-8A1A-B044-BD0E-EBCF6F6358D3}" destId="{91593567-AB8E-A840-A9EF-E1FA0F8DD1F7}" srcOrd="2" destOrd="0" presId="urn:microsoft.com/office/officeart/2005/8/layout/vList2"/>
    <dgm:cxn modelId="{DA7F48D6-D455-9D4F-BAD6-197644B7862E}" type="presParOf" srcId="{58522B3B-8A1A-B044-BD0E-EBCF6F6358D3}" destId="{9C48B9A4-BE2C-FA4C-B376-8A26C8D633A6}" srcOrd="3" destOrd="0" presId="urn:microsoft.com/office/officeart/2005/8/layout/vList2"/>
    <dgm:cxn modelId="{93A6A40B-A00C-9B49-8425-60048CC08F18}" type="presParOf" srcId="{58522B3B-8A1A-B044-BD0E-EBCF6F6358D3}" destId="{B66AB18B-F79F-8A46-A415-057E7B8CA7E1}" srcOrd="4" destOrd="0" presId="urn:microsoft.com/office/officeart/2005/8/layout/vList2"/>
    <dgm:cxn modelId="{D7B0FA51-92F6-7948-8537-4E9ADC16DD21}" type="presParOf" srcId="{58522B3B-8A1A-B044-BD0E-EBCF6F6358D3}" destId="{A86B9C23-C11C-EE4A-9BFC-0BC5E2E1E1FA}" srcOrd="5" destOrd="0" presId="urn:microsoft.com/office/officeart/2005/8/layout/vList2"/>
    <dgm:cxn modelId="{629EEB32-C8EC-E24A-9D70-31B44D2B4D61}" type="presParOf" srcId="{58522B3B-8A1A-B044-BD0E-EBCF6F6358D3}" destId="{D6CB5B54-DB79-F34A-B51E-1E74DE10AE69}" srcOrd="6" destOrd="0" presId="urn:microsoft.com/office/officeart/2005/8/layout/vList2"/>
    <dgm:cxn modelId="{6E754C3E-46E0-094B-B330-D08EA7886E7E}" type="presParOf" srcId="{58522B3B-8A1A-B044-BD0E-EBCF6F6358D3}" destId="{67BAD02C-BA88-1846-A77D-7FB8515AC94E}" srcOrd="7" destOrd="0" presId="urn:microsoft.com/office/officeart/2005/8/layout/vList2"/>
    <dgm:cxn modelId="{E9EE616B-F86F-684C-8D2A-2A64EC3E0D6A}" type="presParOf" srcId="{58522B3B-8A1A-B044-BD0E-EBCF6F6358D3}" destId="{13764993-F2E5-074E-9ECF-2A8BAA76815B}" srcOrd="8" destOrd="0" presId="urn:microsoft.com/office/officeart/2005/8/layout/vList2"/>
    <dgm:cxn modelId="{3358D5C3-09F6-E547-AA05-5713C968B10F}" type="presParOf" srcId="{58522B3B-8A1A-B044-BD0E-EBCF6F6358D3}" destId="{11FB20BD-AEAF-3B47-ACE4-0AF94E2C6CF0}" srcOrd="9" destOrd="0" presId="urn:microsoft.com/office/officeart/2005/8/layout/vList2"/>
    <dgm:cxn modelId="{E5914E70-BD2E-0A4C-9448-222BDCCFCF20}" type="presParOf" srcId="{58522B3B-8A1A-B044-BD0E-EBCF6F6358D3}" destId="{0F7C0872-A67A-8343-B6F1-1044E674B3C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2C2F6B-2248-416F-84EB-1CB2FBEE91C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66A0C2E-2329-4EA1-B04C-AFBA34826D39}">
      <dgm:prSet/>
      <dgm:spPr/>
      <dgm:t>
        <a:bodyPr/>
        <a:lstStyle/>
        <a:p>
          <a:r>
            <a:rPr lang="en-GB" dirty="0"/>
            <a:t>The mediator usually participates actively in facilitative mediation. The mediator does not offer suggestions; however they might float ideas. While the parties "oversee the outcome," the mediator "oversees the process" (</a:t>
          </a:r>
          <a:r>
            <a:rPr lang="en-GB" dirty="0" err="1"/>
            <a:t>Zumeta</a:t>
          </a:r>
          <a:r>
            <a:rPr lang="en-GB" dirty="0"/>
            <a:t>, 2020). </a:t>
          </a:r>
          <a:endParaRPr lang="en-US" dirty="0"/>
        </a:p>
      </dgm:t>
    </dgm:pt>
    <dgm:pt modelId="{EE4C6E36-8A6B-49E7-BC86-A61D338FE114}" type="parTrans" cxnId="{BF8E6EA6-3D14-4A0D-9D0A-1A66C4FC8444}">
      <dgm:prSet/>
      <dgm:spPr/>
      <dgm:t>
        <a:bodyPr/>
        <a:lstStyle/>
        <a:p>
          <a:endParaRPr lang="en-US"/>
        </a:p>
      </dgm:t>
    </dgm:pt>
    <dgm:pt modelId="{D7FE5C8A-F024-47E6-AA53-EC69206B379D}" type="sibTrans" cxnId="{BF8E6EA6-3D14-4A0D-9D0A-1A66C4FC8444}">
      <dgm:prSet/>
      <dgm:spPr/>
      <dgm:t>
        <a:bodyPr/>
        <a:lstStyle/>
        <a:p>
          <a:endParaRPr lang="en-US"/>
        </a:p>
      </dgm:t>
    </dgm:pt>
    <dgm:pt modelId="{E3F515A9-C30B-4B47-BC89-A9F45D1B5DC7}">
      <dgm:prSet/>
      <dgm:spPr/>
      <dgm:t>
        <a:bodyPr/>
        <a:lstStyle/>
        <a:p>
          <a:r>
            <a:rPr lang="en-GB"/>
            <a:t>Facilitative mediators work to make sure that parties reach decisions based on knowledge and comprehension. The aim is to give the parties a significant say in the choices that are made. </a:t>
          </a:r>
          <a:endParaRPr lang="en-US"/>
        </a:p>
      </dgm:t>
    </dgm:pt>
    <dgm:pt modelId="{194D6832-59BA-4043-B1FD-A75A15A45FE0}" type="parTrans" cxnId="{2DE9D805-B9A4-4073-B407-51AE1DB89DAF}">
      <dgm:prSet/>
      <dgm:spPr/>
      <dgm:t>
        <a:bodyPr/>
        <a:lstStyle/>
        <a:p>
          <a:endParaRPr lang="en-US"/>
        </a:p>
      </dgm:t>
    </dgm:pt>
    <dgm:pt modelId="{53C5AED0-F683-4148-A1FF-8A2D324A7A30}" type="sibTrans" cxnId="{2DE9D805-B9A4-4073-B407-51AE1DB89DAF}">
      <dgm:prSet/>
      <dgm:spPr/>
      <dgm:t>
        <a:bodyPr/>
        <a:lstStyle/>
        <a:p>
          <a:endParaRPr lang="en-US"/>
        </a:p>
      </dgm:t>
    </dgm:pt>
    <dgm:pt modelId="{33B98FAA-BBCD-4DBD-B44D-6CF7B8143F3D}">
      <dgm:prSet/>
      <dgm:spPr/>
      <dgm:t>
        <a:bodyPr/>
        <a:lstStyle/>
        <a:p>
          <a:r>
            <a:rPr lang="en-GB"/>
            <a:t>The mediator provides a methodical approach that the parties can utilise to their greatest advantage in their search for amicable resolutions. Prior to coming together for a combined session, each participant has a private, individual session. Relationship circumstances where a win-win solution is required in order to retain and build relationships, such as disputes in the workplace, community, between families, or with clients through complaint settlement, are most suited for this strategy.</a:t>
          </a:r>
          <a:endParaRPr lang="en-US"/>
        </a:p>
      </dgm:t>
    </dgm:pt>
    <dgm:pt modelId="{B5529C16-6A34-4DAA-8214-5AACBA71A385}" type="parTrans" cxnId="{EAF246D1-E235-4289-AF08-F4CCFD7B9A3E}">
      <dgm:prSet/>
      <dgm:spPr/>
      <dgm:t>
        <a:bodyPr/>
        <a:lstStyle/>
        <a:p>
          <a:endParaRPr lang="en-US"/>
        </a:p>
      </dgm:t>
    </dgm:pt>
    <dgm:pt modelId="{DC90A71C-9EEB-413F-B741-96388FC645F4}" type="sibTrans" cxnId="{EAF246D1-E235-4289-AF08-F4CCFD7B9A3E}">
      <dgm:prSet/>
      <dgm:spPr/>
      <dgm:t>
        <a:bodyPr/>
        <a:lstStyle/>
        <a:p>
          <a:endParaRPr lang="en-US"/>
        </a:p>
      </dgm:t>
    </dgm:pt>
    <dgm:pt modelId="{BD98A8C6-0446-4FA5-8179-F1B210B8A5A1}" type="pres">
      <dgm:prSet presAssocID="{D22C2F6B-2248-416F-84EB-1CB2FBEE91C0}" presName="root" presStyleCnt="0">
        <dgm:presLayoutVars>
          <dgm:dir/>
          <dgm:resizeHandles val="exact"/>
        </dgm:presLayoutVars>
      </dgm:prSet>
      <dgm:spPr/>
    </dgm:pt>
    <dgm:pt modelId="{EC828D13-039F-4036-8B51-AD4FBEF6AF67}" type="pres">
      <dgm:prSet presAssocID="{066A0C2E-2329-4EA1-B04C-AFBA34826D39}" presName="compNode" presStyleCnt="0"/>
      <dgm:spPr/>
    </dgm:pt>
    <dgm:pt modelId="{6BD9E5EE-AE8F-468B-9DC0-CFC7968815D8}" type="pres">
      <dgm:prSet presAssocID="{066A0C2E-2329-4EA1-B04C-AFBA34826D39}" presName="bgRect" presStyleLbl="bgShp" presStyleIdx="0" presStyleCnt="3"/>
      <dgm:spPr/>
    </dgm:pt>
    <dgm:pt modelId="{33EB9FAE-F12F-4B09-BC6C-F9B0DFEBA612}" type="pres">
      <dgm:prSet presAssocID="{066A0C2E-2329-4EA1-B04C-AFBA34826D3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3BB14475-E987-4670-8E5E-77B16936CD25}" type="pres">
      <dgm:prSet presAssocID="{066A0C2E-2329-4EA1-B04C-AFBA34826D39}" presName="spaceRect" presStyleCnt="0"/>
      <dgm:spPr/>
    </dgm:pt>
    <dgm:pt modelId="{AFAFF692-7D68-43E8-9694-2CEC0EFCC21D}" type="pres">
      <dgm:prSet presAssocID="{066A0C2E-2329-4EA1-B04C-AFBA34826D39}" presName="parTx" presStyleLbl="revTx" presStyleIdx="0" presStyleCnt="3">
        <dgm:presLayoutVars>
          <dgm:chMax val="0"/>
          <dgm:chPref val="0"/>
        </dgm:presLayoutVars>
      </dgm:prSet>
      <dgm:spPr/>
    </dgm:pt>
    <dgm:pt modelId="{EF805A15-C896-403B-8708-A704294E6116}" type="pres">
      <dgm:prSet presAssocID="{D7FE5C8A-F024-47E6-AA53-EC69206B379D}" presName="sibTrans" presStyleCnt="0"/>
      <dgm:spPr/>
    </dgm:pt>
    <dgm:pt modelId="{1045AC3D-B347-4E04-9DD8-C2B38AE761CF}" type="pres">
      <dgm:prSet presAssocID="{E3F515A9-C30B-4B47-BC89-A9F45D1B5DC7}" presName="compNode" presStyleCnt="0"/>
      <dgm:spPr/>
    </dgm:pt>
    <dgm:pt modelId="{86C8A80C-E204-473B-9A15-784F269B6B06}" type="pres">
      <dgm:prSet presAssocID="{E3F515A9-C30B-4B47-BC89-A9F45D1B5DC7}" presName="bgRect" presStyleLbl="bgShp" presStyleIdx="1" presStyleCnt="3"/>
      <dgm:spPr/>
    </dgm:pt>
    <dgm:pt modelId="{2CC9B759-99DF-44CC-8248-D76E78BBFDA1}" type="pres">
      <dgm:prSet presAssocID="{E3F515A9-C30B-4B47-BC89-A9F45D1B5DC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6255DF3E-BC0B-421B-A5D4-A63A919A83CE}" type="pres">
      <dgm:prSet presAssocID="{E3F515A9-C30B-4B47-BC89-A9F45D1B5DC7}" presName="spaceRect" presStyleCnt="0"/>
      <dgm:spPr/>
    </dgm:pt>
    <dgm:pt modelId="{EBC86E16-0691-421E-ABF7-1C0D0D4DE1BF}" type="pres">
      <dgm:prSet presAssocID="{E3F515A9-C30B-4B47-BC89-A9F45D1B5DC7}" presName="parTx" presStyleLbl="revTx" presStyleIdx="1" presStyleCnt="3">
        <dgm:presLayoutVars>
          <dgm:chMax val="0"/>
          <dgm:chPref val="0"/>
        </dgm:presLayoutVars>
      </dgm:prSet>
      <dgm:spPr/>
    </dgm:pt>
    <dgm:pt modelId="{C9B63BC7-3DCA-44C6-BF25-6F28F4150D6B}" type="pres">
      <dgm:prSet presAssocID="{53C5AED0-F683-4148-A1FF-8A2D324A7A30}" presName="sibTrans" presStyleCnt="0"/>
      <dgm:spPr/>
    </dgm:pt>
    <dgm:pt modelId="{26700F4D-0A6F-4F34-9FDA-3A2679D9D89A}" type="pres">
      <dgm:prSet presAssocID="{33B98FAA-BBCD-4DBD-B44D-6CF7B8143F3D}" presName="compNode" presStyleCnt="0"/>
      <dgm:spPr/>
    </dgm:pt>
    <dgm:pt modelId="{297958D8-99EE-4D87-A0AD-2B5796FB159A}" type="pres">
      <dgm:prSet presAssocID="{33B98FAA-BBCD-4DBD-B44D-6CF7B8143F3D}" presName="bgRect" presStyleLbl="bgShp" presStyleIdx="2" presStyleCnt="3"/>
      <dgm:spPr/>
    </dgm:pt>
    <dgm:pt modelId="{FC549160-27C6-4B13-9087-22C95D4507B4}" type="pres">
      <dgm:prSet presAssocID="{33B98FAA-BBCD-4DBD-B44D-6CF7B8143F3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DCAFA1C3-1A69-446E-8A53-C57E4F69B088}" type="pres">
      <dgm:prSet presAssocID="{33B98FAA-BBCD-4DBD-B44D-6CF7B8143F3D}" presName="spaceRect" presStyleCnt="0"/>
      <dgm:spPr/>
    </dgm:pt>
    <dgm:pt modelId="{4022104E-1C8C-4AB1-8BF7-EA3A8A15F966}" type="pres">
      <dgm:prSet presAssocID="{33B98FAA-BBCD-4DBD-B44D-6CF7B8143F3D}" presName="parTx" presStyleLbl="revTx" presStyleIdx="2" presStyleCnt="3">
        <dgm:presLayoutVars>
          <dgm:chMax val="0"/>
          <dgm:chPref val="0"/>
        </dgm:presLayoutVars>
      </dgm:prSet>
      <dgm:spPr/>
    </dgm:pt>
  </dgm:ptLst>
  <dgm:cxnLst>
    <dgm:cxn modelId="{2DE9D805-B9A4-4073-B407-51AE1DB89DAF}" srcId="{D22C2F6B-2248-416F-84EB-1CB2FBEE91C0}" destId="{E3F515A9-C30B-4B47-BC89-A9F45D1B5DC7}" srcOrd="1" destOrd="0" parTransId="{194D6832-59BA-4043-B1FD-A75A15A45FE0}" sibTransId="{53C5AED0-F683-4148-A1FF-8A2D324A7A30}"/>
    <dgm:cxn modelId="{3950D656-1C79-4B02-BB4E-0B5FE9767124}" type="presOf" srcId="{E3F515A9-C30B-4B47-BC89-A9F45D1B5DC7}" destId="{EBC86E16-0691-421E-ABF7-1C0D0D4DE1BF}" srcOrd="0" destOrd="0" presId="urn:microsoft.com/office/officeart/2018/2/layout/IconVerticalSolidList"/>
    <dgm:cxn modelId="{96B3AD6F-4771-4493-8C66-2E3F3A099123}" type="presOf" srcId="{066A0C2E-2329-4EA1-B04C-AFBA34826D39}" destId="{AFAFF692-7D68-43E8-9694-2CEC0EFCC21D}" srcOrd="0" destOrd="0" presId="urn:microsoft.com/office/officeart/2018/2/layout/IconVerticalSolidList"/>
    <dgm:cxn modelId="{8F0DC983-1F0C-4F33-9653-3886D358AB78}" type="presOf" srcId="{D22C2F6B-2248-416F-84EB-1CB2FBEE91C0}" destId="{BD98A8C6-0446-4FA5-8179-F1B210B8A5A1}" srcOrd="0" destOrd="0" presId="urn:microsoft.com/office/officeart/2018/2/layout/IconVerticalSolidList"/>
    <dgm:cxn modelId="{BF8E6EA6-3D14-4A0D-9D0A-1A66C4FC8444}" srcId="{D22C2F6B-2248-416F-84EB-1CB2FBEE91C0}" destId="{066A0C2E-2329-4EA1-B04C-AFBA34826D39}" srcOrd="0" destOrd="0" parTransId="{EE4C6E36-8A6B-49E7-BC86-A61D338FE114}" sibTransId="{D7FE5C8A-F024-47E6-AA53-EC69206B379D}"/>
    <dgm:cxn modelId="{06EFACBD-945D-455D-8F59-0BF8C614FB16}" type="presOf" srcId="{33B98FAA-BBCD-4DBD-B44D-6CF7B8143F3D}" destId="{4022104E-1C8C-4AB1-8BF7-EA3A8A15F966}" srcOrd="0" destOrd="0" presId="urn:microsoft.com/office/officeart/2018/2/layout/IconVerticalSolidList"/>
    <dgm:cxn modelId="{EAF246D1-E235-4289-AF08-F4CCFD7B9A3E}" srcId="{D22C2F6B-2248-416F-84EB-1CB2FBEE91C0}" destId="{33B98FAA-BBCD-4DBD-B44D-6CF7B8143F3D}" srcOrd="2" destOrd="0" parTransId="{B5529C16-6A34-4DAA-8214-5AACBA71A385}" sibTransId="{DC90A71C-9EEB-413F-B741-96388FC645F4}"/>
    <dgm:cxn modelId="{4F2B0576-5C43-4ED7-8EB9-87C54CCB41FF}" type="presParOf" srcId="{BD98A8C6-0446-4FA5-8179-F1B210B8A5A1}" destId="{EC828D13-039F-4036-8B51-AD4FBEF6AF67}" srcOrd="0" destOrd="0" presId="urn:microsoft.com/office/officeart/2018/2/layout/IconVerticalSolidList"/>
    <dgm:cxn modelId="{688D21D7-A1E5-40D5-84EC-12F13AA91FE6}" type="presParOf" srcId="{EC828D13-039F-4036-8B51-AD4FBEF6AF67}" destId="{6BD9E5EE-AE8F-468B-9DC0-CFC7968815D8}" srcOrd="0" destOrd="0" presId="urn:microsoft.com/office/officeart/2018/2/layout/IconVerticalSolidList"/>
    <dgm:cxn modelId="{78DBE60A-BAC3-4FAB-B5EF-927C0F7F2374}" type="presParOf" srcId="{EC828D13-039F-4036-8B51-AD4FBEF6AF67}" destId="{33EB9FAE-F12F-4B09-BC6C-F9B0DFEBA612}" srcOrd="1" destOrd="0" presId="urn:microsoft.com/office/officeart/2018/2/layout/IconVerticalSolidList"/>
    <dgm:cxn modelId="{46ED54A2-1FCF-4E03-AC3D-EBB91C957700}" type="presParOf" srcId="{EC828D13-039F-4036-8B51-AD4FBEF6AF67}" destId="{3BB14475-E987-4670-8E5E-77B16936CD25}" srcOrd="2" destOrd="0" presId="urn:microsoft.com/office/officeart/2018/2/layout/IconVerticalSolidList"/>
    <dgm:cxn modelId="{CF8D3E12-D171-4611-AB0E-7D589168A5C0}" type="presParOf" srcId="{EC828D13-039F-4036-8B51-AD4FBEF6AF67}" destId="{AFAFF692-7D68-43E8-9694-2CEC0EFCC21D}" srcOrd="3" destOrd="0" presId="urn:microsoft.com/office/officeart/2018/2/layout/IconVerticalSolidList"/>
    <dgm:cxn modelId="{17AB4785-92F1-40E6-B10D-7FD4A3B7A7F1}" type="presParOf" srcId="{BD98A8C6-0446-4FA5-8179-F1B210B8A5A1}" destId="{EF805A15-C896-403B-8708-A704294E6116}" srcOrd="1" destOrd="0" presId="urn:microsoft.com/office/officeart/2018/2/layout/IconVerticalSolidList"/>
    <dgm:cxn modelId="{4632884B-1E2E-4573-A7DC-47E525DF5CCC}" type="presParOf" srcId="{BD98A8C6-0446-4FA5-8179-F1B210B8A5A1}" destId="{1045AC3D-B347-4E04-9DD8-C2B38AE761CF}" srcOrd="2" destOrd="0" presId="urn:microsoft.com/office/officeart/2018/2/layout/IconVerticalSolidList"/>
    <dgm:cxn modelId="{1750D8CE-4CD9-4BAF-9001-C8B37EC719F6}" type="presParOf" srcId="{1045AC3D-B347-4E04-9DD8-C2B38AE761CF}" destId="{86C8A80C-E204-473B-9A15-784F269B6B06}" srcOrd="0" destOrd="0" presId="urn:microsoft.com/office/officeart/2018/2/layout/IconVerticalSolidList"/>
    <dgm:cxn modelId="{D2F3973A-F1DD-42E7-90EB-512BF9B130CF}" type="presParOf" srcId="{1045AC3D-B347-4E04-9DD8-C2B38AE761CF}" destId="{2CC9B759-99DF-44CC-8248-D76E78BBFDA1}" srcOrd="1" destOrd="0" presId="urn:microsoft.com/office/officeart/2018/2/layout/IconVerticalSolidList"/>
    <dgm:cxn modelId="{ED40FE90-860E-43C2-B1E2-0A8CFB84B9F0}" type="presParOf" srcId="{1045AC3D-B347-4E04-9DD8-C2B38AE761CF}" destId="{6255DF3E-BC0B-421B-A5D4-A63A919A83CE}" srcOrd="2" destOrd="0" presId="urn:microsoft.com/office/officeart/2018/2/layout/IconVerticalSolidList"/>
    <dgm:cxn modelId="{6EFB2AAB-0860-45D6-8349-14347DC56279}" type="presParOf" srcId="{1045AC3D-B347-4E04-9DD8-C2B38AE761CF}" destId="{EBC86E16-0691-421E-ABF7-1C0D0D4DE1BF}" srcOrd="3" destOrd="0" presId="urn:microsoft.com/office/officeart/2018/2/layout/IconVerticalSolidList"/>
    <dgm:cxn modelId="{7A163A31-2090-4E3F-B5E9-7F629584D479}" type="presParOf" srcId="{BD98A8C6-0446-4FA5-8179-F1B210B8A5A1}" destId="{C9B63BC7-3DCA-44C6-BF25-6F28F4150D6B}" srcOrd="3" destOrd="0" presId="urn:microsoft.com/office/officeart/2018/2/layout/IconVerticalSolidList"/>
    <dgm:cxn modelId="{ED857E49-F88F-493C-A9C1-FB1621047B71}" type="presParOf" srcId="{BD98A8C6-0446-4FA5-8179-F1B210B8A5A1}" destId="{26700F4D-0A6F-4F34-9FDA-3A2679D9D89A}" srcOrd="4" destOrd="0" presId="urn:microsoft.com/office/officeart/2018/2/layout/IconVerticalSolidList"/>
    <dgm:cxn modelId="{C8EFCEA1-88EB-4E75-A402-30F4794ECBBE}" type="presParOf" srcId="{26700F4D-0A6F-4F34-9FDA-3A2679D9D89A}" destId="{297958D8-99EE-4D87-A0AD-2B5796FB159A}" srcOrd="0" destOrd="0" presId="urn:microsoft.com/office/officeart/2018/2/layout/IconVerticalSolidList"/>
    <dgm:cxn modelId="{C0FBD80A-523A-4A6F-B095-A152A2E2A7CE}" type="presParOf" srcId="{26700F4D-0A6F-4F34-9FDA-3A2679D9D89A}" destId="{FC549160-27C6-4B13-9087-22C95D4507B4}" srcOrd="1" destOrd="0" presId="urn:microsoft.com/office/officeart/2018/2/layout/IconVerticalSolidList"/>
    <dgm:cxn modelId="{EF79D6AE-283D-4472-9415-147D3040292F}" type="presParOf" srcId="{26700F4D-0A6F-4F34-9FDA-3A2679D9D89A}" destId="{DCAFA1C3-1A69-446E-8A53-C57E4F69B088}" srcOrd="2" destOrd="0" presId="urn:microsoft.com/office/officeart/2018/2/layout/IconVerticalSolidList"/>
    <dgm:cxn modelId="{CE5AE808-3F6D-47C4-8F0D-A741FACB2E99}" type="presParOf" srcId="{26700F4D-0A6F-4F34-9FDA-3A2679D9D89A}" destId="{4022104E-1C8C-4AB1-8BF7-EA3A8A15F96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109D31-9B1A-48BA-B14A-2CDF150BA6E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E0C6B83-3191-47D2-B1C0-48163C5D328C}">
      <dgm:prSet/>
      <dgm:spPr/>
      <dgm:t>
        <a:bodyPr/>
        <a:lstStyle/>
        <a:p>
          <a:r>
            <a:rPr lang="en-GB" dirty="0"/>
            <a:t>Evaluative mediation emphasises settling according to the legal rights and entitlements of the parties and within the anticipated range of court outcomes; the mediator is more interventionist, more likely to “</a:t>
          </a:r>
          <a:r>
            <a:rPr lang="en-GB" i="1" dirty="0"/>
            <a:t>give an opinion, recommend options, and advise on the court’s normative outcomes; mediators are often known to have expertise in contextual issues, such as family or employment law</a:t>
          </a:r>
          <a:r>
            <a:rPr lang="en-GB" dirty="0"/>
            <a:t>”.</a:t>
          </a:r>
          <a:endParaRPr lang="en-US" dirty="0"/>
        </a:p>
      </dgm:t>
    </dgm:pt>
    <dgm:pt modelId="{61EE4381-E544-463A-87E6-8BAF8B8D9C37}" type="parTrans" cxnId="{42F7F9DD-F522-4A59-90AE-3D21297A04E9}">
      <dgm:prSet/>
      <dgm:spPr/>
      <dgm:t>
        <a:bodyPr/>
        <a:lstStyle/>
        <a:p>
          <a:endParaRPr lang="en-US"/>
        </a:p>
      </dgm:t>
    </dgm:pt>
    <dgm:pt modelId="{FF963F49-FAE0-47C6-AA8B-3829E59B3F10}" type="sibTrans" cxnId="{42F7F9DD-F522-4A59-90AE-3D21297A04E9}">
      <dgm:prSet/>
      <dgm:spPr/>
      <dgm:t>
        <a:bodyPr/>
        <a:lstStyle/>
        <a:p>
          <a:endParaRPr lang="en-US"/>
        </a:p>
      </dgm:t>
    </dgm:pt>
    <dgm:pt modelId="{E354B7A1-23AB-4AB6-9E39-B1F841ED4C30}">
      <dgm:prSet/>
      <dgm:spPr/>
      <dgm:t>
        <a:bodyPr/>
        <a:lstStyle/>
        <a:p>
          <a:r>
            <a:rPr lang="en-GB" dirty="0"/>
            <a:t>Legal professionals that specialise in a particular field of law that is pertinent to the issue typically serve as evaluative mediators. They will give the parties an assessment of the merits and limitations of their case considering their respective legal standing. They may also offer advice about the likelihood of a court case's result if asked. </a:t>
          </a:r>
          <a:endParaRPr lang="en-US" dirty="0"/>
        </a:p>
      </dgm:t>
    </dgm:pt>
    <dgm:pt modelId="{2FD07551-052F-4015-A38C-C1B0D780F5B7}" type="parTrans" cxnId="{58959A7C-9DE1-4BD9-AE9C-F3936F8EE8D7}">
      <dgm:prSet/>
      <dgm:spPr/>
      <dgm:t>
        <a:bodyPr/>
        <a:lstStyle/>
        <a:p>
          <a:endParaRPr lang="en-US"/>
        </a:p>
      </dgm:t>
    </dgm:pt>
    <dgm:pt modelId="{2C4B6955-C247-410F-BF14-94CD8A23B3F3}" type="sibTrans" cxnId="{58959A7C-9DE1-4BD9-AE9C-F3936F8EE8D7}">
      <dgm:prSet/>
      <dgm:spPr/>
      <dgm:t>
        <a:bodyPr/>
        <a:lstStyle/>
        <a:p>
          <a:endParaRPr lang="en-US"/>
        </a:p>
      </dgm:t>
    </dgm:pt>
    <dgm:pt modelId="{AC792779-CFEF-44FA-BCEE-EAFE354174AF}">
      <dgm:prSet/>
      <dgm:spPr/>
      <dgm:t>
        <a:bodyPr/>
        <a:lstStyle/>
        <a:p>
          <a:r>
            <a:rPr lang="en-GB" dirty="0"/>
            <a:t>They could also provide guidance on available settlement choices. As a productive and cost-effective alternative to legal action, fair settlement is strongly favoured. Opening remarks are made in a combined session, after which the parties are divided for the day and the bulk of the work is completed inside meetings. </a:t>
          </a:r>
          <a:endParaRPr lang="en-US" dirty="0"/>
        </a:p>
      </dgm:t>
    </dgm:pt>
    <dgm:pt modelId="{F35D9AE5-7DAA-40A5-B2AE-2A065831FF88}" type="parTrans" cxnId="{502ADD19-AFD5-4816-B3E8-EA6A3B3062DC}">
      <dgm:prSet/>
      <dgm:spPr/>
      <dgm:t>
        <a:bodyPr/>
        <a:lstStyle/>
        <a:p>
          <a:endParaRPr lang="en-US"/>
        </a:p>
      </dgm:t>
    </dgm:pt>
    <dgm:pt modelId="{C9100BE3-5143-4D72-8E2E-B8DFF42ADD52}" type="sibTrans" cxnId="{502ADD19-AFD5-4816-B3E8-EA6A3B3062DC}">
      <dgm:prSet/>
      <dgm:spPr/>
      <dgm:t>
        <a:bodyPr/>
        <a:lstStyle/>
        <a:p>
          <a:endParaRPr lang="en-US"/>
        </a:p>
      </dgm:t>
    </dgm:pt>
    <dgm:pt modelId="{DB80D089-45FC-4C92-9900-B590B63001E2}">
      <dgm:prSet/>
      <dgm:spPr/>
      <dgm:t>
        <a:bodyPr/>
        <a:lstStyle/>
        <a:p>
          <a:r>
            <a:rPr lang="en-GB"/>
            <a:t>When a compromise is desired and there is no ongoing connection, this strategy is appropriate for commercial and contract conflicts. In situations requiring face-to-face dialogue and compromise, such those in the business, community, or complaint resolution, this method is not appropriate.</a:t>
          </a:r>
          <a:endParaRPr lang="en-US"/>
        </a:p>
      </dgm:t>
    </dgm:pt>
    <dgm:pt modelId="{279606B6-9198-4FD3-BC63-03957BCC99DD}" type="parTrans" cxnId="{8C1EA27D-B06F-48FB-A6FA-4EAD8CC238F2}">
      <dgm:prSet/>
      <dgm:spPr/>
      <dgm:t>
        <a:bodyPr/>
        <a:lstStyle/>
        <a:p>
          <a:endParaRPr lang="en-US"/>
        </a:p>
      </dgm:t>
    </dgm:pt>
    <dgm:pt modelId="{6EE4DE5E-C39B-4215-80B4-74E3A996B5F4}" type="sibTrans" cxnId="{8C1EA27D-B06F-48FB-A6FA-4EAD8CC238F2}">
      <dgm:prSet/>
      <dgm:spPr/>
      <dgm:t>
        <a:bodyPr/>
        <a:lstStyle/>
        <a:p>
          <a:endParaRPr lang="en-US"/>
        </a:p>
      </dgm:t>
    </dgm:pt>
    <dgm:pt modelId="{84F72F19-3506-5340-9471-F9E26DB92760}" type="pres">
      <dgm:prSet presAssocID="{24109D31-9B1A-48BA-B14A-2CDF150BA6EC}" presName="linear" presStyleCnt="0">
        <dgm:presLayoutVars>
          <dgm:animLvl val="lvl"/>
          <dgm:resizeHandles val="exact"/>
        </dgm:presLayoutVars>
      </dgm:prSet>
      <dgm:spPr/>
    </dgm:pt>
    <dgm:pt modelId="{F4D16263-A0BF-1D4A-A55C-814BBF26EACD}" type="pres">
      <dgm:prSet presAssocID="{2E0C6B83-3191-47D2-B1C0-48163C5D328C}" presName="parentText" presStyleLbl="node1" presStyleIdx="0" presStyleCnt="4">
        <dgm:presLayoutVars>
          <dgm:chMax val="0"/>
          <dgm:bulletEnabled val="1"/>
        </dgm:presLayoutVars>
      </dgm:prSet>
      <dgm:spPr/>
    </dgm:pt>
    <dgm:pt modelId="{DE626E8C-FB41-E049-912B-450935B20EE7}" type="pres">
      <dgm:prSet presAssocID="{FF963F49-FAE0-47C6-AA8B-3829E59B3F10}" presName="spacer" presStyleCnt="0"/>
      <dgm:spPr/>
    </dgm:pt>
    <dgm:pt modelId="{A8FEB2FB-B4AE-B04D-B8E3-7D37C7509314}" type="pres">
      <dgm:prSet presAssocID="{E354B7A1-23AB-4AB6-9E39-B1F841ED4C30}" presName="parentText" presStyleLbl="node1" presStyleIdx="1" presStyleCnt="4">
        <dgm:presLayoutVars>
          <dgm:chMax val="0"/>
          <dgm:bulletEnabled val="1"/>
        </dgm:presLayoutVars>
      </dgm:prSet>
      <dgm:spPr/>
    </dgm:pt>
    <dgm:pt modelId="{8613F686-C6DC-5244-89ED-05636E58A2A8}" type="pres">
      <dgm:prSet presAssocID="{2C4B6955-C247-410F-BF14-94CD8A23B3F3}" presName="spacer" presStyleCnt="0"/>
      <dgm:spPr/>
    </dgm:pt>
    <dgm:pt modelId="{355E26E9-1C38-854E-953D-F44D8410F209}" type="pres">
      <dgm:prSet presAssocID="{AC792779-CFEF-44FA-BCEE-EAFE354174AF}" presName="parentText" presStyleLbl="node1" presStyleIdx="2" presStyleCnt="4">
        <dgm:presLayoutVars>
          <dgm:chMax val="0"/>
          <dgm:bulletEnabled val="1"/>
        </dgm:presLayoutVars>
      </dgm:prSet>
      <dgm:spPr/>
    </dgm:pt>
    <dgm:pt modelId="{0BBBE6E3-7D01-D54C-83C8-3258D2011383}" type="pres">
      <dgm:prSet presAssocID="{C9100BE3-5143-4D72-8E2E-B8DFF42ADD52}" presName="spacer" presStyleCnt="0"/>
      <dgm:spPr/>
    </dgm:pt>
    <dgm:pt modelId="{B46F144B-3028-8C40-9177-28ED484583FF}" type="pres">
      <dgm:prSet presAssocID="{DB80D089-45FC-4C92-9900-B590B63001E2}" presName="parentText" presStyleLbl="node1" presStyleIdx="3" presStyleCnt="4">
        <dgm:presLayoutVars>
          <dgm:chMax val="0"/>
          <dgm:bulletEnabled val="1"/>
        </dgm:presLayoutVars>
      </dgm:prSet>
      <dgm:spPr/>
    </dgm:pt>
  </dgm:ptLst>
  <dgm:cxnLst>
    <dgm:cxn modelId="{502ADD19-AFD5-4816-B3E8-EA6A3B3062DC}" srcId="{24109D31-9B1A-48BA-B14A-2CDF150BA6EC}" destId="{AC792779-CFEF-44FA-BCEE-EAFE354174AF}" srcOrd="2" destOrd="0" parTransId="{F35D9AE5-7DAA-40A5-B2AE-2A065831FF88}" sibTransId="{C9100BE3-5143-4D72-8E2E-B8DFF42ADD52}"/>
    <dgm:cxn modelId="{9C663165-4E18-6440-9F7A-B552BB33BB55}" type="presOf" srcId="{AC792779-CFEF-44FA-BCEE-EAFE354174AF}" destId="{355E26E9-1C38-854E-953D-F44D8410F209}" srcOrd="0" destOrd="0" presId="urn:microsoft.com/office/officeart/2005/8/layout/vList2"/>
    <dgm:cxn modelId="{58959A7C-9DE1-4BD9-AE9C-F3936F8EE8D7}" srcId="{24109D31-9B1A-48BA-B14A-2CDF150BA6EC}" destId="{E354B7A1-23AB-4AB6-9E39-B1F841ED4C30}" srcOrd="1" destOrd="0" parTransId="{2FD07551-052F-4015-A38C-C1B0D780F5B7}" sibTransId="{2C4B6955-C247-410F-BF14-94CD8A23B3F3}"/>
    <dgm:cxn modelId="{8C1EA27D-B06F-48FB-A6FA-4EAD8CC238F2}" srcId="{24109D31-9B1A-48BA-B14A-2CDF150BA6EC}" destId="{DB80D089-45FC-4C92-9900-B590B63001E2}" srcOrd="3" destOrd="0" parTransId="{279606B6-9198-4FD3-BC63-03957BCC99DD}" sibTransId="{6EE4DE5E-C39B-4215-80B4-74E3A996B5F4}"/>
    <dgm:cxn modelId="{6F751C81-BD1A-E046-B235-5D52E38FC098}" type="presOf" srcId="{2E0C6B83-3191-47D2-B1C0-48163C5D328C}" destId="{F4D16263-A0BF-1D4A-A55C-814BBF26EACD}" srcOrd="0" destOrd="0" presId="urn:microsoft.com/office/officeart/2005/8/layout/vList2"/>
    <dgm:cxn modelId="{122547AA-38BC-2C42-8EB5-157E0D75196F}" type="presOf" srcId="{24109D31-9B1A-48BA-B14A-2CDF150BA6EC}" destId="{84F72F19-3506-5340-9471-F9E26DB92760}" srcOrd="0" destOrd="0" presId="urn:microsoft.com/office/officeart/2005/8/layout/vList2"/>
    <dgm:cxn modelId="{42F7F9DD-F522-4A59-90AE-3D21297A04E9}" srcId="{24109D31-9B1A-48BA-B14A-2CDF150BA6EC}" destId="{2E0C6B83-3191-47D2-B1C0-48163C5D328C}" srcOrd="0" destOrd="0" parTransId="{61EE4381-E544-463A-87E6-8BAF8B8D9C37}" sibTransId="{FF963F49-FAE0-47C6-AA8B-3829E59B3F10}"/>
    <dgm:cxn modelId="{2FB766E6-3A9A-964A-AC11-C1A4FEEB753C}" type="presOf" srcId="{E354B7A1-23AB-4AB6-9E39-B1F841ED4C30}" destId="{A8FEB2FB-B4AE-B04D-B8E3-7D37C7509314}" srcOrd="0" destOrd="0" presId="urn:microsoft.com/office/officeart/2005/8/layout/vList2"/>
    <dgm:cxn modelId="{319BDFF1-9146-884F-AAA4-E894F50D0240}" type="presOf" srcId="{DB80D089-45FC-4C92-9900-B590B63001E2}" destId="{B46F144B-3028-8C40-9177-28ED484583FF}" srcOrd="0" destOrd="0" presId="urn:microsoft.com/office/officeart/2005/8/layout/vList2"/>
    <dgm:cxn modelId="{1C47BBE8-0E83-1E42-AA53-CBE59E1CB243}" type="presParOf" srcId="{84F72F19-3506-5340-9471-F9E26DB92760}" destId="{F4D16263-A0BF-1D4A-A55C-814BBF26EACD}" srcOrd="0" destOrd="0" presId="urn:microsoft.com/office/officeart/2005/8/layout/vList2"/>
    <dgm:cxn modelId="{AC9F61FC-349C-F84F-B3CA-D61838EADC59}" type="presParOf" srcId="{84F72F19-3506-5340-9471-F9E26DB92760}" destId="{DE626E8C-FB41-E049-912B-450935B20EE7}" srcOrd="1" destOrd="0" presId="urn:microsoft.com/office/officeart/2005/8/layout/vList2"/>
    <dgm:cxn modelId="{B076DAAB-40E2-274D-836E-A76A22D4D99F}" type="presParOf" srcId="{84F72F19-3506-5340-9471-F9E26DB92760}" destId="{A8FEB2FB-B4AE-B04D-B8E3-7D37C7509314}" srcOrd="2" destOrd="0" presId="urn:microsoft.com/office/officeart/2005/8/layout/vList2"/>
    <dgm:cxn modelId="{329DE1DF-5694-4142-8CFC-5C9DF64BE6F2}" type="presParOf" srcId="{84F72F19-3506-5340-9471-F9E26DB92760}" destId="{8613F686-C6DC-5244-89ED-05636E58A2A8}" srcOrd="3" destOrd="0" presId="urn:microsoft.com/office/officeart/2005/8/layout/vList2"/>
    <dgm:cxn modelId="{5A346A69-E563-B745-BF9D-61C1EE51E87F}" type="presParOf" srcId="{84F72F19-3506-5340-9471-F9E26DB92760}" destId="{355E26E9-1C38-854E-953D-F44D8410F209}" srcOrd="4" destOrd="0" presId="urn:microsoft.com/office/officeart/2005/8/layout/vList2"/>
    <dgm:cxn modelId="{528A76A9-E37C-B24C-8614-039A6DFCD835}" type="presParOf" srcId="{84F72F19-3506-5340-9471-F9E26DB92760}" destId="{0BBBE6E3-7D01-D54C-83C8-3258D2011383}" srcOrd="5" destOrd="0" presId="urn:microsoft.com/office/officeart/2005/8/layout/vList2"/>
    <dgm:cxn modelId="{28305D99-636D-AA45-9A4C-F21165D4862F}" type="presParOf" srcId="{84F72F19-3506-5340-9471-F9E26DB92760}" destId="{B46F144B-3028-8C40-9177-28ED484583F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3CD6EF2-CFE4-474D-8946-1137E16DCA6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C2C1562-408F-47F4-8E82-5A7A08161128}">
      <dgm:prSet/>
      <dgm:spPr/>
      <dgm:t>
        <a:bodyPr/>
        <a:lstStyle/>
        <a:p>
          <a:r>
            <a:rPr lang="en-GB"/>
            <a:t>The focus of transformative mediation is on two crucial interpersonal processes: empowerment and acknowledgment. It is a much less organised method. </a:t>
          </a:r>
          <a:endParaRPr lang="en-US"/>
        </a:p>
      </dgm:t>
    </dgm:pt>
    <dgm:pt modelId="{DFFC8640-F65F-4576-9D58-1116AFC82A43}" type="parTrans" cxnId="{DF83FEA8-D33C-420C-AC8A-1189E2144893}">
      <dgm:prSet/>
      <dgm:spPr/>
      <dgm:t>
        <a:bodyPr/>
        <a:lstStyle/>
        <a:p>
          <a:endParaRPr lang="en-US"/>
        </a:p>
      </dgm:t>
    </dgm:pt>
    <dgm:pt modelId="{64CF48D5-7D2F-49A8-B7CF-B98455101467}" type="sibTrans" cxnId="{DF83FEA8-D33C-420C-AC8A-1189E2144893}">
      <dgm:prSet/>
      <dgm:spPr/>
      <dgm:t>
        <a:bodyPr/>
        <a:lstStyle/>
        <a:p>
          <a:endParaRPr lang="en-US"/>
        </a:p>
      </dgm:t>
    </dgm:pt>
    <dgm:pt modelId="{A237DC41-6D1D-4597-B5E6-F0D4BBA5787B}">
      <dgm:prSet/>
      <dgm:spPr/>
      <dgm:t>
        <a:bodyPr/>
        <a:lstStyle/>
        <a:p>
          <a:r>
            <a:rPr lang="en-GB"/>
            <a:t>The goal of a transformational mediator is to provide the parties concerned the freedom to decide for themselves and take independent action. Additionally, they strive to promote and advance mutual respect between the parties. </a:t>
          </a:r>
          <a:endParaRPr lang="en-US"/>
        </a:p>
      </dgm:t>
    </dgm:pt>
    <dgm:pt modelId="{B1395E94-3407-4EDB-AE9B-8146A30334B6}" type="parTrans" cxnId="{B443A16B-ACBA-45D7-A1CF-040F48DF6518}">
      <dgm:prSet/>
      <dgm:spPr/>
      <dgm:t>
        <a:bodyPr/>
        <a:lstStyle/>
        <a:p>
          <a:endParaRPr lang="en-US"/>
        </a:p>
      </dgm:t>
    </dgm:pt>
    <dgm:pt modelId="{61788114-E65F-450C-B5D0-70F37DBE0DCD}" type="sibTrans" cxnId="{B443A16B-ACBA-45D7-A1CF-040F48DF6518}">
      <dgm:prSet/>
      <dgm:spPr/>
      <dgm:t>
        <a:bodyPr/>
        <a:lstStyle/>
        <a:p>
          <a:endParaRPr lang="en-US"/>
        </a:p>
      </dgm:t>
    </dgm:pt>
    <dgm:pt modelId="{A5C0362D-1E28-494B-83B0-19BF4FC5744C}">
      <dgm:prSet/>
      <dgm:spPr/>
      <dgm:t>
        <a:bodyPr/>
        <a:lstStyle/>
        <a:p>
          <a:r>
            <a:rPr lang="en-GB"/>
            <a:t>This is a natural process that is very responsive to the demands of the parties. The mediator tries to help both parties as their dispute develops and as their relationship evolves and strengthens. The parties are heavily in control of both the substance (the substantive issues) and the procedure.</a:t>
          </a:r>
          <a:endParaRPr lang="en-US"/>
        </a:p>
      </dgm:t>
    </dgm:pt>
    <dgm:pt modelId="{FAEA2831-2A65-4AF1-B972-EB3493E951B0}" type="parTrans" cxnId="{E5F53625-EE4F-4243-A435-B5B7107E6565}">
      <dgm:prSet/>
      <dgm:spPr/>
      <dgm:t>
        <a:bodyPr/>
        <a:lstStyle/>
        <a:p>
          <a:endParaRPr lang="en-US"/>
        </a:p>
      </dgm:t>
    </dgm:pt>
    <dgm:pt modelId="{EF1A1595-F904-4D49-B9F2-4558666E24A0}" type="sibTrans" cxnId="{E5F53625-EE4F-4243-A435-B5B7107E6565}">
      <dgm:prSet/>
      <dgm:spPr/>
      <dgm:t>
        <a:bodyPr/>
        <a:lstStyle/>
        <a:p>
          <a:endParaRPr lang="en-US"/>
        </a:p>
      </dgm:t>
    </dgm:pt>
    <dgm:pt modelId="{9E29B0F7-5CCA-4EB0-9788-F02CADA04435}">
      <dgm:prSet/>
      <dgm:spPr/>
      <dgm:t>
        <a:bodyPr/>
        <a:lstStyle/>
        <a:p>
          <a:r>
            <a:rPr lang="en-GB"/>
            <a:t>By enabling parties to take responsibility of both the process and the outcome, transformative mediation employs strategies to give parties more authority. </a:t>
          </a:r>
          <a:endParaRPr lang="en-US"/>
        </a:p>
      </dgm:t>
    </dgm:pt>
    <dgm:pt modelId="{FE1B4C94-D5E9-4CF4-A137-4EE39E5B0F6F}" type="parTrans" cxnId="{66A4E3C4-E8BC-458F-B3A1-0ACAAC25A6FA}">
      <dgm:prSet/>
      <dgm:spPr/>
      <dgm:t>
        <a:bodyPr/>
        <a:lstStyle/>
        <a:p>
          <a:endParaRPr lang="en-US"/>
        </a:p>
      </dgm:t>
    </dgm:pt>
    <dgm:pt modelId="{5CB4159D-4956-4671-B05B-AD62ACD09A52}" type="sibTrans" cxnId="{66A4E3C4-E8BC-458F-B3A1-0ACAAC25A6FA}">
      <dgm:prSet/>
      <dgm:spPr/>
      <dgm:t>
        <a:bodyPr/>
        <a:lstStyle/>
        <a:p>
          <a:endParaRPr lang="en-US"/>
        </a:p>
      </dgm:t>
    </dgm:pt>
    <dgm:pt modelId="{FC55F578-27EF-4EFB-8579-BE4EE0177B8E}">
      <dgm:prSet/>
      <dgm:spPr/>
      <dgm:t>
        <a:bodyPr/>
        <a:lstStyle/>
        <a:p>
          <a:r>
            <a:rPr lang="en-GB"/>
            <a:t>According to transformative mediators, mediation has the capacity to alter how individuals behave in their everyday lives after a conflict, as well as how they conduct towards their adversary during a conflict. Achieving this kind of long-term transformation is more crucial for mediators who follow transformative mediation than resolving a particular issue between the parties (CIPD, 2019). </a:t>
          </a:r>
          <a:endParaRPr lang="en-US"/>
        </a:p>
      </dgm:t>
    </dgm:pt>
    <dgm:pt modelId="{9C952A99-2CC3-43EA-99AC-2619931AB08C}" type="parTrans" cxnId="{805A5063-AC76-4565-BF58-670297C89C03}">
      <dgm:prSet/>
      <dgm:spPr/>
      <dgm:t>
        <a:bodyPr/>
        <a:lstStyle/>
        <a:p>
          <a:endParaRPr lang="en-US"/>
        </a:p>
      </dgm:t>
    </dgm:pt>
    <dgm:pt modelId="{ACB30606-084E-4C79-BDC2-ACF8A1475316}" type="sibTrans" cxnId="{805A5063-AC76-4565-BF58-670297C89C03}">
      <dgm:prSet/>
      <dgm:spPr/>
      <dgm:t>
        <a:bodyPr/>
        <a:lstStyle/>
        <a:p>
          <a:endParaRPr lang="en-US"/>
        </a:p>
      </dgm:t>
    </dgm:pt>
    <dgm:pt modelId="{56AA745A-4677-44C4-A522-0F57E6E9C463}">
      <dgm:prSet/>
      <dgm:spPr/>
      <dgm:t>
        <a:bodyPr/>
        <a:lstStyle/>
        <a:p>
          <a:r>
            <a:rPr lang="en-GB"/>
            <a:t>Transformative mediation is founded on the principles of "empowerment" of all parties to the dispute and "recognition by each party of the needs, interests, values, and points of view of the other parties" (Baruch- Bush &amp; Folger, 2004).</a:t>
          </a:r>
          <a:endParaRPr lang="en-US"/>
        </a:p>
      </dgm:t>
    </dgm:pt>
    <dgm:pt modelId="{ECC9F839-9EC0-414E-9F87-62FCCE0BFBE2}" type="parTrans" cxnId="{43BBA7F4-853F-449D-8229-A9F12AACE1ED}">
      <dgm:prSet/>
      <dgm:spPr/>
      <dgm:t>
        <a:bodyPr/>
        <a:lstStyle/>
        <a:p>
          <a:endParaRPr lang="en-US"/>
        </a:p>
      </dgm:t>
    </dgm:pt>
    <dgm:pt modelId="{5636F943-B1B6-4F33-923E-558D528291DE}" type="sibTrans" cxnId="{43BBA7F4-853F-449D-8229-A9F12AACE1ED}">
      <dgm:prSet/>
      <dgm:spPr/>
      <dgm:t>
        <a:bodyPr/>
        <a:lstStyle/>
        <a:p>
          <a:endParaRPr lang="en-US"/>
        </a:p>
      </dgm:t>
    </dgm:pt>
    <dgm:pt modelId="{418B6621-D41E-C146-9FD6-0543C35205F0}" type="pres">
      <dgm:prSet presAssocID="{03CD6EF2-CFE4-474D-8946-1137E16DCA6B}" presName="linear" presStyleCnt="0">
        <dgm:presLayoutVars>
          <dgm:animLvl val="lvl"/>
          <dgm:resizeHandles val="exact"/>
        </dgm:presLayoutVars>
      </dgm:prSet>
      <dgm:spPr/>
    </dgm:pt>
    <dgm:pt modelId="{A9637807-998E-1148-B4C2-8025B765FCCC}" type="pres">
      <dgm:prSet presAssocID="{6C2C1562-408F-47F4-8E82-5A7A08161128}" presName="parentText" presStyleLbl="node1" presStyleIdx="0" presStyleCnt="6">
        <dgm:presLayoutVars>
          <dgm:chMax val="0"/>
          <dgm:bulletEnabled val="1"/>
        </dgm:presLayoutVars>
      </dgm:prSet>
      <dgm:spPr/>
    </dgm:pt>
    <dgm:pt modelId="{F79B68BD-306B-7540-AA72-CAB9FA2C2B24}" type="pres">
      <dgm:prSet presAssocID="{64CF48D5-7D2F-49A8-B7CF-B98455101467}" presName="spacer" presStyleCnt="0"/>
      <dgm:spPr/>
    </dgm:pt>
    <dgm:pt modelId="{1C1AFFC0-7B84-A342-BFE5-D8C8EDB5E746}" type="pres">
      <dgm:prSet presAssocID="{A237DC41-6D1D-4597-B5E6-F0D4BBA5787B}" presName="parentText" presStyleLbl="node1" presStyleIdx="1" presStyleCnt="6">
        <dgm:presLayoutVars>
          <dgm:chMax val="0"/>
          <dgm:bulletEnabled val="1"/>
        </dgm:presLayoutVars>
      </dgm:prSet>
      <dgm:spPr/>
    </dgm:pt>
    <dgm:pt modelId="{8FB51419-E6C5-C247-84B1-F49F596F8194}" type="pres">
      <dgm:prSet presAssocID="{61788114-E65F-450C-B5D0-70F37DBE0DCD}" presName="spacer" presStyleCnt="0"/>
      <dgm:spPr/>
    </dgm:pt>
    <dgm:pt modelId="{FD7B7F7D-1551-8F48-B493-451DC7197F05}" type="pres">
      <dgm:prSet presAssocID="{A5C0362D-1E28-494B-83B0-19BF4FC5744C}" presName="parentText" presStyleLbl="node1" presStyleIdx="2" presStyleCnt="6">
        <dgm:presLayoutVars>
          <dgm:chMax val="0"/>
          <dgm:bulletEnabled val="1"/>
        </dgm:presLayoutVars>
      </dgm:prSet>
      <dgm:spPr/>
    </dgm:pt>
    <dgm:pt modelId="{1D46381F-0A6A-5944-99D8-EAE5D1A2B28A}" type="pres">
      <dgm:prSet presAssocID="{EF1A1595-F904-4D49-B9F2-4558666E24A0}" presName="spacer" presStyleCnt="0"/>
      <dgm:spPr/>
    </dgm:pt>
    <dgm:pt modelId="{78F74FDD-F750-C54B-8017-5A403E4DBC01}" type="pres">
      <dgm:prSet presAssocID="{9E29B0F7-5CCA-4EB0-9788-F02CADA04435}" presName="parentText" presStyleLbl="node1" presStyleIdx="3" presStyleCnt="6">
        <dgm:presLayoutVars>
          <dgm:chMax val="0"/>
          <dgm:bulletEnabled val="1"/>
        </dgm:presLayoutVars>
      </dgm:prSet>
      <dgm:spPr/>
    </dgm:pt>
    <dgm:pt modelId="{2187E514-207E-2B48-9C64-1E4E81CA4809}" type="pres">
      <dgm:prSet presAssocID="{5CB4159D-4956-4671-B05B-AD62ACD09A52}" presName="spacer" presStyleCnt="0"/>
      <dgm:spPr/>
    </dgm:pt>
    <dgm:pt modelId="{3D0F9C23-0469-2E4D-A7FD-A3DF364F74ED}" type="pres">
      <dgm:prSet presAssocID="{FC55F578-27EF-4EFB-8579-BE4EE0177B8E}" presName="parentText" presStyleLbl="node1" presStyleIdx="4" presStyleCnt="6">
        <dgm:presLayoutVars>
          <dgm:chMax val="0"/>
          <dgm:bulletEnabled val="1"/>
        </dgm:presLayoutVars>
      </dgm:prSet>
      <dgm:spPr/>
    </dgm:pt>
    <dgm:pt modelId="{4254FB67-9AD2-9F40-AC51-DC71243A70C2}" type="pres">
      <dgm:prSet presAssocID="{ACB30606-084E-4C79-BDC2-ACF8A1475316}" presName="spacer" presStyleCnt="0"/>
      <dgm:spPr/>
    </dgm:pt>
    <dgm:pt modelId="{0472826C-C3F4-6A4E-9DEC-EB33D8AD5184}" type="pres">
      <dgm:prSet presAssocID="{56AA745A-4677-44C4-A522-0F57E6E9C463}" presName="parentText" presStyleLbl="node1" presStyleIdx="5" presStyleCnt="6">
        <dgm:presLayoutVars>
          <dgm:chMax val="0"/>
          <dgm:bulletEnabled val="1"/>
        </dgm:presLayoutVars>
      </dgm:prSet>
      <dgm:spPr/>
    </dgm:pt>
  </dgm:ptLst>
  <dgm:cxnLst>
    <dgm:cxn modelId="{D1E6320F-72E6-754F-9977-DD95692585DD}" type="presOf" srcId="{9E29B0F7-5CCA-4EB0-9788-F02CADA04435}" destId="{78F74FDD-F750-C54B-8017-5A403E4DBC01}" srcOrd="0" destOrd="0" presId="urn:microsoft.com/office/officeart/2005/8/layout/vList2"/>
    <dgm:cxn modelId="{58E49A10-265A-1146-A220-72DE247A4B89}" type="presOf" srcId="{A237DC41-6D1D-4597-B5E6-F0D4BBA5787B}" destId="{1C1AFFC0-7B84-A342-BFE5-D8C8EDB5E746}" srcOrd="0" destOrd="0" presId="urn:microsoft.com/office/officeart/2005/8/layout/vList2"/>
    <dgm:cxn modelId="{55A75411-F3DE-2542-8AAD-A017C6602FD6}" type="presOf" srcId="{A5C0362D-1E28-494B-83B0-19BF4FC5744C}" destId="{FD7B7F7D-1551-8F48-B493-451DC7197F05}" srcOrd="0" destOrd="0" presId="urn:microsoft.com/office/officeart/2005/8/layout/vList2"/>
    <dgm:cxn modelId="{E5F53625-EE4F-4243-A435-B5B7107E6565}" srcId="{03CD6EF2-CFE4-474D-8946-1137E16DCA6B}" destId="{A5C0362D-1E28-494B-83B0-19BF4FC5744C}" srcOrd="2" destOrd="0" parTransId="{FAEA2831-2A65-4AF1-B972-EB3493E951B0}" sibTransId="{EF1A1595-F904-4D49-B9F2-4558666E24A0}"/>
    <dgm:cxn modelId="{805A5063-AC76-4565-BF58-670297C89C03}" srcId="{03CD6EF2-CFE4-474D-8946-1137E16DCA6B}" destId="{FC55F578-27EF-4EFB-8579-BE4EE0177B8E}" srcOrd="4" destOrd="0" parTransId="{9C952A99-2CC3-43EA-99AC-2619931AB08C}" sibTransId="{ACB30606-084E-4C79-BDC2-ACF8A1475316}"/>
    <dgm:cxn modelId="{B443A16B-ACBA-45D7-A1CF-040F48DF6518}" srcId="{03CD6EF2-CFE4-474D-8946-1137E16DCA6B}" destId="{A237DC41-6D1D-4597-B5E6-F0D4BBA5787B}" srcOrd="1" destOrd="0" parTransId="{B1395E94-3407-4EDB-AE9B-8146A30334B6}" sibTransId="{61788114-E65F-450C-B5D0-70F37DBE0DCD}"/>
    <dgm:cxn modelId="{11574C6C-22F8-6C43-87FF-3D45F9992E7C}" type="presOf" srcId="{56AA745A-4677-44C4-A522-0F57E6E9C463}" destId="{0472826C-C3F4-6A4E-9DEC-EB33D8AD5184}" srcOrd="0" destOrd="0" presId="urn:microsoft.com/office/officeart/2005/8/layout/vList2"/>
    <dgm:cxn modelId="{DF83FEA8-D33C-420C-AC8A-1189E2144893}" srcId="{03CD6EF2-CFE4-474D-8946-1137E16DCA6B}" destId="{6C2C1562-408F-47F4-8E82-5A7A08161128}" srcOrd="0" destOrd="0" parTransId="{DFFC8640-F65F-4576-9D58-1116AFC82A43}" sibTransId="{64CF48D5-7D2F-49A8-B7CF-B98455101467}"/>
    <dgm:cxn modelId="{308900B4-425F-AF4B-858D-C88BDD53095E}" type="presOf" srcId="{6C2C1562-408F-47F4-8E82-5A7A08161128}" destId="{A9637807-998E-1148-B4C2-8025B765FCCC}" srcOrd="0" destOrd="0" presId="urn:microsoft.com/office/officeart/2005/8/layout/vList2"/>
    <dgm:cxn modelId="{B7288BB8-BF66-654A-A6CE-3C168B075B3B}" type="presOf" srcId="{FC55F578-27EF-4EFB-8579-BE4EE0177B8E}" destId="{3D0F9C23-0469-2E4D-A7FD-A3DF364F74ED}" srcOrd="0" destOrd="0" presId="urn:microsoft.com/office/officeart/2005/8/layout/vList2"/>
    <dgm:cxn modelId="{5F14A2C1-8571-FF42-BAB8-40582C3E3555}" type="presOf" srcId="{03CD6EF2-CFE4-474D-8946-1137E16DCA6B}" destId="{418B6621-D41E-C146-9FD6-0543C35205F0}" srcOrd="0" destOrd="0" presId="urn:microsoft.com/office/officeart/2005/8/layout/vList2"/>
    <dgm:cxn modelId="{66A4E3C4-E8BC-458F-B3A1-0ACAAC25A6FA}" srcId="{03CD6EF2-CFE4-474D-8946-1137E16DCA6B}" destId="{9E29B0F7-5CCA-4EB0-9788-F02CADA04435}" srcOrd="3" destOrd="0" parTransId="{FE1B4C94-D5E9-4CF4-A137-4EE39E5B0F6F}" sibTransId="{5CB4159D-4956-4671-B05B-AD62ACD09A52}"/>
    <dgm:cxn modelId="{43BBA7F4-853F-449D-8229-A9F12AACE1ED}" srcId="{03CD6EF2-CFE4-474D-8946-1137E16DCA6B}" destId="{56AA745A-4677-44C4-A522-0F57E6E9C463}" srcOrd="5" destOrd="0" parTransId="{ECC9F839-9EC0-414E-9F87-62FCCE0BFBE2}" sibTransId="{5636F943-B1B6-4F33-923E-558D528291DE}"/>
    <dgm:cxn modelId="{B295C886-B02F-0D4F-B8F2-EB2FDF9C81C6}" type="presParOf" srcId="{418B6621-D41E-C146-9FD6-0543C35205F0}" destId="{A9637807-998E-1148-B4C2-8025B765FCCC}" srcOrd="0" destOrd="0" presId="urn:microsoft.com/office/officeart/2005/8/layout/vList2"/>
    <dgm:cxn modelId="{C30FF26D-62F8-A042-B849-4EF533A3E70B}" type="presParOf" srcId="{418B6621-D41E-C146-9FD6-0543C35205F0}" destId="{F79B68BD-306B-7540-AA72-CAB9FA2C2B24}" srcOrd="1" destOrd="0" presId="urn:microsoft.com/office/officeart/2005/8/layout/vList2"/>
    <dgm:cxn modelId="{69DCFCEF-73E3-AF42-B991-43C4FECB2880}" type="presParOf" srcId="{418B6621-D41E-C146-9FD6-0543C35205F0}" destId="{1C1AFFC0-7B84-A342-BFE5-D8C8EDB5E746}" srcOrd="2" destOrd="0" presId="urn:microsoft.com/office/officeart/2005/8/layout/vList2"/>
    <dgm:cxn modelId="{126D9622-724B-CD47-812B-AF7D36ECC29B}" type="presParOf" srcId="{418B6621-D41E-C146-9FD6-0543C35205F0}" destId="{8FB51419-E6C5-C247-84B1-F49F596F8194}" srcOrd="3" destOrd="0" presId="urn:microsoft.com/office/officeart/2005/8/layout/vList2"/>
    <dgm:cxn modelId="{8333BEA1-5C73-CA49-AB12-53828293FB9D}" type="presParOf" srcId="{418B6621-D41E-C146-9FD6-0543C35205F0}" destId="{FD7B7F7D-1551-8F48-B493-451DC7197F05}" srcOrd="4" destOrd="0" presId="urn:microsoft.com/office/officeart/2005/8/layout/vList2"/>
    <dgm:cxn modelId="{F80301D3-81AF-574B-9E60-1F02F0D633A6}" type="presParOf" srcId="{418B6621-D41E-C146-9FD6-0543C35205F0}" destId="{1D46381F-0A6A-5944-99D8-EAE5D1A2B28A}" srcOrd="5" destOrd="0" presId="urn:microsoft.com/office/officeart/2005/8/layout/vList2"/>
    <dgm:cxn modelId="{F7192328-4896-D745-8666-2CAF87E03BBD}" type="presParOf" srcId="{418B6621-D41E-C146-9FD6-0543C35205F0}" destId="{78F74FDD-F750-C54B-8017-5A403E4DBC01}" srcOrd="6" destOrd="0" presId="urn:microsoft.com/office/officeart/2005/8/layout/vList2"/>
    <dgm:cxn modelId="{E93DFB3D-8210-CE47-B98D-6B9D3654644B}" type="presParOf" srcId="{418B6621-D41E-C146-9FD6-0543C35205F0}" destId="{2187E514-207E-2B48-9C64-1E4E81CA4809}" srcOrd="7" destOrd="0" presId="urn:microsoft.com/office/officeart/2005/8/layout/vList2"/>
    <dgm:cxn modelId="{238434B2-F557-E14C-A8EB-4CCB1DF5A7A5}" type="presParOf" srcId="{418B6621-D41E-C146-9FD6-0543C35205F0}" destId="{3D0F9C23-0469-2E4D-A7FD-A3DF364F74ED}" srcOrd="8" destOrd="0" presId="urn:microsoft.com/office/officeart/2005/8/layout/vList2"/>
    <dgm:cxn modelId="{0F7A9FB6-20CC-6542-B223-3D830C746A9F}" type="presParOf" srcId="{418B6621-D41E-C146-9FD6-0543C35205F0}" destId="{4254FB67-9AD2-9F40-AC51-DC71243A70C2}" srcOrd="9" destOrd="0" presId="urn:microsoft.com/office/officeart/2005/8/layout/vList2"/>
    <dgm:cxn modelId="{4509A4ED-8297-5F49-9550-C375947DB3EB}" type="presParOf" srcId="{418B6621-D41E-C146-9FD6-0543C35205F0}" destId="{0472826C-C3F4-6A4E-9DEC-EB33D8AD518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BA9887-D615-4DEE-B769-7C68AE4F138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D6DC9201-8E59-4830-B9AF-81512EC9E2F9}">
      <dgm:prSet/>
      <dgm:spPr/>
      <dgm:t>
        <a:bodyPr/>
        <a:lstStyle/>
        <a:p>
          <a:pPr algn="ctr"/>
          <a:r>
            <a:rPr lang="en-GB" dirty="0"/>
            <a:t>When two or more mediators conduct mediation, this is known as co-mediation. Co-mediation may also provide several advantages, some of which are listed below (Zariski, 2005):</a:t>
          </a:r>
          <a:endParaRPr lang="en-US" dirty="0"/>
        </a:p>
      </dgm:t>
    </dgm:pt>
    <dgm:pt modelId="{7BBFE3DC-EC9C-4E8D-9957-ECD300571F77}" type="parTrans" cxnId="{57010575-153C-49C1-9A3B-A86EF3B2DAB4}">
      <dgm:prSet/>
      <dgm:spPr/>
      <dgm:t>
        <a:bodyPr/>
        <a:lstStyle/>
        <a:p>
          <a:endParaRPr lang="en-US"/>
        </a:p>
      </dgm:t>
    </dgm:pt>
    <dgm:pt modelId="{9F6A6FD6-9CC2-47DF-A803-C5219F05E99A}" type="sibTrans" cxnId="{57010575-153C-49C1-9A3B-A86EF3B2DAB4}">
      <dgm:prSet/>
      <dgm:spPr/>
      <dgm:t>
        <a:bodyPr/>
        <a:lstStyle/>
        <a:p>
          <a:endParaRPr lang="en-US"/>
        </a:p>
      </dgm:t>
    </dgm:pt>
    <dgm:pt modelId="{2AB7005F-B5E9-46BB-B8B1-467EBB825D5D}">
      <dgm:prSet/>
      <dgm:spPr/>
      <dgm:t>
        <a:bodyPr/>
        <a:lstStyle/>
        <a:p>
          <a:r>
            <a:rPr lang="en-GB"/>
            <a:t>One of these is using mediator panels with a balance of men and women. The employment of a male and female mediator working together may aid in preventing one side from feeling outnumbered and at a disadvantage in situations where gender relations are likely to be a problem, such as in marital or sexual harassment issues. </a:t>
          </a:r>
          <a:endParaRPr lang="en-US"/>
        </a:p>
      </dgm:t>
    </dgm:pt>
    <dgm:pt modelId="{6EF9F4EF-B245-471D-AB61-B3BE10A89D96}" type="parTrans" cxnId="{6BB67180-D63B-4272-8F05-CDF258447EF8}">
      <dgm:prSet/>
      <dgm:spPr/>
      <dgm:t>
        <a:bodyPr/>
        <a:lstStyle/>
        <a:p>
          <a:endParaRPr lang="en-US"/>
        </a:p>
      </dgm:t>
    </dgm:pt>
    <dgm:pt modelId="{7086B803-0303-4A03-B34E-E752AD84BBB9}" type="sibTrans" cxnId="{6BB67180-D63B-4272-8F05-CDF258447EF8}">
      <dgm:prSet/>
      <dgm:spPr/>
      <dgm:t>
        <a:bodyPr/>
        <a:lstStyle/>
        <a:p>
          <a:endParaRPr lang="en-US"/>
        </a:p>
      </dgm:t>
    </dgm:pt>
    <dgm:pt modelId="{40966B1E-973F-4216-B29C-E2833E5042FD}">
      <dgm:prSet/>
      <dgm:spPr/>
      <dgm:t>
        <a:bodyPr/>
        <a:lstStyle/>
        <a:p>
          <a:r>
            <a:rPr lang="en-GB" dirty="0"/>
            <a:t>Instead of just one person, two will split the workload of the mediation process. In complicated circumstances, </a:t>
          </a:r>
        </a:p>
        <a:p>
          <a:r>
            <a:rPr lang="en-GB" dirty="0"/>
            <a:t>co-mediation might be helpful. </a:t>
          </a:r>
          <a:endParaRPr lang="en-US" dirty="0"/>
        </a:p>
      </dgm:t>
    </dgm:pt>
    <dgm:pt modelId="{EA618062-74F5-481C-BFF6-63D1030A5976}" type="parTrans" cxnId="{1D8BBC63-C0FD-485A-983E-880691832975}">
      <dgm:prSet/>
      <dgm:spPr/>
      <dgm:t>
        <a:bodyPr/>
        <a:lstStyle/>
        <a:p>
          <a:endParaRPr lang="en-US"/>
        </a:p>
      </dgm:t>
    </dgm:pt>
    <dgm:pt modelId="{A59B9DA4-FF52-4E17-B34F-A67DD9187A14}" type="sibTrans" cxnId="{1D8BBC63-C0FD-485A-983E-880691832975}">
      <dgm:prSet/>
      <dgm:spPr/>
      <dgm:t>
        <a:bodyPr/>
        <a:lstStyle/>
        <a:p>
          <a:endParaRPr lang="en-US"/>
        </a:p>
      </dgm:t>
    </dgm:pt>
    <dgm:pt modelId="{E0033D94-D90E-470F-8918-B708EDDDB735}">
      <dgm:prSet/>
      <dgm:spPr/>
      <dgm:t>
        <a:bodyPr/>
        <a:lstStyle/>
        <a:p>
          <a:r>
            <a:rPr lang="en-GB"/>
            <a:t>The possibility of using an expert mediator to give subject matter expertise is another benefit of co-mediation.</a:t>
          </a:r>
          <a:endParaRPr lang="en-US"/>
        </a:p>
      </dgm:t>
    </dgm:pt>
    <dgm:pt modelId="{7346E29A-36D1-420C-85E9-6F96B520E760}" type="parTrans" cxnId="{E1E1BF79-65DA-45E4-8980-DE5AF3C036AF}">
      <dgm:prSet/>
      <dgm:spPr/>
      <dgm:t>
        <a:bodyPr/>
        <a:lstStyle/>
        <a:p>
          <a:endParaRPr lang="en-US"/>
        </a:p>
      </dgm:t>
    </dgm:pt>
    <dgm:pt modelId="{2DB29087-5CFB-408C-920E-ACB4FC6147D2}" type="sibTrans" cxnId="{E1E1BF79-65DA-45E4-8980-DE5AF3C036AF}">
      <dgm:prSet/>
      <dgm:spPr/>
      <dgm:t>
        <a:bodyPr/>
        <a:lstStyle/>
        <a:p>
          <a:endParaRPr lang="en-US"/>
        </a:p>
      </dgm:t>
    </dgm:pt>
    <dgm:pt modelId="{22EEEF51-AE81-9D4A-A8E4-9CFCB83D3145}" type="pres">
      <dgm:prSet presAssocID="{DEBA9887-D615-4DEE-B769-7C68AE4F138C}" presName="linear" presStyleCnt="0">
        <dgm:presLayoutVars>
          <dgm:animLvl val="lvl"/>
          <dgm:resizeHandles val="exact"/>
        </dgm:presLayoutVars>
      </dgm:prSet>
      <dgm:spPr/>
    </dgm:pt>
    <dgm:pt modelId="{9BD15044-6AA3-DC46-8C24-EEECBB835898}" type="pres">
      <dgm:prSet presAssocID="{D6DC9201-8E59-4830-B9AF-81512EC9E2F9}" presName="parentText" presStyleLbl="node1" presStyleIdx="0" presStyleCnt="4">
        <dgm:presLayoutVars>
          <dgm:chMax val="0"/>
          <dgm:bulletEnabled val="1"/>
        </dgm:presLayoutVars>
      </dgm:prSet>
      <dgm:spPr/>
    </dgm:pt>
    <dgm:pt modelId="{B7416326-573D-3F4C-A2F7-D2E301C8E27D}" type="pres">
      <dgm:prSet presAssocID="{9F6A6FD6-9CC2-47DF-A803-C5219F05E99A}" presName="spacer" presStyleCnt="0"/>
      <dgm:spPr/>
    </dgm:pt>
    <dgm:pt modelId="{01108EFE-F2C3-6C4C-B2F7-C673FA8883F2}" type="pres">
      <dgm:prSet presAssocID="{2AB7005F-B5E9-46BB-B8B1-467EBB825D5D}" presName="parentText" presStyleLbl="node1" presStyleIdx="1" presStyleCnt="4">
        <dgm:presLayoutVars>
          <dgm:chMax val="0"/>
          <dgm:bulletEnabled val="1"/>
        </dgm:presLayoutVars>
      </dgm:prSet>
      <dgm:spPr/>
    </dgm:pt>
    <dgm:pt modelId="{7524EBD5-8A81-3440-8478-8C57AB28D656}" type="pres">
      <dgm:prSet presAssocID="{7086B803-0303-4A03-B34E-E752AD84BBB9}" presName="spacer" presStyleCnt="0"/>
      <dgm:spPr/>
    </dgm:pt>
    <dgm:pt modelId="{69B9C166-8BB7-0548-BA30-50E2339B209B}" type="pres">
      <dgm:prSet presAssocID="{40966B1E-973F-4216-B29C-E2833E5042FD}" presName="parentText" presStyleLbl="node1" presStyleIdx="2" presStyleCnt="4">
        <dgm:presLayoutVars>
          <dgm:chMax val="0"/>
          <dgm:bulletEnabled val="1"/>
        </dgm:presLayoutVars>
      </dgm:prSet>
      <dgm:spPr/>
    </dgm:pt>
    <dgm:pt modelId="{C8DC8B68-F54F-C247-B5AA-DD7427937D88}" type="pres">
      <dgm:prSet presAssocID="{A59B9DA4-FF52-4E17-B34F-A67DD9187A14}" presName="spacer" presStyleCnt="0"/>
      <dgm:spPr/>
    </dgm:pt>
    <dgm:pt modelId="{ACBC2866-7546-4E43-BD7E-0493C2204E6D}" type="pres">
      <dgm:prSet presAssocID="{E0033D94-D90E-470F-8918-B708EDDDB735}" presName="parentText" presStyleLbl="node1" presStyleIdx="3" presStyleCnt="4">
        <dgm:presLayoutVars>
          <dgm:chMax val="0"/>
          <dgm:bulletEnabled val="1"/>
        </dgm:presLayoutVars>
      </dgm:prSet>
      <dgm:spPr/>
    </dgm:pt>
  </dgm:ptLst>
  <dgm:cxnLst>
    <dgm:cxn modelId="{BA928129-42A7-6C45-8F2C-E9C929718A61}" type="presOf" srcId="{40966B1E-973F-4216-B29C-E2833E5042FD}" destId="{69B9C166-8BB7-0548-BA30-50E2339B209B}" srcOrd="0" destOrd="0" presId="urn:microsoft.com/office/officeart/2005/8/layout/vList2"/>
    <dgm:cxn modelId="{574A702A-E9D4-DF47-BA66-D86BE7086456}" type="presOf" srcId="{D6DC9201-8E59-4830-B9AF-81512EC9E2F9}" destId="{9BD15044-6AA3-DC46-8C24-EEECBB835898}" srcOrd="0" destOrd="0" presId="urn:microsoft.com/office/officeart/2005/8/layout/vList2"/>
    <dgm:cxn modelId="{1D8BBC63-C0FD-485A-983E-880691832975}" srcId="{DEBA9887-D615-4DEE-B769-7C68AE4F138C}" destId="{40966B1E-973F-4216-B29C-E2833E5042FD}" srcOrd="2" destOrd="0" parTransId="{EA618062-74F5-481C-BFF6-63D1030A5976}" sibTransId="{A59B9DA4-FF52-4E17-B34F-A67DD9187A14}"/>
    <dgm:cxn modelId="{57010575-153C-49C1-9A3B-A86EF3B2DAB4}" srcId="{DEBA9887-D615-4DEE-B769-7C68AE4F138C}" destId="{D6DC9201-8E59-4830-B9AF-81512EC9E2F9}" srcOrd="0" destOrd="0" parTransId="{7BBFE3DC-EC9C-4E8D-9957-ECD300571F77}" sibTransId="{9F6A6FD6-9CC2-47DF-A803-C5219F05E99A}"/>
    <dgm:cxn modelId="{E1E1BF79-65DA-45E4-8980-DE5AF3C036AF}" srcId="{DEBA9887-D615-4DEE-B769-7C68AE4F138C}" destId="{E0033D94-D90E-470F-8918-B708EDDDB735}" srcOrd="3" destOrd="0" parTransId="{7346E29A-36D1-420C-85E9-6F96B520E760}" sibTransId="{2DB29087-5CFB-408C-920E-ACB4FC6147D2}"/>
    <dgm:cxn modelId="{6BB67180-D63B-4272-8F05-CDF258447EF8}" srcId="{DEBA9887-D615-4DEE-B769-7C68AE4F138C}" destId="{2AB7005F-B5E9-46BB-B8B1-467EBB825D5D}" srcOrd="1" destOrd="0" parTransId="{6EF9F4EF-B245-471D-AB61-B3BE10A89D96}" sibTransId="{7086B803-0303-4A03-B34E-E752AD84BBB9}"/>
    <dgm:cxn modelId="{863DF494-2FBC-E743-9C06-703CF572274F}" type="presOf" srcId="{2AB7005F-B5E9-46BB-B8B1-467EBB825D5D}" destId="{01108EFE-F2C3-6C4C-B2F7-C673FA8883F2}" srcOrd="0" destOrd="0" presId="urn:microsoft.com/office/officeart/2005/8/layout/vList2"/>
    <dgm:cxn modelId="{9BA0F29E-FFF4-4543-BE32-56903F8E0717}" type="presOf" srcId="{E0033D94-D90E-470F-8918-B708EDDDB735}" destId="{ACBC2866-7546-4E43-BD7E-0493C2204E6D}" srcOrd="0" destOrd="0" presId="urn:microsoft.com/office/officeart/2005/8/layout/vList2"/>
    <dgm:cxn modelId="{2AD399D2-AA7F-7445-A4DB-3C7BA0903469}" type="presOf" srcId="{DEBA9887-D615-4DEE-B769-7C68AE4F138C}" destId="{22EEEF51-AE81-9D4A-A8E4-9CFCB83D3145}" srcOrd="0" destOrd="0" presId="urn:microsoft.com/office/officeart/2005/8/layout/vList2"/>
    <dgm:cxn modelId="{E3D2BA41-1D41-6241-8B1B-19B77863E631}" type="presParOf" srcId="{22EEEF51-AE81-9D4A-A8E4-9CFCB83D3145}" destId="{9BD15044-6AA3-DC46-8C24-EEECBB835898}" srcOrd="0" destOrd="0" presId="urn:microsoft.com/office/officeart/2005/8/layout/vList2"/>
    <dgm:cxn modelId="{8CAD1A6A-BBD7-6248-A418-032DC3C81B99}" type="presParOf" srcId="{22EEEF51-AE81-9D4A-A8E4-9CFCB83D3145}" destId="{B7416326-573D-3F4C-A2F7-D2E301C8E27D}" srcOrd="1" destOrd="0" presId="urn:microsoft.com/office/officeart/2005/8/layout/vList2"/>
    <dgm:cxn modelId="{DDEF9F2B-D38B-8B48-A5F0-CB09D3EB90D8}" type="presParOf" srcId="{22EEEF51-AE81-9D4A-A8E4-9CFCB83D3145}" destId="{01108EFE-F2C3-6C4C-B2F7-C673FA8883F2}" srcOrd="2" destOrd="0" presId="urn:microsoft.com/office/officeart/2005/8/layout/vList2"/>
    <dgm:cxn modelId="{51760C65-431F-4D44-BA25-B098C851029E}" type="presParOf" srcId="{22EEEF51-AE81-9D4A-A8E4-9CFCB83D3145}" destId="{7524EBD5-8A81-3440-8478-8C57AB28D656}" srcOrd="3" destOrd="0" presId="urn:microsoft.com/office/officeart/2005/8/layout/vList2"/>
    <dgm:cxn modelId="{B4E9E866-CB9C-1A41-9F16-6D1A5EDE94DF}" type="presParOf" srcId="{22EEEF51-AE81-9D4A-A8E4-9CFCB83D3145}" destId="{69B9C166-8BB7-0548-BA30-50E2339B209B}" srcOrd="4" destOrd="0" presId="urn:microsoft.com/office/officeart/2005/8/layout/vList2"/>
    <dgm:cxn modelId="{6559E2AF-C4D5-8042-AC64-C32FE0B6FF09}" type="presParOf" srcId="{22EEEF51-AE81-9D4A-A8E4-9CFCB83D3145}" destId="{C8DC8B68-F54F-C247-B5AA-DD7427937D88}" srcOrd="5" destOrd="0" presId="urn:microsoft.com/office/officeart/2005/8/layout/vList2"/>
    <dgm:cxn modelId="{367F8153-4AB7-A343-81FC-555E42A8B42A}" type="presParOf" srcId="{22EEEF51-AE81-9D4A-A8E4-9CFCB83D3145}" destId="{ACBC2866-7546-4E43-BD7E-0493C2204E6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3B2F434-42BD-43FA-83BC-1B71802052C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B013A9A-4932-4D27-9E82-DFA9B1960C39}">
      <dgm:prSet/>
      <dgm:spPr/>
      <dgm:t>
        <a:bodyPr/>
        <a:lstStyle/>
        <a:p>
          <a:pPr>
            <a:lnSpc>
              <a:spcPct val="100000"/>
            </a:lnSpc>
          </a:pPr>
          <a:r>
            <a:rPr lang="en-GB"/>
            <a:t>Shuttle diplomacy – interactions are managed through the mediator and the parties do not meet.</a:t>
          </a:r>
          <a:endParaRPr lang="en-US"/>
        </a:p>
      </dgm:t>
    </dgm:pt>
    <dgm:pt modelId="{3FA1BEF2-6AEA-4A2C-A77A-5F4DCCF3C259}" type="parTrans" cxnId="{385DDA4F-4A3C-4290-BE3E-2DF4E0974967}">
      <dgm:prSet/>
      <dgm:spPr/>
      <dgm:t>
        <a:bodyPr/>
        <a:lstStyle/>
        <a:p>
          <a:endParaRPr lang="en-US"/>
        </a:p>
      </dgm:t>
    </dgm:pt>
    <dgm:pt modelId="{E0209BC6-0554-4421-B440-66A46055484F}" type="sibTrans" cxnId="{385DDA4F-4A3C-4290-BE3E-2DF4E0974967}">
      <dgm:prSet/>
      <dgm:spPr/>
      <dgm:t>
        <a:bodyPr/>
        <a:lstStyle/>
        <a:p>
          <a:endParaRPr lang="en-US"/>
        </a:p>
      </dgm:t>
    </dgm:pt>
    <dgm:pt modelId="{BAA10C1F-4FBC-4524-8FDE-FC30020A3056}">
      <dgm:prSet/>
      <dgm:spPr/>
      <dgm:t>
        <a:bodyPr/>
        <a:lstStyle/>
        <a:p>
          <a:pPr>
            <a:lnSpc>
              <a:spcPct val="100000"/>
            </a:lnSpc>
          </a:pPr>
          <a:r>
            <a:rPr lang="en-GB" dirty="0"/>
            <a:t>Shuttle diplomacy can sometimes be effective in tense crisis circumstances. Although finally bringing both sides together may be the goal, this may not always be the case. </a:t>
          </a:r>
          <a:endParaRPr lang="en-US" dirty="0"/>
        </a:p>
      </dgm:t>
    </dgm:pt>
    <dgm:pt modelId="{4C45F9A5-860E-41D5-AD96-22CA9CF05387}" type="parTrans" cxnId="{44E87329-7616-421F-8F54-85041B91E3EB}">
      <dgm:prSet/>
      <dgm:spPr/>
      <dgm:t>
        <a:bodyPr/>
        <a:lstStyle/>
        <a:p>
          <a:endParaRPr lang="en-US"/>
        </a:p>
      </dgm:t>
    </dgm:pt>
    <dgm:pt modelId="{5C750278-6613-4EAF-A960-22AFE032D9E3}" type="sibTrans" cxnId="{44E87329-7616-421F-8F54-85041B91E3EB}">
      <dgm:prSet/>
      <dgm:spPr/>
      <dgm:t>
        <a:bodyPr/>
        <a:lstStyle/>
        <a:p>
          <a:endParaRPr lang="en-US"/>
        </a:p>
      </dgm:t>
    </dgm:pt>
    <dgm:pt modelId="{7BCB78FD-63AA-4ECA-8D5A-D042E02DB915}">
      <dgm:prSet/>
      <dgm:spPr/>
      <dgm:t>
        <a:bodyPr/>
        <a:lstStyle/>
        <a:p>
          <a:pPr>
            <a:lnSpc>
              <a:spcPct val="100000"/>
            </a:lnSpc>
          </a:pPr>
          <a:r>
            <a:rPr lang="en-GB"/>
            <a:t>The employment of a third party to relay information back and forth between the parties is the basis of shuttle diplomacy; it acts as a trustworthy channel of communication less subject to the showmanship of face-to-face or media-based contact. </a:t>
          </a:r>
          <a:endParaRPr lang="en-US"/>
        </a:p>
      </dgm:t>
    </dgm:pt>
    <dgm:pt modelId="{26A57B49-E523-481E-A260-9AACEB6ED250}" type="parTrans" cxnId="{245EB3DF-D556-429D-B8AB-718A3D28EC6A}">
      <dgm:prSet/>
      <dgm:spPr/>
      <dgm:t>
        <a:bodyPr/>
        <a:lstStyle/>
        <a:p>
          <a:endParaRPr lang="en-US"/>
        </a:p>
      </dgm:t>
    </dgm:pt>
    <dgm:pt modelId="{04F218D0-0A98-4E26-A37E-6983B63B0794}" type="sibTrans" cxnId="{245EB3DF-D556-429D-B8AB-718A3D28EC6A}">
      <dgm:prSet/>
      <dgm:spPr/>
      <dgm:t>
        <a:bodyPr/>
        <a:lstStyle/>
        <a:p>
          <a:endParaRPr lang="en-US"/>
        </a:p>
      </dgm:t>
    </dgm:pt>
    <dgm:pt modelId="{F9B68BDC-97A4-4C80-BCDF-BBCB72AAE91D}">
      <dgm:prSet/>
      <dgm:spPr/>
      <dgm:t>
        <a:bodyPr/>
        <a:lstStyle/>
        <a:p>
          <a:pPr>
            <a:lnSpc>
              <a:spcPct val="100000"/>
            </a:lnSpc>
          </a:pPr>
          <a:r>
            <a:rPr lang="en-GB"/>
            <a:t>In addition to acting as a conduit for inquiries and responses, the mediator can provide confidential ideas for resolving the disagreement. </a:t>
          </a:r>
          <a:endParaRPr lang="en-US"/>
        </a:p>
      </dgm:t>
    </dgm:pt>
    <dgm:pt modelId="{0C3C440B-5214-449D-8B12-B0506D8D7C90}" type="parTrans" cxnId="{A519992B-6BDF-4B23-A841-85AD12EC60AB}">
      <dgm:prSet/>
      <dgm:spPr/>
      <dgm:t>
        <a:bodyPr/>
        <a:lstStyle/>
        <a:p>
          <a:endParaRPr lang="en-US"/>
        </a:p>
      </dgm:t>
    </dgm:pt>
    <dgm:pt modelId="{23A1F716-4DBC-4BC3-A154-A0C0123054CA}" type="sibTrans" cxnId="{A519992B-6BDF-4B23-A841-85AD12EC60AB}">
      <dgm:prSet/>
      <dgm:spPr/>
      <dgm:t>
        <a:bodyPr/>
        <a:lstStyle/>
        <a:p>
          <a:endParaRPr lang="en-US"/>
        </a:p>
      </dgm:t>
    </dgm:pt>
    <dgm:pt modelId="{5EA7E305-A594-489E-BF90-A14737706AF7}">
      <dgm:prSet/>
      <dgm:spPr/>
      <dgm:t>
        <a:bodyPr/>
        <a:lstStyle/>
        <a:p>
          <a:pPr>
            <a:lnSpc>
              <a:spcPct val="100000"/>
            </a:lnSpc>
          </a:pPr>
          <a:r>
            <a:rPr lang="en-GB"/>
            <a:t>The parties will not feel the need to utilise the argumentative strategies they frequently employ in public dialogues if the communication is kept private and indirect, and they will be able to establish a degree of confidence that could not have been achieved in those circumstances.</a:t>
          </a:r>
          <a:endParaRPr lang="en-US"/>
        </a:p>
      </dgm:t>
    </dgm:pt>
    <dgm:pt modelId="{F5B45659-7653-4EA6-94C9-38C31E1C931F}" type="parTrans" cxnId="{666A1E89-6DBF-495A-B3D4-0915E8BD1903}">
      <dgm:prSet/>
      <dgm:spPr/>
      <dgm:t>
        <a:bodyPr/>
        <a:lstStyle/>
        <a:p>
          <a:endParaRPr lang="en-US"/>
        </a:p>
      </dgm:t>
    </dgm:pt>
    <dgm:pt modelId="{AE8F90CE-17D3-4BDA-90CB-C1613BDA42AA}" type="sibTrans" cxnId="{666A1E89-6DBF-495A-B3D4-0915E8BD1903}">
      <dgm:prSet/>
      <dgm:spPr/>
      <dgm:t>
        <a:bodyPr/>
        <a:lstStyle/>
        <a:p>
          <a:endParaRPr lang="en-US"/>
        </a:p>
      </dgm:t>
    </dgm:pt>
    <dgm:pt modelId="{0CD26359-8555-46E1-A16B-99BCF14AE2D9}">
      <dgm:prSet/>
      <dgm:spPr/>
      <dgm:t>
        <a:bodyPr/>
        <a:lstStyle/>
        <a:p>
          <a:pPr>
            <a:lnSpc>
              <a:spcPct val="100000"/>
            </a:lnSpc>
          </a:pPr>
          <a:r>
            <a:rPr lang="en-GB"/>
            <a:t>Face-to-face meetings and even regular interactions can begin if this trust and degree of mutual understanding have been established.</a:t>
          </a:r>
          <a:endParaRPr lang="en-US"/>
        </a:p>
      </dgm:t>
    </dgm:pt>
    <dgm:pt modelId="{441AF2C3-5745-40BB-9B22-E7D9DE2F4AA4}" type="parTrans" cxnId="{A99DF528-E159-4262-9C8E-DFADF0AFE69C}">
      <dgm:prSet/>
      <dgm:spPr/>
      <dgm:t>
        <a:bodyPr/>
        <a:lstStyle/>
        <a:p>
          <a:endParaRPr lang="en-US"/>
        </a:p>
      </dgm:t>
    </dgm:pt>
    <dgm:pt modelId="{3FCDA805-1CC3-4729-A471-C0E34F499C71}" type="sibTrans" cxnId="{A99DF528-E159-4262-9C8E-DFADF0AFE69C}">
      <dgm:prSet/>
      <dgm:spPr/>
      <dgm:t>
        <a:bodyPr/>
        <a:lstStyle/>
        <a:p>
          <a:endParaRPr lang="en-US"/>
        </a:p>
      </dgm:t>
    </dgm:pt>
    <dgm:pt modelId="{71E98A37-3B51-402A-A806-5BE39BDA8CE9}" type="pres">
      <dgm:prSet presAssocID="{73B2F434-42BD-43FA-83BC-1B71802052CD}" presName="root" presStyleCnt="0">
        <dgm:presLayoutVars>
          <dgm:dir/>
          <dgm:resizeHandles val="exact"/>
        </dgm:presLayoutVars>
      </dgm:prSet>
      <dgm:spPr/>
    </dgm:pt>
    <dgm:pt modelId="{F5A29DDE-0EBC-4AEF-B332-D45215A83817}" type="pres">
      <dgm:prSet presAssocID="{5B013A9A-4932-4D27-9E82-DFA9B1960C39}" presName="compNode" presStyleCnt="0"/>
      <dgm:spPr/>
    </dgm:pt>
    <dgm:pt modelId="{54B9DEBF-B461-4C71-A6B8-839E27190AD1}" type="pres">
      <dgm:prSet presAssocID="{5B013A9A-4932-4D27-9E82-DFA9B1960C39}" presName="bgRect" presStyleLbl="bgShp" presStyleIdx="0" presStyleCnt="6"/>
      <dgm:spPr/>
    </dgm:pt>
    <dgm:pt modelId="{48B1289E-9C7E-4BEC-B076-14DBD7C48C8B}" type="pres">
      <dgm:prSet presAssocID="{5B013A9A-4932-4D27-9E82-DFA9B1960C39}"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B6511E3A-3E8D-46FF-8585-4562D8418362}" type="pres">
      <dgm:prSet presAssocID="{5B013A9A-4932-4D27-9E82-DFA9B1960C39}" presName="spaceRect" presStyleCnt="0"/>
      <dgm:spPr/>
    </dgm:pt>
    <dgm:pt modelId="{6968E152-1248-4B02-B3AE-7A5F875C5464}" type="pres">
      <dgm:prSet presAssocID="{5B013A9A-4932-4D27-9E82-DFA9B1960C39}" presName="parTx" presStyleLbl="revTx" presStyleIdx="0" presStyleCnt="6">
        <dgm:presLayoutVars>
          <dgm:chMax val="0"/>
          <dgm:chPref val="0"/>
        </dgm:presLayoutVars>
      </dgm:prSet>
      <dgm:spPr/>
    </dgm:pt>
    <dgm:pt modelId="{44B45118-1E52-45FC-800C-16A4B963E8E1}" type="pres">
      <dgm:prSet presAssocID="{E0209BC6-0554-4421-B440-66A46055484F}" presName="sibTrans" presStyleCnt="0"/>
      <dgm:spPr/>
    </dgm:pt>
    <dgm:pt modelId="{472D1670-A591-4EA5-82DF-CB830CA607A0}" type="pres">
      <dgm:prSet presAssocID="{BAA10C1F-4FBC-4524-8FDE-FC30020A3056}" presName="compNode" presStyleCnt="0"/>
      <dgm:spPr/>
    </dgm:pt>
    <dgm:pt modelId="{F587124B-E763-4DBB-B92A-5C1F3A8E118B}" type="pres">
      <dgm:prSet presAssocID="{BAA10C1F-4FBC-4524-8FDE-FC30020A3056}" presName="bgRect" presStyleLbl="bgShp" presStyleIdx="1" presStyleCnt="6"/>
      <dgm:spPr/>
    </dgm:pt>
    <dgm:pt modelId="{C377736A-E624-4944-98F6-3C1EFC74DF9F}" type="pres">
      <dgm:prSet presAssocID="{BAA10C1F-4FBC-4524-8FDE-FC30020A3056}"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ipboard Ticked with solid fill"/>
        </a:ext>
      </dgm:extLst>
    </dgm:pt>
    <dgm:pt modelId="{6E48BBA8-7E31-4655-B2F9-270D8ACBD2EB}" type="pres">
      <dgm:prSet presAssocID="{BAA10C1F-4FBC-4524-8FDE-FC30020A3056}" presName="spaceRect" presStyleCnt="0"/>
      <dgm:spPr/>
    </dgm:pt>
    <dgm:pt modelId="{6719B610-4854-47BD-A0DE-62DEE172A196}" type="pres">
      <dgm:prSet presAssocID="{BAA10C1F-4FBC-4524-8FDE-FC30020A3056}" presName="parTx" presStyleLbl="revTx" presStyleIdx="1" presStyleCnt="6">
        <dgm:presLayoutVars>
          <dgm:chMax val="0"/>
          <dgm:chPref val="0"/>
        </dgm:presLayoutVars>
      </dgm:prSet>
      <dgm:spPr/>
    </dgm:pt>
    <dgm:pt modelId="{863C9E0E-B4EC-4BC9-BD96-55A83A4FBE42}" type="pres">
      <dgm:prSet presAssocID="{5C750278-6613-4EAF-A960-22AFE032D9E3}" presName="sibTrans" presStyleCnt="0"/>
      <dgm:spPr/>
    </dgm:pt>
    <dgm:pt modelId="{C363F3DC-BD75-4E29-BF14-68A503C51249}" type="pres">
      <dgm:prSet presAssocID="{7BCB78FD-63AA-4ECA-8D5A-D042E02DB915}" presName="compNode" presStyleCnt="0"/>
      <dgm:spPr/>
    </dgm:pt>
    <dgm:pt modelId="{BD7BD2B6-AE66-4184-8D2B-6B75E2000304}" type="pres">
      <dgm:prSet presAssocID="{7BCB78FD-63AA-4ECA-8D5A-D042E02DB915}" presName="bgRect" presStyleLbl="bgShp" presStyleIdx="2" presStyleCnt="6"/>
      <dgm:spPr/>
    </dgm:pt>
    <dgm:pt modelId="{04783231-6BC2-4F5E-93A0-5D4C63201C98}" type="pres">
      <dgm:prSet presAssocID="{7BCB78FD-63AA-4ECA-8D5A-D042E02DB915}"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arketing with solid fill"/>
        </a:ext>
      </dgm:extLst>
    </dgm:pt>
    <dgm:pt modelId="{4A1E8BD6-EE1D-4EA0-93B7-37EBBE535EF2}" type="pres">
      <dgm:prSet presAssocID="{7BCB78FD-63AA-4ECA-8D5A-D042E02DB915}" presName="spaceRect" presStyleCnt="0"/>
      <dgm:spPr/>
    </dgm:pt>
    <dgm:pt modelId="{1F6F1B02-3BA1-4A62-A30C-D06B1BB09724}" type="pres">
      <dgm:prSet presAssocID="{7BCB78FD-63AA-4ECA-8D5A-D042E02DB915}" presName="parTx" presStyleLbl="revTx" presStyleIdx="2" presStyleCnt="6">
        <dgm:presLayoutVars>
          <dgm:chMax val="0"/>
          <dgm:chPref val="0"/>
        </dgm:presLayoutVars>
      </dgm:prSet>
      <dgm:spPr/>
    </dgm:pt>
    <dgm:pt modelId="{B70626E1-F852-4D11-93A9-4FBCD4C22DA4}" type="pres">
      <dgm:prSet presAssocID="{04F218D0-0A98-4E26-A37E-6983B63B0794}" presName="sibTrans" presStyleCnt="0"/>
      <dgm:spPr/>
    </dgm:pt>
    <dgm:pt modelId="{E91F329B-0E25-4351-AA80-0683A4ABA998}" type="pres">
      <dgm:prSet presAssocID="{F9B68BDC-97A4-4C80-BCDF-BBCB72AAE91D}" presName="compNode" presStyleCnt="0"/>
      <dgm:spPr/>
    </dgm:pt>
    <dgm:pt modelId="{CEAC71D0-9B6D-4BBF-9B32-ECE5ADF9CC56}" type="pres">
      <dgm:prSet presAssocID="{F9B68BDC-97A4-4C80-BCDF-BBCB72AAE91D}" presName="bgRect" presStyleLbl="bgShp" presStyleIdx="3" presStyleCnt="6"/>
      <dgm:spPr/>
    </dgm:pt>
    <dgm:pt modelId="{F94FAD0D-87D9-4B81-9168-DCA9857DDEF2}" type="pres">
      <dgm:prSet presAssocID="{F9B68BDC-97A4-4C80-BCDF-BBCB72AAE91D}"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ood Idea with solid fill"/>
        </a:ext>
      </dgm:extLst>
    </dgm:pt>
    <dgm:pt modelId="{BC96E327-FA2D-4AB9-880E-75DD8FE08CDE}" type="pres">
      <dgm:prSet presAssocID="{F9B68BDC-97A4-4C80-BCDF-BBCB72AAE91D}" presName="spaceRect" presStyleCnt="0"/>
      <dgm:spPr/>
    </dgm:pt>
    <dgm:pt modelId="{72C3CC58-21EC-4D09-825F-8BD065483A44}" type="pres">
      <dgm:prSet presAssocID="{F9B68BDC-97A4-4C80-BCDF-BBCB72AAE91D}" presName="parTx" presStyleLbl="revTx" presStyleIdx="3" presStyleCnt="6">
        <dgm:presLayoutVars>
          <dgm:chMax val="0"/>
          <dgm:chPref val="0"/>
        </dgm:presLayoutVars>
      </dgm:prSet>
      <dgm:spPr/>
    </dgm:pt>
    <dgm:pt modelId="{F66EA037-B60C-417A-87E4-0CC5DA6C0CD5}" type="pres">
      <dgm:prSet presAssocID="{23A1F716-4DBC-4BC3-A154-A0C0123054CA}" presName="sibTrans" presStyleCnt="0"/>
      <dgm:spPr/>
    </dgm:pt>
    <dgm:pt modelId="{DE8C49A3-F7A2-4EB8-8B79-81FDF956ED4C}" type="pres">
      <dgm:prSet presAssocID="{5EA7E305-A594-489E-BF90-A14737706AF7}" presName="compNode" presStyleCnt="0"/>
      <dgm:spPr/>
    </dgm:pt>
    <dgm:pt modelId="{2AC1BE22-30D3-4BAC-A8A6-0DF14CA7DC4D}" type="pres">
      <dgm:prSet presAssocID="{5EA7E305-A594-489E-BF90-A14737706AF7}" presName="bgRect" presStyleLbl="bgShp" presStyleIdx="4" presStyleCnt="6"/>
      <dgm:spPr/>
    </dgm:pt>
    <dgm:pt modelId="{4B8981A4-8BBA-4CC0-A497-59C2751B6182}" type="pres">
      <dgm:prSet presAssocID="{5EA7E305-A594-489E-BF90-A14737706AF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oard Room"/>
        </a:ext>
      </dgm:extLst>
    </dgm:pt>
    <dgm:pt modelId="{C63A545E-BAC9-4989-BC30-FE68004F803B}" type="pres">
      <dgm:prSet presAssocID="{5EA7E305-A594-489E-BF90-A14737706AF7}" presName="spaceRect" presStyleCnt="0"/>
      <dgm:spPr/>
    </dgm:pt>
    <dgm:pt modelId="{89FC0956-ACBE-46C6-B4DE-729518E57366}" type="pres">
      <dgm:prSet presAssocID="{5EA7E305-A594-489E-BF90-A14737706AF7}" presName="parTx" presStyleLbl="revTx" presStyleIdx="4" presStyleCnt="6">
        <dgm:presLayoutVars>
          <dgm:chMax val="0"/>
          <dgm:chPref val="0"/>
        </dgm:presLayoutVars>
      </dgm:prSet>
      <dgm:spPr/>
    </dgm:pt>
    <dgm:pt modelId="{32CA3B38-E3CF-48F4-AB63-BB5F41DE7BD5}" type="pres">
      <dgm:prSet presAssocID="{AE8F90CE-17D3-4BDA-90CB-C1613BDA42AA}" presName="sibTrans" presStyleCnt="0"/>
      <dgm:spPr/>
    </dgm:pt>
    <dgm:pt modelId="{CF123765-2695-42A7-9DD2-F0BD297D25FC}" type="pres">
      <dgm:prSet presAssocID="{0CD26359-8555-46E1-A16B-99BCF14AE2D9}" presName="compNode" presStyleCnt="0"/>
      <dgm:spPr/>
    </dgm:pt>
    <dgm:pt modelId="{50B751B5-0837-4E8F-8EAA-2D18465C7984}" type="pres">
      <dgm:prSet presAssocID="{0CD26359-8555-46E1-A16B-99BCF14AE2D9}" presName="bgRect" presStyleLbl="bgShp" presStyleIdx="5" presStyleCnt="6"/>
      <dgm:spPr/>
    </dgm:pt>
    <dgm:pt modelId="{FC2EBB4A-6D0B-46BD-8BCA-3FCC6B1F5AEC}" type="pres">
      <dgm:prSet presAssocID="{0CD26359-8555-46E1-A16B-99BCF14AE2D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onnections"/>
        </a:ext>
      </dgm:extLst>
    </dgm:pt>
    <dgm:pt modelId="{FF0C6C4F-A2FA-407F-B9BB-FCF865FDCDA0}" type="pres">
      <dgm:prSet presAssocID="{0CD26359-8555-46E1-A16B-99BCF14AE2D9}" presName="spaceRect" presStyleCnt="0"/>
      <dgm:spPr/>
    </dgm:pt>
    <dgm:pt modelId="{3CD5B1BB-D326-4AA9-B1C8-2D8C31FD5889}" type="pres">
      <dgm:prSet presAssocID="{0CD26359-8555-46E1-A16B-99BCF14AE2D9}" presName="parTx" presStyleLbl="revTx" presStyleIdx="5" presStyleCnt="6">
        <dgm:presLayoutVars>
          <dgm:chMax val="0"/>
          <dgm:chPref val="0"/>
        </dgm:presLayoutVars>
      </dgm:prSet>
      <dgm:spPr/>
    </dgm:pt>
  </dgm:ptLst>
  <dgm:cxnLst>
    <dgm:cxn modelId="{BF443B0B-D014-42B2-BD09-273AB9F709A1}" type="presOf" srcId="{0CD26359-8555-46E1-A16B-99BCF14AE2D9}" destId="{3CD5B1BB-D326-4AA9-B1C8-2D8C31FD5889}" srcOrd="0" destOrd="0" presId="urn:microsoft.com/office/officeart/2018/2/layout/IconVerticalSolidList"/>
    <dgm:cxn modelId="{A99DF528-E159-4262-9C8E-DFADF0AFE69C}" srcId="{73B2F434-42BD-43FA-83BC-1B71802052CD}" destId="{0CD26359-8555-46E1-A16B-99BCF14AE2D9}" srcOrd="5" destOrd="0" parTransId="{441AF2C3-5745-40BB-9B22-E7D9DE2F4AA4}" sibTransId="{3FCDA805-1CC3-4729-A471-C0E34F499C71}"/>
    <dgm:cxn modelId="{44E87329-7616-421F-8F54-85041B91E3EB}" srcId="{73B2F434-42BD-43FA-83BC-1B71802052CD}" destId="{BAA10C1F-4FBC-4524-8FDE-FC30020A3056}" srcOrd="1" destOrd="0" parTransId="{4C45F9A5-860E-41D5-AD96-22CA9CF05387}" sibTransId="{5C750278-6613-4EAF-A960-22AFE032D9E3}"/>
    <dgm:cxn modelId="{A519992B-6BDF-4B23-A841-85AD12EC60AB}" srcId="{73B2F434-42BD-43FA-83BC-1B71802052CD}" destId="{F9B68BDC-97A4-4C80-BCDF-BBCB72AAE91D}" srcOrd="3" destOrd="0" parTransId="{0C3C440B-5214-449D-8B12-B0506D8D7C90}" sibTransId="{23A1F716-4DBC-4BC3-A154-A0C0123054CA}"/>
    <dgm:cxn modelId="{EF9C0E37-0B46-4B76-BDCA-194D8507023A}" type="presOf" srcId="{5B013A9A-4932-4D27-9E82-DFA9B1960C39}" destId="{6968E152-1248-4B02-B3AE-7A5F875C5464}" srcOrd="0" destOrd="0" presId="urn:microsoft.com/office/officeart/2018/2/layout/IconVerticalSolidList"/>
    <dgm:cxn modelId="{385DDA4F-4A3C-4290-BE3E-2DF4E0974967}" srcId="{73B2F434-42BD-43FA-83BC-1B71802052CD}" destId="{5B013A9A-4932-4D27-9E82-DFA9B1960C39}" srcOrd="0" destOrd="0" parTransId="{3FA1BEF2-6AEA-4A2C-A77A-5F4DCCF3C259}" sibTransId="{E0209BC6-0554-4421-B440-66A46055484F}"/>
    <dgm:cxn modelId="{666A1E89-6DBF-495A-B3D4-0915E8BD1903}" srcId="{73B2F434-42BD-43FA-83BC-1B71802052CD}" destId="{5EA7E305-A594-489E-BF90-A14737706AF7}" srcOrd="4" destOrd="0" parTransId="{F5B45659-7653-4EA6-94C9-38C31E1C931F}" sibTransId="{AE8F90CE-17D3-4BDA-90CB-C1613BDA42AA}"/>
    <dgm:cxn modelId="{507E169C-23A5-4DC4-8FCF-28CEC4DB0859}" type="presOf" srcId="{73B2F434-42BD-43FA-83BC-1B71802052CD}" destId="{71E98A37-3B51-402A-A806-5BE39BDA8CE9}" srcOrd="0" destOrd="0" presId="urn:microsoft.com/office/officeart/2018/2/layout/IconVerticalSolidList"/>
    <dgm:cxn modelId="{43FC38BE-6D9A-4A5B-8545-566DF55C8AC5}" type="presOf" srcId="{BAA10C1F-4FBC-4524-8FDE-FC30020A3056}" destId="{6719B610-4854-47BD-A0DE-62DEE172A196}" srcOrd="0" destOrd="0" presId="urn:microsoft.com/office/officeart/2018/2/layout/IconVerticalSolidList"/>
    <dgm:cxn modelId="{F97C7BD4-FF20-4D24-ADF3-73D8A0738298}" type="presOf" srcId="{7BCB78FD-63AA-4ECA-8D5A-D042E02DB915}" destId="{1F6F1B02-3BA1-4A62-A30C-D06B1BB09724}" srcOrd="0" destOrd="0" presId="urn:microsoft.com/office/officeart/2018/2/layout/IconVerticalSolidList"/>
    <dgm:cxn modelId="{245EB3DF-D556-429D-B8AB-718A3D28EC6A}" srcId="{73B2F434-42BD-43FA-83BC-1B71802052CD}" destId="{7BCB78FD-63AA-4ECA-8D5A-D042E02DB915}" srcOrd="2" destOrd="0" parTransId="{26A57B49-E523-481E-A260-9AACEB6ED250}" sibTransId="{04F218D0-0A98-4E26-A37E-6983B63B0794}"/>
    <dgm:cxn modelId="{D58257E8-535F-40F2-989D-8F1652279214}" type="presOf" srcId="{F9B68BDC-97A4-4C80-BCDF-BBCB72AAE91D}" destId="{72C3CC58-21EC-4D09-825F-8BD065483A44}" srcOrd="0" destOrd="0" presId="urn:microsoft.com/office/officeart/2018/2/layout/IconVerticalSolidList"/>
    <dgm:cxn modelId="{676FF5F0-5120-4C40-A0CA-FBAB1795B6AB}" type="presOf" srcId="{5EA7E305-A594-489E-BF90-A14737706AF7}" destId="{89FC0956-ACBE-46C6-B4DE-729518E57366}" srcOrd="0" destOrd="0" presId="urn:microsoft.com/office/officeart/2018/2/layout/IconVerticalSolidList"/>
    <dgm:cxn modelId="{7D267515-5E7F-4CC6-B990-6AE5D1DDE0F9}" type="presParOf" srcId="{71E98A37-3B51-402A-A806-5BE39BDA8CE9}" destId="{F5A29DDE-0EBC-4AEF-B332-D45215A83817}" srcOrd="0" destOrd="0" presId="urn:microsoft.com/office/officeart/2018/2/layout/IconVerticalSolidList"/>
    <dgm:cxn modelId="{A2B73154-D2F1-4F65-A24F-8E906F2818C9}" type="presParOf" srcId="{F5A29DDE-0EBC-4AEF-B332-D45215A83817}" destId="{54B9DEBF-B461-4C71-A6B8-839E27190AD1}" srcOrd="0" destOrd="0" presId="urn:microsoft.com/office/officeart/2018/2/layout/IconVerticalSolidList"/>
    <dgm:cxn modelId="{555C45CA-08B4-41F8-ADB0-19877962DC52}" type="presParOf" srcId="{F5A29DDE-0EBC-4AEF-B332-D45215A83817}" destId="{48B1289E-9C7E-4BEC-B076-14DBD7C48C8B}" srcOrd="1" destOrd="0" presId="urn:microsoft.com/office/officeart/2018/2/layout/IconVerticalSolidList"/>
    <dgm:cxn modelId="{47E5B0E8-D3BE-4D2E-9351-F68A4D8523A5}" type="presParOf" srcId="{F5A29DDE-0EBC-4AEF-B332-D45215A83817}" destId="{B6511E3A-3E8D-46FF-8585-4562D8418362}" srcOrd="2" destOrd="0" presId="urn:microsoft.com/office/officeart/2018/2/layout/IconVerticalSolidList"/>
    <dgm:cxn modelId="{74088CBD-BE96-4939-9DF4-08D1A8635DFE}" type="presParOf" srcId="{F5A29DDE-0EBC-4AEF-B332-D45215A83817}" destId="{6968E152-1248-4B02-B3AE-7A5F875C5464}" srcOrd="3" destOrd="0" presId="urn:microsoft.com/office/officeart/2018/2/layout/IconVerticalSolidList"/>
    <dgm:cxn modelId="{CD98D328-134D-48C0-91FE-E4D71C5C97B8}" type="presParOf" srcId="{71E98A37-3B51-402A-A806-5BE39BDA8CE9}" destId="{44B45118-1E52-45FC-800C-16A4B963E8E1}" srcOrd="1" destOrd="0" presId="urn:microsoft.com/office/officeart/2018/2/layout/IconVerticalSolidList"/>
    <dgm:cxn modelId="{6EE9BC93-15F3-492E-9897-D4424F2A994D}" type="presParOf" srcId="{71E98A37-3B51-402A-A806-5BE39BDA8CE9}" destId="{472D1670-A591-4EA5-82DF-CB830CA607A0}" srcOrd="2" destOrd="0" presId="urn:microsoft.com/office/officeart/2018/2/layout/IconVerticalSolidList"/>
    <dgm:cxn modelId="{2E8E7803-A1B2-41CB-BAC1-FC428CC06B12}" type="presParOf" srcId="{472D1670-A591-4EA5-82DF-CB830CA607A0}" destId="{F587124B-E763-4DBB-B92A-5C1F3A8E118B}" srcOrd="0" destOrd="0" presId="urn:microsoft.com/office/officeart/2018/2/layout/IconVerticalSolidList"/>
    <dgm:cxn modelId="{DF193A3E-72E6-40BF-A779-1AF293EF7252}" type="presParOf" srcId="{472D1670-A591-4EA5-82DF-CB830CA607A0}" destId="{C377736A-E624-4944-98F6-3C1EFC74DF9F}" srcOrd="1" destOrd="0" presId="urn:microsoft.com/office/officeart/2018/2/layout/IconVerticalSolidList"/>
    <dgm:cxn modelId="{A66F45B3-5961-440D-8D0A-9ED79903A14C}" type="presParOf" srcId="{472D1670-A591-4EA5-82DF-CB830CA607A0}" destId="{6E48BBA8-7E31-4655-B2F9-270D8ACBD2EB}" srcOrd="2" destOrd="0" presId="urn:microsoft.com/office/officeart/2018/2/layout/IconVerticalSolidList"/>
    <dgm:cxn modelId="{B6ADF9B0-6A84-4B9D-A8C8-0842ACC6F4C4}" type="presParOf" srcId="{472D1670-A591-4EA5-82DF-CB830CA607A0}" destId="{6719B610-4854-47BD-A0DE-62DEE172A196}" srcOrd="3" destOrd="0" presId="urn:microsoft.com/office/officeart/2018/2/layout/IconVerticalSolidList"/>
    <dgm:cxn modelId="{207CAA49-D5D2-4EAB-9760-6FCB45232948}" type="presParOf" srcId="{71E98A37-3B51-402A-A806-5BE39BDA8CE9}" destId="{863C9E0E-B4EC-4BC9-BD96-55A83A4FBE42}" srcOrd="3" destOrd="0" presId="urn:microsoft.com/office/officeart/2018/2/layout/IconVerticalSolidList"/>
    <dgm:cxn modelId="{E7B0E382-26C0-4AB0-8AD3-7BAEC18C4A4D}" type="presParOf" srcId="{71E98A37-3B51-402A-A806-5BE39BDA8CE9}" destId="{C363F3DC-BD75-4E29-BF14-68A503C51249}" srcOrd="4" destOrd="0" presId="urn:microsoft.com/office/officeart/2018/2/layout/IconVerticalSolidList"/>
    <dgm:cxn modelId="{5A398E70-D895-472C-B5CB-CF8D9048130F}" type="presParOf" srcId="{C363F3DC-BD75-4E29-BF14-68A503C51249}" destId="{BD7BD2B6-AE66-4184-8D2B-6B75E2000304}" srcOrd="0" destOrd="0" presId="urn:microsoft.com/office/officeart/2018/2/layout/IconVerticalSolidList"/>
    <dgm:cxn modelId="{CF6A3C74-310F-4232-BFD8-41C309771DBB}" type="presParOf" srcId="{C363F3DC-BD75-4E29-BF14-68A503C51249}" destId="{04783231-6BC2-4F5E-93A0-5D4C63201C98}" srcOrd="1" destOrd="0" presId="urn:microsoft.com/office/officeart/2018/2/layout/IconVerticalSolidList"/>
    <dgm:cxn modelId="{2FE2087C-0E09-4D4E-B196-EF5D9C5FC451}" type="presParOf" srcId="{C363F3DC-BD75-4E29-BF14-68A503C51249}" destId="{4A1E8BD6-EE1D-4EA0-93B7-37EBBE535EF2}" srcOrd="2" destOrd="0" presId="urn:microsoft.com/office/officeart/2018/2/layout/IconVerticalSolidList"/>
    <dgm:cxn modelId="{3CA89F5B-D045-483F-9F6C-1D6728506226}" type="presParOf" srcId="{C363F3DC-BD75-4E29-BF14-68A503C51249}" destId="{1F6F1B02-3BA1-4A62-A30C-D06B1BB09724}" srcOrd="3" destOrd="0" presId="urn:microsoft.com/office/officeart/2018/2/layout/IconVerticalSolidList"/>
    <dgm:cxn modelId="{0F12DE3B-5752-4FBC-92EA-D5BF40C081F2}" type="presParOf" srcId="{71E98A37-3B51-402A-A806-5BE39BDA8CE9}" destId="{B70626E1-F852-4D11-93A9-4FBCD4C22DA4}" srcOrd="5" destOrd="0" presId="urn:microsoft.com/office/officeart/2018/2/layout/IconVerticalSolidList"/>
    <dgm:cxn modelId="{D1CABD5C-7F68-4195-A50E-DD5797B0EFB2}" type="presParOf" srcId="{71E98A37-3B51-402A-A806-5BE39BDA8CE9}" destId="{E91F329B-0E25-4351-AA80-0683A4ABA998}" srcOrd="6" destOrd="0" presId="urn:microsoft.com/office/officeart/2018/2/layout/IconVerticalSolidList"/>
    <dgm:cxn modelId="{9099C17E-CBD1-4060-982D-45DA866B9A1A}" type="presParOf" srcId="{E91F329B-0E25-4351-AA80-0683A4ABA998}" destId="{CEAC71D0-9B6D-4BBF-9B32-ECE5ADF9CC56}" srcOrd="0" destOrd="0" presId="urn:microsoft.com/office/officeart/2018/2/layout/IconVerticalSolidList"/>
    <dgm:cxn modelId="{C31F0C14-A6E4-4271-AD09-F6EA2F49C4EF}" type="presParOf" srcId="{E91F329B-0E25-4351-AA80-0683A4ABA998}" destId="{F94FAD0D-87D9-4B81-9168-DCA9857DDEF2}" srcOrd="1" destOrd="0" presId="urn:microsoft.com/office/officeart/2018/2/layout/IconVerticalSolidList"/>
    <dgm:cxn modelId="{C1E05734-C8A9-4727-9F67-944A9774784F}" type="presParOf" srcId="{E91F329B-0E25-4351-AA80-0683A4ABA998}" destId="{BC96E327-FA2D-4AB9-880E-75DD8FE08CDE}" srcOrd="2" destOrd="0" presId="urn:microsoft.com/office/officeart/2018/2/layout/IconVerticalSolidList"/>
    <dgm:cxn modelId="{842B3182-440C-4870-8429-84036B2C9C25}" type="presParOf" srcId="{E91F329B-0E25-4351-AA80-0683A4ABA998}" destId="{72C3CC58-21EC-4D09-825F-8BD065483A44}" srcOrd="3" destOrd="0" presId="urn:microsoft.com/office/officeart/2018/2/layout/IconVerticalSolidList"/>
    <dgm:cxn modelId="{81FF982F-7D42-4514-9EEB-6EB1AFA659F5}" type="presParOf" srcId="{71E98A37-3B51-402A-A806-5BE39BDA8CE9}" destId="{F66EA037-B60C-417A-87E4-0CC5DA6C0CD5}" srcOrd="7" destOrd="0" presId="urn:microsoft.com/office/officeart/2018/2/layout/IconVerticalSolidList"/>
    <dgm:cxn modelId="{80026DA6-CA46-4610-9756-81F3E8EABD14}" type="presParOf" srcId="{71E98A37-3B51-402A-A806-5BE39BDA8CE9}" destId="{DE8C49A3-F7A2-4EB8-8B79-81FDF956ED4C}" srcOrd="8" destOrd="0" presId="urn:microsoft.com/office/officeart/2018/2/layout/IconVerticalSolidList"/>
    <dgm:cxn modelId="{F3E59D0C-7E29-47E2-BAAA-E0E5B28738C8}" type="presParOf" srcId="{DE8C49A3-F7A2-4EB8-8B79-81FDF956ED4C}" destId="{2AC1BE22-30D3-4BAC-A8A6-0DF14CA7DC4D}" srcOrd="0" destOrd="0" presId="urn:microsoft.com/office/officeart/2018/2/layout/IconVerticalSolidList"/>
    <dgm:cxn modelId="{41A681D0-3720-4DE2-BE41-E86927005630}" type="presParOf" srcId="{DE8C49A3-F7A2-4EB8-8B79-81FDF956ED4C}" destId="{4B8981A4-8BBA-4CC0-A497-59C2751B6182}" srcOrd="1" destOrd="0" presId="urn:microsoft.com/office/officeart/2018/2/layout/IconVerticalSolidList"/>
    <dgm:cxn modelId="{0B87A79D-9589-4801-B369-C253015795A9}" type="presParOf" srcId="{DE8C49A3-F7A2-4EB8-8B79-81FDF956ED4C}" destId="{C63A545E-BAC9-4989-BC30-FE68004F803B}" srcOrd="2" destOrd="0" presId="urn:microsoft.com/office/officeart/2018/2/layout/IconVerticalSolidList"/>
    <dgm:cxn modelId="{CF1407F4-C38F-40FA-AC93-51C0D2056E32}" type="presParOf" srcId="{DE8C49A3-F7A2-4EB8-8B79-81FDF956ED4C}" destId="{89FC0956-ACBE-46C6-B4DE-729518E57366}" srcOrd="3" destOrd="0" presId="urn:microsoft.com/office/officeart/2018/2/layout/IconVerticalSolidList"/>
    <dgm:cxn modelId="{2DFFD506-883F-40AF-8092-481C78ED486B}" type="presParOf" srcId="{71E98A37-3B51-402A-A806-5BE39BDA8CE9}" destId="{32CA3B38-E3CF-48F4-AB63-BB5F41DE7BD5}" srcOrd="9" destOrd="0" presId="urn:microsoft.com/office/officeart/2018/2/layout/IconVerticalSolidList"/>
    <dgm:cxn modelId="{7A1C4CEE-F58E-4F11-A430-2072F9C4BA9F}" type="presParOf" srcId="{71E98A37-3B51-402A-A806-5BE39BDA8CE9}" destId="{CF123765-2695-42A7-9DD2-F0BD297D25FC}" srcOrd="10" destOrd="0" presId="urn:microsoft.com/office/officeart/2018/2/layout/IconVerticalSolidList"/>
    <dgm:cxn modelId="{4C28EBCE-CA49-4CCD-A53D-742E976323B7}" type="presParOf" srcId="{CF123765-2695-42A7-9DD2-F0BD297D25FC}" destId="{50B751B5-0837-4E8F-8EAA-2D18465C7984}" srcOrd="0" destOrd="0" presId="urn:microsoft.com/office/officeart/2018/2/layout/IconVerticalSolidList"/>
    <dgm:cxn modelId="{206AB8A0-A5AA-4CA3-B7C2-2CEBEC315E38}" type="presParOf" srcId="{CF123765-2695-42A7-9DD2-F0BD297D25FC}" destId="{FC2EBB4A-6D0B-46BD-8BCA-3FCC6B1F5AEC}" srcOrd="1" destOrd="0" presId="urn:microsoft.com/office/officeart/2018/2/layout/IconVerticalSolidList"/>
    <dgm:cxn modelId="{A6025DAF-9BDF-4DD6-B706-A3A6F7C10241}" type="presParOf" srcId="{CF123765-2695-42A7-9DD2-F0BD297D25FC}" destId="{FF0C6C4F-A2FA-407F-B9BB-FCF865FDCDA0}" srcOrd="2" destOrd="0" presId="urn:microsoft.com/office/officeart/2018/2/layout/IconVerticalSolidList"/>
    <dgm:cxn modelId="{526250B4-A8EC-4AC0-9F84-5C68513100F3}" type="presParOf" srcId="{CF123765-2695-42A7-9DD2-F0BD297D25FC}" destId="{3CD5B1BB-D326-4AA9-B1C8-2D8C31FD588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A8796CF-FBA9-49AE-B0A0-68DA23357E1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6160F0E-D3A4-4FB3-86D9-940C7F516ECD}">
      <dgm:prSet/>
      <dgm:spPr/>
      <dgm:t>
        <a:bodyPr/>
        <a:lstStyle/>
        <a:p>
          <a:r>
            <a:rPr lang="en-GB" b="0" i="0"/>
            <a:t>By physically separating mediation participants for a substantial portion of the mediation process, divorce mediators employ shuttle mediation. In this sense, "separation" might refer to meeting each spouse separately on totally distinct days or lodging each participant in a separate room for the planned mediation sessions. </a:t>
          </a:r>
          <a:endParaRPr lang="en-US"/>
        </a:p>
      </dgm:t>
    </dgm:pt>
    <dgm:pt modelId="{C5802F6F-E3FF-4F27-8CC1-71B82CC92F73}" type="parTrans" cxnId="{F3F3D61A-3C28-40A0-B84D-84E47493A25E}">
      <dgm:prSet/>
      <dgm:spPr/>
      <dgm:t>
        <a:bodyPr/>
        <a:lstStyle/>
        <a:p>
          <a:endParaRPr lang="en-US"/>
        </a:p>
      </dgm:t>
    </dgm:pt>
    <dgm:pt modelId="{8279297C-A1A9-440D-A84E-D56D10BB32EC}" type="sibTrans" cxnId="{F3F3D61A-3C28-40A0-B84D-84E47493A25E}">
      <dgm:prSet/>
      <dgm:spPr/>
      <dgm:t>
        <a:bodyPr/>
        <a:lstStyle/>
        <a:p>
          <a:endParaRPr lang="en-US"/>
        </a:p>
      </dgm:t>
    </dgm:pt>
    <dgm:pt modelId="{3B437A63-B79E-45B4-A29A-B6CD0ED605D9}">
      <dgm:prSet/>
      <dgm:spPr/>
      <dgm:t>
        <a:bodyPr/>
        <a:lstStyle/>
        <a:p>
          <a:r>
            <a:rPr lang="en-GB" b="0" i="0"/>
            <a:t>Whatever the logistics, the mediator operates by "shuttling" between the parties, preventing face-to-face conflict.</a:t>
          </a:r>
          <a:endParaRPr lang="en-US"/>
        </a:p>
      </dgm:t>
    </dgm:pt>
    <dgm:pt modelId="{E8BBC099-36BF-4BE0-A35F-F711CA19FBF7}" type="parTrans" cxnId="{204EC1D7-9077-44CD-8264-231040E094F7}">
      <dgm:prSet/>
      <dgm:spPr/>
      <dgm:t>
        <a:bodyPr/>
        <a:lstStyle/>
        <a:p>
          <a:endParaRPr lang="en-US"/>
        </a:p>
      </dgm:t>
    </dgm:pt>
    <dgm:pt modelId="{0D180270-6ADF-4C7E-8394-68E56DA1F92B}" type="sibTrans" cxnId="{204EC1D7-9077-44CD-8264-231040E094F7}">
      <dgm:prSet/>
      <dgm:spPr/>
      <dgm:t>
        <a:bodyPr/>
        <a:lstStyle/>
        <a:p>
          <a:endParaRPr lang="en-US"/>
        </a:p>
      </dgm:t>
    </dgm:pt>
    <dgm:pt modelId="{ED54DC01-CE5B-4AD5-B76B-57D97BFF7673}">
      <dgm:prSet/>
      <dgm:spPr/>
      <dgm:t>
        <a:bodyPr/>
        <a:lstStyle/>
        <a:p>
          <a:r>
            <a:rPr lang="en-GB" b="0" i="0"/>
            <a:t>The mediator can use shuttle diplomacy to give each person their own unique attention while working independently with them to build a goal or target that is devoid of conflicting emotions. </a:t>
          </a:r>
          <a:endParaRPr lang="en-US"/>
        </a:p>
      </dgm:t>
    </dgm:pt>
    <dgm:pt modelId="{46649812-D311-4D3C-A698-DCBBA5D53CC9}" type="parTrans" cxnId="{AFA5AEA9-3575-40EB-92EE-EF288DBD6796}">
      <dgm:prSet/>
      <dgm:spPr/>
      <dgm:t>
        <a:bodyPr/>
        <a:lstStyle/>
        <a:p>
          <a:endParaRPr lang="en-US"/>
        </a:p>
      </dgm:t>
    </dgm:pt>
    <dgm:pt modelId="{B32A9CEB-B8D6-4F95-A2A0-8E1468431EAE}" type="sibTrans" cxnId="{AFA5AEA9-3575-40EB-92EE-EF288DBD6796}">
      <dgm:prSet/>
      <dgm:spPr/>
      <dgm:t>
        <a:bodyPr/>
        <a:lstStyle/>
        <a:p>
          <a:endParaRPr lang="en-US"/>
        </a:p>
      </dgm:t>
    </dgm:pt>
    <dgm:pt modelId="{79F7556E-0013-4B0A-B863-0A4A1A147F28}">
      <dgm:prSet/>
      <dgm:spPr/>
      <dgm:t>
        <a:bodyPr/>
        <a:lstStyle/>
        <a:p>
          <a:r>
            <a:rPr lang="en-GB" b="0" i="0" dirty="0"/>
            <a:t>The mediator will then communicate this goal or objective to the other participant. The mediator can comprehend and communicate the perspectives and interests of each spouse thanks to this procedure.</a:t>
          </a:r>
          <a:endParaRPr lang="en-US" dirty="0"/>
        </a:p>
      </dgm:t>
    </dgm:pt>
    <dgm:pt modelId="{11D9BEE9-4852-436D-8E28-3CC75BB6B2D3}" type="parTrans" cxnId="{D9EC07A2-86E5-4651-9749-8DC00DA038CA}">
      <dgm:prSet/>
      <dgm:spPr/>
      <dgm:t>
        <a:bodyPr/>
        <a:lstStyle/>
        <a:p>
          <a:endParaRPr lang="en-US"/>
        </a:p>
      </dgm:t>
    </dgm:pt>
    <dgm:pt modelId="{47A753B8-4DC5-4775-BC37-A2E1BE10B3D0}" type="sibTrans" cxnId="{D9EC07A2-86E5-4651-9749-8DC00DA038CA}">
      <dgm:prSet/>
      <dgm:spPr/>
      <dgm:t>
        <a:bodyPr/>
        <a:lstStyle/>
        <a:p>
          <a:endParaRPr lang="en-US"/>
        </a:p>
      </dgm:t>
    </dgm:pt>
    <dgm:pt modelId="{358FC2D9-E525-0849-9460-7CBCAE4B067A}" type="pres">
      <dgm:prSet presAssocID="{0A8796CF-FBA9-49AE-B0A0-68DA23357E15}" presName="linear" presStyleCnt="0">
        <dgm:presLayoutVars>
          <dgm:animLvl val="lvl"/>
          <dgm:resizeHandles val="exact"/>
        </dgm:presLayoutVars>
      </dgm:prSet>
      <dgm:spPr/>
    </dgm:pt>
    <dgm:pt modelId="{A41A0FFE-C3DA-9445-85F7-8A50A0F87D89}" type="pres">
      <dgm:prSet presAssocID="{66160F0E-D3A4-4FB3-86D9-940C7F516ECD}" presName="parentText" presStyleLbl="node1" presStyleIdx="0" presStyleCnt="4">
        <dgm:presLayoutVars>
          <dgm:chMax val="0"/>
          <dgm:bulletEnabled val="1"/>
        </dgm:presLayoutVars>
      </dgm:prSet>
      <dgm:spPr/>
    </dgm:pt>
    <dgm:pt modelId="{14BBC4C4-E577-A045-8E42-BDE2EBDAA636}" type="pres">
      <dgm:prSet presAssocID="{8279297C-A1A9-440D-A84E-D56D10BB32EC}" presName="spacer" presStyleCnt="0"/>
      <dgm:spPr/>
    </dgm:pt>
    <dgm:pt modelId="{26AA18D5-6099-4B40-8C2B-0E351C137B37}" type="pres">
      <dgm:prSet presAssocID="{3B437A63-B79E-45B4-A29A-B6CD0ED605D9}" presName="parentText" presStyleLbl="node1" presStyleIdx="1" presStyleCnt="4">
        <dgm:presLayoutVars>
          <dgm:chMax val="0"/>
          <dgm:bulletEnabled val="1"/>
        </dgm:presLayoutVars>
      </dgm:prSet>
      <dgm:spPr/>
    </dgm:pt>
    <dgm:pt modelId="{8FB82AD8-52B6-F347-A2B1-A47B398F137C}" type="pres">
      <dgm:prSet presAssocID="{0D180270-6ADF-4C7E-8394-68E56DA1F92B}" presName="spacer" presStyleCnt="0"/>
      <dgm:spPr/>
    </dgm:pt>
    <dgm:pt modelId="{7C1F97A2-7C1C-A445-B68F-A1FB32A67AD4}" type="pres">
      <dgm:prSet presAssocID="{ED54DC01-CE5B-4AD5-B76B-57D97BFF7673}" presName="parentText" presStyleLbl="node1" presStyleIdx="2" presStyleCnt="4">
        <dgm:presLayoutVars>
          <dgm:chMax val="0"/>
          <dgm:bulletEnabled val="1"/>
        </dgm:presLayoutVars>
      </dgm:prSet>
      <dgm:spPr/>
    </dgm:pt>
    <dgm:pt modelId="{0A85ECC1-5D7A-2D4B-9E55-0B052A838C34}" type="pres">
      <dgm:prSet presAssocID="{B32A9CEB-B8D6-4F95-A2A0-8E1468431EAE}" presName="spacer" presStyleCnt="0"/>
      <dgm:spPr/>
    </dgm:pt>
    <dgm:pt modelId="{3BEF5ABD-7235-EE45-9D47-F05144D94863}" type="pres">
      <dgm:prSet presAssocID="{79F7556E-0013-4B0A-B863-0A4A1A147F28}" presName="parentText" presStyleLbl="node1" presStyleIdx="3" presStyleCnt="4">
        <dgm:presLayoutVars>
          <dgm:chMax val="0"/>
          <dgm:bulletEnabled val="1"/>
        </dgm:presLayoutVars>
      </dgm:prSet>
      <dgm:spPr/>
    </dgm:pt>
  </dgm:ptLst>
  <dgm:cxnLst>
    <dgm:cxn modelId="{F3F3D61A-3C28-40A0-B84D-84E47493A25E}" srcId="{0A8796CF-FBA9-49AE-B0A0-68DA23357E15}" destId="{66160F0E-D3A4-4FB3-86D9-940C7F516ECD}" srcOrd="0" destOrd="0" parTransId="{C5802F6F-E3FF-4F27-8CC1-71B82CC92F73}" sibTransId="{8279297C-A1A9-440D-A84E-D56D10BB32EC}"/>
    <dgm:cxn modelId="{1EE9322F-D1F6-5B44-8967-D1348AB35E23}" type="presOf" srcId="{66160F0E-D3A4-4FB3-86D9-940C7F516ECD}" destId="{A41A0FFE-C3DA-9445-85F7-8A50A0F87D89}" srcOrd="0" destOrd="0" presId="urn:microsoft.com/office/officeart/2005/8/layout/vList2"/>
    <dgm:cxn modelId="{D9EC07A2-86E5-4651-9749-8DC00DA038CA}" srcId="{0A8796CF-FBA9-49AE-B0A0-68DA23357E15}" destId="{79F7556E-0013-4B0A-B863-0A4A1A147F28}" srcOrd="3" destOrd="0" parTransId="{11D9BEE9-4852-436D-8E28-3CC75BB6B2D3}" sibTransId="{47A753B8-4DC5-4775-BC37-A2E1BE10B3D0}"/>
    <dgm:cxn modelId="{AFA5AEA9-3575-40EB-92EE-EF288DBD6796}" srcId="{0A8796CF-FBA9-49AE-B0A0-68DA23357E15}" destId="{ED54DC01-CE5B-4AD5-B76B-57D97BFF7673}" srcOrd="2" destOrd="0" parTransId="{46649812-D311-4D3C-A698-DCBBA5D53CC9}" sibTransId="{B32A9CEB-B8D6-4F95-A2A0-8E1468431EAE}"/>
    <dgm:cxn modelId="{5EDC11B1-B8C0-2A41-A385-F144B61E2C29}" type="presOf" srcId="{3B437A63-B79E-45B4-A29A-B6CD0ED605D9}" destId="{26AA18D5-6099-4B40-8C2B-0E351C137B37}" srcOrd="0" destOrd="0" presId="urn:microsoft.com/office/officeart/2005/8/layout/vList2"/>
    <dgm:cxn modelId="{722785BB-4ECD-CD4F-B23B-9C087F01A1B5}" type="presOf" srcId="{79F7556E-0013-4B0A-B863-0A4A1A147F28}" destId="{3BEF5ABD-7235-EE45-9D47-F05144D94863}" srcOrd="0" destOrd="0" presId="urn:microsoft.com/office/officeart/2005/8/layout/vList2"/>
    <dgm:cxn modelId="{AB0A0BBC-672D-0D4E-A249-F36621BEE6B4}" type="presOf" srcId="{ED54DC01-CE5B-4AD5-B76B-57D97BFF7673}" destId="{7C1F97A2-7C1C-A445-B68F-A1FB32A67AD4}" srcOrd="0" destOrd="0" presId="urn:microsoft.com/office/officeart/2005/8/layout/vList2"/>
    <dgm:cxn modelId="{204EC1D7-9077-44CD-8264-231040E094F7}" srcId="{0A8796CF-FBA9-49AE-B0A0-68DA23357E15}" destId="{3B437A63-B79E-45B4-A29A-B6CD0ED605D9}" srcOrd="1" destOrd="0" parTransId="{E8BBC099-36BF-4BE0-A35F-F711CA19FBF7}" sibTransId="{0D180270-6ADF-4C7E-8394-68E56DA1F92B}"/>
    <dgm:cxn modelId="{7BF315EE-C5FE-AA4C-AE6C-33D216B8B017}" type="presOf" srcId="{0A8796CF-FBA9-49AE-B0A0-68DA23357E15}" destId="{358FC2D9-E525-0849-9460-7CBCAE4B067A}" srcOrd="0" destOrd="0" presId="urn:microsoft.com/office/officeart/2005/8/layout/vList2"/>
    <dgm:cxn modelId="{C98ED899-9A50-2A42-B9E8-53C0A041256E}" type="presParOf" srcId="{358FC2D9-E525-0849-9460-7CBCAE4B067A}" destId="{A41A0FFE-C3DA-9445-85F7-8A50A0F87D89}" srcOrd="0" destOrd="0" presId="urn:microsoft.com/office/officeart/2005/8/layout/vList2"/>
    <dgm:cxn modelId="{70E78CD0-E204-4A41-9F8A-D3FA89DC4A13}" type="presParOf" srcId="{358FC2D9-E525-0849-9460-7CBCAE4B067A}" destId="{14BBC4C4-E577-A045-8E42-BDE2EBDAA636}" srcOrd="1" destOrd="0" presId="urn:microsoft.com/office/officeart/2005/8/layout/vList2"/>
    <dgm:cxn modelId="{B030BD3E-6003-5F4A-AFD9-933B66E57FD3}" type="presParOf" srcId="{358FC2D9-E525-0849-9460-7CBCAE4B067A}" destId="{26AA18D5-6099-4B40-8C2B-0E351C137B37}" srcOrd="2" destOrd="0" presId="urn:microsoft.com/office/officeart/2005/8/layout/vList2"/>
    <dgm:cxn modelId="{0D225987-5EB5-6E44-9582-9351C127A2BB}" type="presParOf" srcId="{358FC2D9-E525-0849-9460-7CBCAE4B067A}" destId="{8FB82AD8-52B6-F347-A2B1-A47B398F137C}" srcOrd="3" destOrd="0" presId="urn:microsoft.com/office/officeart/2005/8/layout/vList2"/>
    <dgm:cxn modelId="{653B1B61-CF76-704B-B856-D352C662477F}" type="presParOf" srcId="{358FC2D9-E525-0849-9460-7CBCAE4B067A}" destId="{7C1F97A2-7C1C-A445-B68F-A1FB32A67AD4}" srcOrd="4" destOrd="0" presId="urn:microsoft.com/office/officeart/2005/8/layout/vList2"/>
    <dgm:cxn modelId="{9568F921-0178-B144-9358-CB53B16F5EAE}" type="presParOf" srcId="{358FC2D9-E525-0849-9460-7CBCAE4B067A}" destId="{0A85ECC1-5D7A-2D4B-9E55-0B052A838C34}" srcOrd="5" destOrd="0" presId="urn:microsoft.com/office/officeart/2005/8/layout/vList2"/>
    <dgm:cxn modelId="{B90C6659-68AE-9643-AFDE-611A2CF04279}" type="presParOf" srcId="{358FC2D9-E525-0849-9460-7CBCAE4B067A}" destId="{3BEF5ABD-7235-EE45-9D47-F05144D9486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6040D9D-CAB5-43DF-BFB4-9734F28DDDF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9F5B9FF-326B-45D7-B1C3-BDBD65E45676}">
      <dgm:prSet/>
      <dgm:spPr/>
      <dgm:t>
        <a:bodyPr/>
        <a:lstStyle/>
        <a:p>
          <a:r>
            <a:rPr lang="en-GB" dirty="0"/>
            <a:t>The goal of joint problem solving  is to provide polarised groups with a settlement. </a:t>
          </a:r>
          <a:endParaRPr lang="en-US" dirty="0"/>
        </a:p>
      </dgm:t>
    </dgm:pt>
    <dgm:pt modelId="{EE2AD49D-9001-45D9-9CF8-7043D9393924}" type="parTrans" cxnId="{4975F2CB-0E2E-4B9E-A353-0528ED37F2F0}">
      <dgm:prSet/>
      <dgm:spPr/>
      <dgm:t>
        <a:bodyPr/>
        <a:lstStyle/>
        <a:p>
          <a:endParaRPr lang="en-US"/>
        </a:p>
      </dgm:t>
    </dgm:pt>
    <dgm:pt modelId="{1BF90BDB-6A50-4281-B673-1C8220D2BA07}" type="sibTrans" cxnId="{4975F2CB-0E2E-4B9E-A353-0528ED37F2F0}">
      <dgm:prSet/>
      <dgm:spPr/>
      <dgm:t>
        <a:bodyPr/>
        <a:lstStyle/>
        <a:p>
          <a:endParaRPr lang="en-US"/>
        </a:p>
      </dgm:t>
    </dgm:pt>
    <dgm:pt modelId="{1C864880-BAC7-466B-A116-D76C0CED9FA4}">
      <dgm:prSet/>
      <dgm:spPr/>
      <dgm:t>
        <a:bodyPr/>
        <a:lstStyle/>
        <a:p>
          <a:r>
            <a:rPr lang="en-GB" dirty="0"/>
            <a:t>It is predicated on the following premise: </a:t>
          </a:r>
          <a:endParaRPr lang="en-US" dirty="0"/>
        </a:p>
      </dgm:t>
    </dgm:pt>
    <dgm:pt modelId="{A9EF4059-CCF4-40C0-803A-B983006F0C95}" type="parTrans" cxnId="{F43D87E1-78B7-4B67-A24B-B9DB7D626CF2}">
      <dgm:prSet/>
      <dgm:spPr/>
      <dgm:t>
        <a:bodyPr/>
        <a:lstStyle/>
        <a:p>
          <a:endParaRPr lang="en-US"/>
        </a:p>
      </dgm:t>
    </dgm:pt>
    <dgm:pt modelId="{14AB484D-5908-4EFF-9246-D48ACD48A056}" type="sibTrans" cxnId="{F43D87E1-78B7-4B67-A24B-B9DB7D626CF2}">
      <dgm:prSet/>
      <dgm:spPr/>
      <dgm:t>
        <a:bodyPr/>
        <a:lstStyle/>
        <a:p>
          <a:endParaRPr lang="en-US"/>
        </a:p>
      </dgm:t>
    </dgm:pt>
    <dgm:pt modelId="{9BE4959D-4D3C-4726-B4C1-ED821B9746A1}">
      <dgm:prSet custT="1"/>
      <dgm:spPr/>
      <dgm:t>
        <a:bodyPr/>
        <a:lstStyle/>
        <a:p>
          <a:r>
            <a:rPr lang="en-GB" sz="1600" dirty="0"/>
            <a:t>The two parties can work together. </a:t>
          </a:r>
          <a:endParaRPr lang="en-US" sz="1600" dirty="0"/>
        </a:p>
      </dgm:t>
    </dgm:pt>
    <dgm:pt modelId="{3262B5EE-A459-419E-8C66-5BFF1E1754BB}" type="parTrans" cxnId="{DD496F19-F789-44DC-ACAF-401748CA4F10}">
      <dgm:prSet/>
      <dgm:spPr/>
      <dgm:t>
        <a:bodyPr/>
        <a:lstStyle/>
        <a:p>
          <a:endParaRPr lang="en-US"/>
        </a:p>
      </dgm:t>
    </dgm:pt>
    <dgm:pt modelId="{A4E2B824-C8C8-489F-8117-E49D1A9008FC}" type="sibTrans" cxnId="{DD496F19-F789-44DC-ACAF-401748CA4F10}">
      <dgm:prSet/>
      <dgm:spPr/>
      <dgm:t>
        <a:bodyPr/>
        <a:lstStyle/>
        <a:p>
          <a:endParaRPr lang="en-US"/>
        </a:p>
      </dgm:t>
    </dgm:pt>
    <dgm:pt modelId="{57731EAF-47C2-41F3-9044-AEF0909E5022}">
      <dgm:prSet custT="1"/>
      <dgm:spPr/>
      <dgm:t>
        <a:bodyPr/>
        <a:lstStyle/>
        <a:p>
          <a:r>
            <a:rPr lang="en-GB" sz="1600" dirty="0"/>
            <a:t>There is a desire to stay away from violent conflict. </a:t>
          </a:r>
          <a:endParaRPr lang="en-US" sz="1600" dirty="0"/>
        </a:p>
      </dgm:t>
    </dgm:pt>
    <dgm:pt modelId="{F6341D46-EAF3-4B80-861F-90C71717852A}" type="parTrans" cxnId="{6E0766A4-664E-4C7E-B9FC-6F47BA1561F3}">
      <dgm:prSet/>
      <dgm:spPr/>
      <dgm:t>
        <a:bodyPr/>
        <a:lstStyle/>
        <a:p>
          <a:endParaRPr lang="en-US"/>
        </a:p>
      </dgm:t>
    </dgm:pt>
    <dgm:pt modelId="{95BB2BDB-7818-45F3-A695-E62B8234BE8A}" type="sibTrans" cxnId="{6E0766A4-664E-4C7E-B9FC-6F47BA1561F3}">
      <dgm:prSet/>
      <dgm:spPr/>
      <dgm:t>
        <a:bodyPr/>
        <a:lstStyle/>
        <a:p>
          <a:endParaRPr lang="en-US"/>
        </a:p>
      </dgm:t>
    </dgm:pt>
    <dgm:pt modelId="{A050F6B7-F139-4FC5-811C-7ED9130B9E6B}">
      <dgm:prSet custT="1"/>
      <dgm:spPr/>
      <dgm:t>
        <a:bodyPr/>
        <a:lstStyle/>
        <a:p>
          <a:r>
            <a:rPr lang="en-GB" sz="1600" dirty="0"/>
            <a:t>There is enough shared ground. </a:t>
          </a:r>
          <a:endParaRPr lang="en-US" sz="1600" dirty="0"/>
        </a:p>
      </dgm:t>
    </dgm:pt>
    <dgm:pt modelId="{80699B8C-35D1-4873-A583-1D8241B91408}" type="parTrans" cxnId="{3B5698FC-5596-40AE-BAC6-DEC15F17DA59}">
      <dgm:prSet/>
      <dgm:spPr/>
      <dgm:t>
        <a:bodyPr/>
        <a:lstStyle/>
        <a:p>
          <a:endParaRPr lang="en-US"/>
        </a:p>
      </dgm:t>
    </dgm:pt>
    <dgm:pt modelId="{DECBF63C-1154-4845-AB61-F3AAE622511F}" type="sibTrans" cxnId="{3B5698FC-5596-40AE-BAC6-DEC15F17DA59}">
      <dgm:prSet/>
      <dgm:spPr/>
      <dgm:t>
        <a:bodyPr/>
        <a:lstStyle/>
        <a:p>
          <a:endParaRPr lang="en-US"/>
        </a:p>
      </dgm:t>
    </dgm:pt>
    <dgm:pt modelId="{9E479C83-FA1C-4D94-8B32-68691EEB9C11}">
      <dgm:prSet/>
      <dgm:spPr/>
      <dgm:t>
        <a:bodyPr/>
        <a:lstStyle/>
        <a:p>
          <a:r>
            <a:rPr lang="en-GB"/>
            <a:t>These presumptions in addition to the presence of parties with long-term vision might lead to the development of the negotiation process.</a:t>
          </a:r>
          <a:endParaRPr lang="en-US"/>
        </a:p>
      </dgm:t>
    </dgm:pt>
    <dgm:pt modelId="{6D77610A-4B62-4667-A64E-F251BB80C60E}" type="parTrans" cxnId="{B0192F09-FE6E-41F2-80F5-61E2C36FD3AF}">
      <dgm:prSet/>
      <dgm:spPr/>
      <dgm:t>
        <a:bodyPr/>
        <a:lstStyle/>
        <a:p>
          <a:endParaRPr lang="en-US"/>
        </a:p>
      </dgm:t>
    </dgm:pt>
    <dgm:pt modelId="{7396676E-26C5-4FE9-8CA5-7928A82377AD}" type="sibTrans" cxnId="{B0192F09-FE6E-41F2-80F5-61E2C36FD3AF}">
      <dgm:prSet/>
      <dgm:spPr/>
      <dgm:t>
        <a:bodyPr/>
        <a:lstStyle/>
        <a:p>
          <a:endParaRPr lang="en-US"/>
        </a:p>
      </dgm:t>
    </dgm:pt>
    <dgm:pt modelId="{35C9171E-62AF-4060-BE9E-014D85A472CE}">
      <dgm:prSet/>
      <dgm:spPr/>
      <dgm:t>
        <a:bodyPr/>
        <a:lstStyle/>
        <a:p>
          <a:r>
            <a:rPr lang="en-GB" dirty="0"/>
            <a:t>To ensure that the negotiation and mediation processes consider the true requirements of both parties, the dispute should first be clearly identified, defined, or redefined by the two parties jointly. </a:t>
          </a:r>
          <a:endParaRPr lang="en-US" dirty="0"/>
        </a:p>
      </dgm:t>
    </dgm:pt>
    <dgm:pt modelId="{6FB9492C-2565-4EC2-BD7C-E8777E16FF14}" type="parTrans" cxnId="{E10570F2-2036-4841-B1C8-E93901F672AB}">
      <dgm:prSet/>
      <dgm:spPr/>
      <dgm:t>
        <a:bodyPr/>
        <a:lstStyle/>
        <a:p>
          <a:endParaRPr lang="en-US"/>
        </a:p>
      </dgm:t>
    </dgm:pt>
    <dgm:pt modelId="{3CE25A83-8EDB-44D2-89ED-63516D5F87BF}" type="sibTrans" cxnId="{E10570F2-2036-4841-B1C8-E93901F672AB}">
      <dgm:prSet/>
      <dgm:spPr/>
      <dgm:t>
        <a:bodyPr/>
        <a:lstStyle/>
        <a:p>
          <a:endParaRPr lang="en-US"/>
        </a:p>
      </dgm:t>
    </dgm:pt>
    <dgm:pt modelId="{27ADBE6E-742C-4C9E-9404-752794966759}">
      <dgm:prSet/>
      <dgm:spPr/>
      <dgm:t>
        <a:bodyPr/>
        <a:lstStyle/>
        <a:p>
          <a:r>
            <a:rPr lang="en-GB"/>
            <a:t>The clear and honest statement of both points of view will need to be respectfully accepted if the process is to proceed since this definition will serve as the cornerstone for the collaborative solution to the problem. </a:t>
          </a:r>
          <a:endParaRPr lang="en-US"/>
        </a:p>
      </dgm:t>
    </dgm:pt>
    <dgm:pt modelId="{050BE831-B621-44AE-B837-83FD9E772510}" type="parTrans" cxnId="{AF1FA186-E6CB-4BDB-A790-5F17A575E3DF}">
      <dgm:prSet/>
      <dgm:spPr/>
      <dgm:t>
        <a:bodyPr/>
        <a:lstStyle/>
        <a:p>
          <a:endParaRPr lang="en-US"/>
        </a:p>
      </dgm:t>
    </dgm:pt>
    <dgm:pt modelId="{41D2FD65-E366-4117-B689-CB8028357E45}" type="sibTrans" cxnId="{AF1FA186-E6CB-4BDB-A790-5F17A575E3DF}">
      <dgm:prSet/>
      <dgm:spPr/>
      <dgm:t>
        <a:bodyPr/>
        <a:lstStyle/>
        <a:p>
          <a:endParaRPr lang="en-US"/>
        </a:p>
      </dgm:t>
    </dgm:pt>
    <dgm:pt modelId="{A1045DE7-0E8D-48A3-AEC8-717171FF6E15}">
      <dgm:prSet/>
      <dgm:spPr/>
      <dgm:t>
        <a:bodyPr/>
        <a:lstStyle/>
        <a:p>
          <a:r>
            <a:rPr lang="en-GB"/>
            <a:t>Give both sides adequate time for thought, inquiries, and conversation so they may come to an understanding on a workable definition. It will be necessary to express both alternatives and emotions in a productive manner. </a:t>
          </a:r>
          <a:endParaRPr lang="en-US"/>
        </a:p>
      </dgm:t>
    </dgm:pt>
    <dgm:pt modelId="{36F3BE00-743B-459D-82E3-C7AA64C7389E}" type="parTrans" cxnId="{23A927FD-B942-46CB-8132-6B0AE5B95A64}">
      <dgm:prSet/>
      <dgm:spPr/>
      <dgm:t>
        <a:bodyPr/>
        <a:lstStyle/>
        <a:p>
          <a:endParaRPr lang="en-US"/>
        </a:p>
      </dgm:t>
    </dgm:pt>
    <dgm:pt modelId="{E2F5CDA1-BD8A-4638-B86F-F99CE87B22EB}" type="sibTrans" cxnId="{23A927FD-B942-46CB-8132-6B0AE5B95A64}">
      <dgm:prSet/>
      <dgm:spPr/>
      <dgm:t>
        <a:bodyPr/>
        <a:lstStyle/>
        <a:p>
          <a:endParaRPr lang="en-US"/>
        </a:p>
      </dgm:t>
    </dgm:pt>
    <dgm:pt modelId="{DD1DA96B-CD8F-614D-865E-19C09ECB34A9}" type="pres">
      <dgm:prSet presAssocID="{56040D9D-CAB5-43DF-BFB4-9734F28DDDF4}" presName="linear" presStyleCnt="0">
        <dgm:presLayoutVars>
          <dgm:animLvl val="lvl"/>
          <dgm:resizeHandles val="exact"/>
        </dgm:presLayoutVars>
      </dgm:prSet>
      <dgm:spPr/>
    </dgm:pt>
    <dgm:pt modelId="{EA0768AC-A668-C549-AA11-B16EBEA9E932}" type="pres">
      <dgm:prSet presAssocID="{C9F5B9FF-326B-45D7-B1C3-BDBD65E45676}" presName="parentText" presStyleLbl="node1" presStyleIdx="0" presStyleCnt="6">
        <dgm:presLayoutVars>
          <dgm:chMax val="0"/>
          <dgm:bulletEnabled val="1"/>
        </dgm:presLayoutVars>
      </dgm:prSet>
      <dgm:spPr/>
    </dgm:pt>
    <dgm:pt modelId="{D6DD1DCB-3279-1A44-A3AD-DE2B272E6C8B}" type="pres">
      <dgm:prSet presAssocID="{1BF90BDB-6A50-4281-B673-1C8220D2BA07}" presName="spacer" presStyleCnt="0"/>
      <dgm:spPr/>
    </dgm:pt>
    <dgm:pt modelId="{14E55B5C-C135-374E-9976-686DF0B94763}" type="pres">
      <dgm:prSet presAssocID="{1C864880-BAC7-466B-A116-D76C0CED9FA4}" presName="parentText" presStyleLbl="node1" presStyleIdx="1" presStyleCnt="6">
        <dgm:presLayoutVars>
          <dgm:chMax val="0"/>
          <dgm:bulletEnabled val="1"/>
        </dgm:presLayoutVars>
      </dgm:prSet>
      <dgm:spPr/>
    </dgm:pt>
    <dgm:pt modelId="{6C70FCE4-2E25-7D4F-BFF9-A96454A5CAD2}" type="pres">
      <dgm:prSet presAssocID="{1C864880-BAC7-466B-A116-D76C0CED9FA4}" presName="childText" presStyleLbl="revTx" presStyleIdx="0" presStyleCnt="1">
        <dgm:presLayoutVars>
          <dgm:bulletEnabled val="1"/>
        </dgm:presLayoutVars>
      </dgm:prSet>
      <dgm:spPr/>
    </dgm:pt>
    <dgm:pt modelId="{CB654FCE-E973-4E4C-85F2-25E994CF46C6}" type="pres">
      <dgm:prSet presAssocID="{9E479C83-FA1C-4D94-8B32-68691EEB9C11}" presName="parentText" presStyleLbl="node1" presStyleIdx="2" presStyleCnt="6">
        <dgm:presLayoutVars>
          <dgm:chMax val="0"/>
          <dgm:bulletEnabled val="1"/>
        </dgm:presLayoutVars>
      </dgm:prSet>
      <dgm:spPr/>
    </dgm:pt>
    <dgm:pt modelId="{89D7E841-0097-C64C-9C46-2BC03E3BDF98}" type="pres">
      <dgm:prSet presAssocID="{7396676E-26C5-4FE9-8CA5-7928A82377AD}" presName="spacer" presStyleCnt="0"/>
      <dgm:spPr/>
    </dgm:pt>
    <dgm:pt modelId="{27246125-98AE-BC49-AD3B-3DCB0626E3F5}" type="pres">
      <dgm:prSet presAssocID="{35C9171E-62AF-4060-BE9E-014D85A472CE}" presName="parentText" presStyleLbl="node1" presStyleIdx="3" presStyleCnt="6">
        <dgm:presLayoutVars>
          <dgm:chMax val="0"/>
          <dgm:bulletEnabled val="1"/>
        </dgm:presLayoutVars>
      </dgm:prSet>
      <dgm:spPr/>
    </dgm:pt>
    <dgm:pt modelId="{87E3649C-EF25-684D-A57E-3228B5C513D7}" type="pres">
      <dgm:prSet presAssocID="{3CE25A83-8EDB-44D2-89ED-63516D5F87BF}" presName="spacer" presStyleCnt="0"/>
      <dgm:spPr/>
    </dgm:pt>
    <dgm:pt modelId="{4B73C9CB-8F30-AB43-B22F-8F5EBE56E66A}" type="pres">
      <dgm:prSet presAssocID="{27ADBE6E-742C-4C9E-9404-752794966759}" presName="parentText" presStyleLbl="node1" presStyleIdx="4" presStyleCnt="6">
        <dgm:presLayoutVars>
          <dgm:chMax val="0"/>
          <dgm:bulletEnabled val="1"/>
        </dgm:presLayoutVars>
      </dgm:prSet>
      <dgm:spPr/>
    </dgm:pt>
    <dgm:pt modelId="{E8FDADAF-CFBF-F442-BC12-FF86B4BDECC9}" type="pres">
      <dgm:prSet presAssocID="{41D2FD65-E366-4117-B689-CB8028357E45}" presName="spacer" presStyleCnt="0"/>
      <dgm:spPr/>
    </dgm:pt>
    <dgm:pt modelId="{4AF057AE-DB32-BB4B-B3DE-B80A6821EC78}" type="pres">
      <dgm:prSet presAssocID="{A1045DE7-0E8D-48A3-AEC8-717171FF6E15}" presName="parentText" presStyleLbl="node1" presStyleIdx="5" presStyleCnt="6">
        <dgm:presLayoutVars>
          <dgm:chMax val="0"/>
          <dgm:bulletEnabled val="1"/>
        </dgm:presLayoutVars>
      </dgm:prSet>
      <dgm:spPr/>
    </dgm:pt>
  </dgm:ptLst>
  <dgm:cxnLst>
    <dgm:cxn modelId="{B0192F09-FE6E-41F2-80F5-61E2C36FD3AF}" srcId="{56040D9D-CAB5-43DF-BFB4-9734F28DDDF4}" destId="{9E479C83-FA1C-4D94-8B32-68691EEB9C11}" srcOrd="2" destOrd="0" parTransId="{6D77610A-4B62-4667-A64E-F251BB80C60E}" sibTransId="{7396676E-26C5-4FE9-8CA5-7928A82377AD}"/>
    <dgm:cxn modelId="{14F4CC11-EC48-C149-A042-7A66406EE3CD}" type="presOf" srcId="{A1045DE7-0E8D-48A3-AEC8-717171FF6E15}" destId="{4AF057AE-DB32-BB4B-B3DE-B80A6821EC78}" srcOrd="0" destOrd="0" presId="urn:microsoft.com/office/officeart/2005/8/layout/vList2"/>
    <dgm:cxn modelId="{DD496F19-F789-44DC-ACAF-401748CA4F10}" srcId="{1C864880-BAC7-466B-A116-D76C0CED9FA4}" destId="{9BE4959D-4D3C-4726-B4C1-ED821B9746A1}" srcOrd="0" destOrd="0" parTransId="{3262B5EE-A459-419E-8C66-5BFF1E1754BB}" sibTransId="{A4E2B824-C8C8-489F-8117-E49D1A9008FC}"/>
    <dgm:cxn modelId="{1970071B-D546-0A4F-AB37-0B7343C7C85B}" type="presOf" srcId="{57731EAF-47C2-41F3-9044-AEF0909E5022}" destId="{6C70FCE4-2E25-7D4F-BFF9-A96454A5CAD2}" srcOrd="0" destOrd="1" presId="urn:microsoft.com/office/officeart/2005/8/layout/vList2"/>
    <dgm:cxn modelId="{144CB73C-1F9B-A84E-B892-E9819AC3B0F0}" type="presOf" srcId="{27ADBE6E-742C-4C9E-9404-752794966759}" destId="{4B73C9CB-8F30-AB43-B22F-8F5EBE56E66A}" srcOrd="0" destOrd="0" presId="urn:microsoft.com/office/officeart/2005/8/layout/vList2"/>
    <dgm:cxn modelId="{33F4D554-C48C-B649-8A6D-02781D068A15}" type="presOf" srcId="{9BE4959D-4D3C-4726-B4C1-ED821B9746A1}" destId="{6C70FCE4-2E25-7D4F-BFF9-A96454A5CAD2}" srcOrd="0" destOrd="0" presId="urn:microsoft.com/office/officeart/2005/8/layout/vList2"/>
    <dgm:cxn modelId="{3C0F0B68-BDC9-2B47-B2F7-01B4F5709417}" type="presOf" srcId="{1C864880-BAC7-466B-A116-D76C0CED9FA4}" destId="{14E55B5C-C135-374E-9976-686DF0B94763}" srcOrd="0" destOrd="0" presId="urn:microsoft.com/office/officeart/2005/8/layout/vList2"/>
    <dgm:cxn modelId="{B5E93081-62E2-1340-A4A4-09285AFC7503}" type="presOf" srcId="{35C9171E-62AF-4060-BE9E-014D85A472CE}" destId="{27246125-98AE-BC49-AD3B-3DCB0626E3F5}" srcOrd="0" destOrd="0" presId="urn:microsoft.com/office/officeart/2005/8/layout/vList2"/>
    <dgm:cxn modelId="{AF1FA186-E6CB-4BDB-A790-5F17A575E3DF}" srcId="{56040D9D-CAB5-43DF-BFB4-9734F28DDDF4}" destId="{27ADBE6E-742C-4C9E-9404-752794966759}" srcOrd="4" destOrd="0" parTransId="{050BE831-B621-44AE-B837-83FD9E772510}" sibTransId="{41D2FD65-E366-4117-B689-CB8028357E45}"/>
    <dgm:cxn modelId="{B900DE86-9FE2-C14F-8A1A-D844AD338BB2}" type="presOf" srcId="{9E479C83-FA1C-4D94-8B32-68691EEB9C11}" destId="{CB654FCE-E973-4E4C-85F2-25E994CF46C6}" srcOrd="0" destOrd="0" presId="urn:microsoft.com/office/officeart/2005/8/layout/vList2"/>
    <dgm:cxn modelId="{6E0766A4-664E-4C7E-B9FC-6F47BA1561F3}" srcId="{1C864880-BAC7-466B-A116-D76C0CED9FA4}" destId="{57731EAF-47C2-41F3-9044-AEF0909E5022}" srcOrd="1" destOrd="0" parTransId="{F6341D46-EAF3-4B80-861F-90C71717852A}" sibTransId="{95BB2BDB-7818-45F3-A695-E62B8234BE8A}"/>
    <dgm:cxn modelId="{5C691BB5-37E8-9742-B857-E8BF0F93BC58}" type="presOf" srcId="{56040D9D-CAB5-43DF-BFB4-9734F28DDDF4}" destId="{DD1DA96B-CD8F-614D-865E-19C09ECB34A9}" srcOrd="0" destOrd="0" presId="urn:microsoft.com/office/officeart/2005/8/layout/vList2"/>
    <dgm:cxn modelId="{4975F2CB-0E2E-4B9E-A353-0528ED37F2F0}" srcId="{56040D9D-CAB5-43DF-BFB4-9734F28DDDF4}" destId="{C9F5B9FF-326B-45D7-B1C3-BDBD65E45676}" srcOrd="0" destOrd="0" parTransId="{EE2AD49D-9001-45D9-9CF8-7043D9393924}" sibTransId="{1BF90BDB-6A50-4281-B673-1C8220D2BA07}"/>
    <dgm:cxn modelId="{F43D87E1-78B7-4B67-A24B-B9DB7D626CF2}" srcId="{56040D9D-CAB5-43DF-BFB4-9734F28DDDF4}" destId="{1C864880-BAC7-466B-A116-D76C0CED9FA4}" srcOrd="1" destOrd="0" parTransId="{A9EF4059-CCF4-40C0-803A-B983006F0C95}" sibTransId="{14AB484D-5908-4EFF-9246-D48ACD48A056}"/>
    <dgm:cxn modelId="{5E0FCEEF-607F-0C49-924B-E2413E4F9025}" type="presOf" srcId="{A050F6B7-F139-4FC5-811C-7ED9130B9E6B}" destId="{6C70FCE4-2E25-7D4F-BFF9-A96454A5CAD2}" srcOrd="0" destOrd="2" presId="urn:microsoft.com/office/officeart/2005/8/layout/vList2"/>
    <dgm:cxn modelId="{E10570F2-2036-4841-B1C8-E93901F672AB}" srcId="{56040D9D-CAB5-43DF-BFB4-9734F28DDDF4}" destId="{35C9171E-62AF-4060-BE9E-014D85A472CE}" srcOrd="3" destOrd="0" parTransId="{6FB9492C-2565-4EC2-BD7C-E8777E16FF14}" sibTransId="{3CE25A83-8EDB-44D2-89ED-63516D5F87BF}"/>
    <dgm:cxn modelId="{8DA340FC-FDB1-5349-9FDF-00682E556398}" type="presOf" srcId="{C9F5B9FF-326B-45D7-B1C3-BDBD65E45676}" destId="{EA0768AC-A668-C549-AA11-B16EBEA9E932}" srcOrd="0" destOrd="0" presId="urn:microsoft.com/office/officeart/2005/8/layout/vList2"/>
    <dgm:cxn modelId="{3B5698FC-5596-40AE-BAC6-DEC15F17DA59}" srcId="{1C864880-BAC7-466B-A116-D76C0CED9FA4}" destId="{A050F6B7-F139-4FC5-811C-7ED9130B9E6B}" srcOrd="2" destOrd="0" parTransId="{80699B8C-35D1-4873-A583-1D8241B91408}" sibTransId="{DECBF63C-1154-4845-AB61-F3AAE622511F}"/>
    <dgm:cxn modelId="{23A927FD-B942-46CB-8132-6B0AE5B95A64}" srcId="{56040D9D-CAB5-43DF-BFB4-9734F28DDDF4}" destId="{A1045DE7-0E8D-48A3-AEC8-717171FF6E15}" srcOrd="5" destOrd="0" parTransId="{36F3BE00-743B-459D-82E3-C7AA64C7389E}" sibTransId="{E2F5CDA1-BD8A-4638-B86F-F99CE87B22EB}"/>
    <dgm:cxn modelId="{63E5FF64-D8BB-A740-B4C8-20F2CFB01D68}" type="presParOf" srcId="{DD1DA96B-CD8F-614D-865E-19C09ECB34A9}" destId="{EA0768AC-A668-C549-AA11-B16EBEA9E932}" srcOrd="0" destOrd="0" presId="urn:microsoft.com/office/officeart/2005/8/layout/vList2"/>
    <dgm:cxn modelId="{010D2409-8FF4-FA48-8C2E-0A725C10CE3D}" type="presParOf" srcId="{DD1DA96B-CD8F-614D-865E-19C09ECB34A9}" destId="{D6DD1DCB-3279-1A44-A3AD-DE2B272E6C8B}" srcOrd="1" destOrd="0" presId="urn:microsoft.com/office/officeart/2005/8/layout/vList2"/>
    <dgm:cxn modelId="{1FCFCEFE-A678-5047-B2A9-876693FBB4D7}" type="presParOf" srcId="{DD1DA96B-CD8F-614D-865E-19C09ECB34A9}" destId="{14E55B5C-C135-374E-9976-686DF0B94763}" srcOrd="2" destOrd="0" presId="urn:microsoft.com/office/officeart/2005/8/layout/vList2"/>
    <dgm:cxn modelId="{032E0E2F-5ABE-A241-B9C3-58D018ECC974}" type="presParOf" srcId="{DD1DA96B-CD8F-614D-865E-19C09ECB34A9}" destId="{6C70FCE4-2E25-7D4F-BFF9-A96454A5CAD2}" srcOrd="3" destOrd="0" presId="urn:microsoft.com/office/officeart/2005/8/layout/vList2"/>
    <dgm:cxn modelId="{122FC91D-6FFC-C74D-96FE-B29AF79A7E38}" type="presParOf" srcId="{DD1DA96B-CD8F-614D-865E-19C09ECB34A9}" destId="{CB654FCE-E973-4E4C-85F2-25E994CF46C6}" srcOrd="4" destOrd="0" presId="urn:microsoft.com/office/officeart/2005/8/layout/vList2"/>
    <dgm:cxn modelId="{5A08450A-DA24-D449-A7C4-59FB314C778F}" type="presParOf" srcId="{DD1DA96B-CD8F-614D-865E-19C09ECB34A9}" destId="{89D7E841-0097-C64C-9C46-2BC03E3BDF98}" srcOrd="5" destOrd="0" presId="urn:microsoft.com/office/officeart/2005/8/layout/vList2"/>
    <dgm:cxn modelId="{5620CBC3-0713-6F49-BA3B-27CEC96958A1}" type="presParOf" srcId="{DD1DA96B-CD8F-614D-865E-19C09ECB34A9}" destId="{27246125-98AE-BC49-AD3B-3DCB0626E3F5}" srcOrd="6" destOrd="0" presId="urn:microsoft.com/office/officeart/2005/8/layout/vList2"/>
    <dgm:cxn modelId="{DE783250-C80D-C34E-A33B-A0DE2F5D1A9B}" type="presParOf" srcId="{DD1DA96B-CD8F-614D-865E-19C09ECB34A9}" destId="{87E3649C-EF25-684D-A57E-3228B5C513D7}" srcOrd="7" destOrd="0" presId="urn:microsoft.com/office/officeart/2005/8/layout/vList2"/>
    <dgm:cxn modelId="{B4517871-A516-0D45-84CD-2C19F3C9D6BF}" type="presParOf" srcId="{DD1DA96B-CD8F-614D-865E-19C09ECB34A9}" destId="{4B73C9CB-8F30-AB43-B22F-8F5EBE56E66A}" srcOrd="8" destOrd="0" presId="urn:microsoft.com/office/officeart/2005/8/layout/vList2"/>
    <dgm:cxn modelId="{89589280-B3D9-0345-AA24-99CE76362FAD}" type="presParOf" srcId="{DD1DA96B-CD8F-614D-865E-19C09ECB34A9}" destId="{E8FDADAF-CFBF-F442-BC12-FF86B4BDECC9}" srcOrd="9" destOrd="0" presId="urn:microsoft.com/office/officeart/2005/8/layout/vList2"/>
    <dgm:cxn modelId="{3C48C604-C927-754D-A437-FC6C0EC4DD7D}" type="presParOf" srcId="{DD1DA96B-CD8F-614D-865E-19C09ECB34A9}" destId="{4AF057AE-DB32-BB4B-B3DE-B80A6821EC7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50ECE3A-16B0-46A4-8FCA-A3284BE892F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275498F-2A50-41EE-85C1-743E83907FA1}">
      <dgm:prSet/>
      <dgm:spPr/>
      <dgm:t>
        <a:bodyPr/>
        <a:lstStyle/>
        <a:p>
          <a:r>
            <a:rPr lang="en-GB"/>
            <a:t>This first step should demonstrate that both parties see the other as an equal participant in the dispute resolution process. The participants should agree to basic ground principles for the conversation process, such as listening politely to one another and refraining from interruptions or damaging personal criticism. </a:t>
          </a:r>
          <a:endParaRPr lang="en-US"/>
        </a:p>
      </dgm:t>
    </dgm:pt>
    <dgm:pt modelId="{66F6FD77-25F6-4EF0-9F47-F04A234F318A}" type="parTrans" cxnId="{B5E59D2C-631C-4DB1-B7F9-0EC17F31F6AA}">
      <dgm:prSet/>
      <dgm:spPr/>
      <dgm:t>
        <a:bodyPr/>
        <a:lstStyle/>
        <a:p>
          <a:endParaRPr lang="en-US"/>
        </a:p>
      </dgm:t>
    </dgm:pt>
    <dgm:pt modelId="{F2BCE16A-82BF-43A6-B18F-86489BF8A55D}" type="sibTrans" cxnId="{B5E59D2C-631C-4DB1-B7F9-0EC17F31F6AA}">
      <dgm:prSet/>
      <dgm:spPr/>
      <dgm:t>
        <a:bodyPr/>
        <a:lstStyle/>
        <a:p>
          <a:endParaRPr lang="en-US"/>
        </a:p>
      </dgm:t>
    </dgm:pt>
    <dgm:pt modelId="{A30A730C-D8C6-4805-8426-5A678340B21E}">
      <dgm:prSet/>
      <dgm:spPr/>
      <dgm:t>
        <a:bodyPr/>
        <a:lstStyle/>
        <a:p>
          <a:r>
            <a:rPr lang="en-GB" dirty="0"/>
            <a:t>The mediator can investigate methods to lessen the immediate pressure and take steps to resolve or at least accommodate the issue after the real nature and key aspects of the disagreement have been mutually and objectively defined. </a:t>
          </a:r>
          <a:endParaRPr lang="en-US" dirty="0"/>
        </a:p>
      </dgm:t>
    </dgm:pt>
    <dgm:pt modelId="{AB5ACAB7-F541-4345-AE77-4E7072816938}" type="parTrans" cxnId="{ED304BF9-79CD-43FF-B327-D822949AB5FB}">
      <dgm:prSet/>
      <dgm:spPr/>
      <dgm:t>
        <a:bodyPr/>
        <a:lstStyle/>
        <a:p>
          <a:endParaRPr lang="en-US"/>
        </a:p>
      </dgm:t>
    </dgm:pt>
    <dgm:pt modelId="{BA534B1C-9B0D-4D87-82E9-7418FF111F30}" type="sibTrans" cxnId="{ED304BF9-79CD-43FF-B327-D822949AB5FB}">
      <dgm:prSet/>
      <dgm:spPr/>
      <dgm:t>
        <a:bodyPr/>
        <a:lstStyle/>
        <a:p>
          <a:endParaRPr lang="en-US"/>
        </a:p>
      </dgm:t>
    </dgm:pt>
    <dgm:pt modelId="{8D932BAC-2D1E-4441-8CBF-CD9D3ED6DBE4}">
      <dgm:prSet/>
      <dgm:spPr/>
      <dgm:t>
        <a:bodyPr/>
        <a:lstStyle/>
        <a:p>
          <a:r>
            <a:rPr lang="en-GB"/>
            <a:t>Conflicting parties must now choose whether to take positions at opposing ends of the discussion (positional bargaining) or to sit side by side and address the core issues and fundamental beliefs that underlie the disagreement (principled negotiation). </a:t>
          </a:r>
          <a:endParaRPr lang="en-US"/>
        </a:p>
      </dgm:t>
    </dgm:pt>
    <dgm:pt modelId="{B258787A-593E-4775-8BB0-B142BFDEAD56}" type="parTrans" cxnId="{4CCDE46E-CB4F-4998-A3DB-D7FF962186DD}">
      <dgm:prSet/>
      <dgm:spPr/>
      <dgm:t>
        <a:bodyPr/>
        <a:lstStyle/>
        <a:p>
          <a:endParaRPr lang="en-US"/>
        </a:p>
      </dgm:t>
    </dgm:pt>
    <dgm:pt modelId="{C72E190C-07D5-4298-87A8-7D62A2662138}" type="sibTrans" cxnId="{4CCDE46E-CB4F-4998-A3DB-D7FF962186DD}">
      <dgm:prSet/>
      <dgm:spPr/>
      <dgm:t>
        <a:bodyPr/>
        <a:lstStyle/>
        <a:p>
          <a:endParaRPr lang="en-US"/>
        </a:p>
      </dgm:t>
    </dgm:pt>
    <dgm:pt modelId="{05910712-7923-4E84-AE68-A8406EB5389B}">
      <dgm:prSet/>
      <dgm:spPr/>
      <dgm:t>
        <a:bodyPr/>
        <a:lstStyle/>
        <a:p>
          <a:r>
            <a:rPr lang="en-GB" dirty="0"/>
            <a:t>This type of mediation assumes that you, as a mediator, like to have fruitful conversations rather than ones that are fruitless or waste your time, and it provides some principles to consider. </a:t>
          </a:r>
          <a:endParaRPr lang="en-US" dirty="0"/>
        </a:p>
      </dgm:t>
    </dgm:pt>
    <dgm:pt modelId="{E954EECB-D147-41E1-A08B-A556F2614B55}" type="parTrans" cxnId="{250B7ED0-41E7-4D5B-8495-B94CD95B0943}">
      <dgm:prSet/>
      <dgm:spPr/>
      <dgm:t>
        <a:bodyPr/>
        <a:lstStyle/>
        <a:p>
          <a:endParaRPr lang="en-US"/>
        </a:p>
      </dgm:t>
    </dgm:pt>
    <dgm:pt modelId="{9B4CD016-515E-43AC-8A75-0C9A8EECC342}" type="sibTrans" cxnId="{250B7ED0-41E7-4D5B-8495-B94CD95B0943}">
      <dgm:prSet/>
      <dgm:spPr/>
      <dgm:t>
        <a:bodyPr/>
        <a:lstStyle/>
        <a:p>
          <a:endParaRPr lang="en-US"/>
        </a:p>
      </dgm:t>
    </dgm:pt>
    <dgm:pt modelId="{28B23AE4-B1C0-4807-A65B-6E960FE86DAE}">
      <dgm:prSet/>
      <dgm:spPr/>
      <dgm:t>
        <a:bodyPr/>
        <a:lstStyle/>
        <a:p>
          <a:r>
            <a:rPr lang="en-GB"/>
            <a:t>Since every negotiation is unique, there can be no set of rules. Some of the many things that can be improved via reading, reflecting, and then using innovative negotiating techniques are our attitude, approach, and awareness.</a:t>
          </a:r>
          <a:endParaRPr lang="en-US"/>
        </a:p>
      </dgm:t>
    </dgm:pt>
    <dgm:pt modelId="{5ADD08B4-A827-423B-BA15-1E5F3755BFC8}" type="parTrans" cxnId="{5432C2A0-61D5-422F-867D-8889149FC92A}">
      <dgm:prSet/>
      <dgm:spPr/>
      <dgm:t>
        <a:bodyPr/>
        <a:lstStyle/>
        <a:p>
          <a:endParaRPr lang="en-US"/>
        </a:p>
      </dgm:t>
    </dgm:pt>
    <dgm:pt modelId="{F8AB2059-F090-41EB-9DC2-F71095FAE614}" type="sibTrans" cxnId="{5432C2A0-61D5-422F-867D-8889149FC92A}">
      <dgm:prSet/>
      <dgm:spPr/>
      <dgm:t>
        <a:bodyPr/>
        <a:lstStyle/>
        <a:p>
          <a:endParaRPr lang="en-US"/>
        </a:p>
      </dgm:t>
    </dgm:pt>
    <dgm:pt modelId="{481FE23D-9BD3-EF44-AFF1-616FF888AD3A}" type="pres">
      <dgm:prSet presAssocID="{D50ECE3A-16B0-46A4-8FCA-A3284BE892F1}" presName="linear" presStyleCnt="0">
        <dgm:presLayoutVars>
          <dgm:animLvl val="lvl"/>
          <dgm:resizeHandles val="exact"/>
        </dgm:presLayoutVars>
      </dgm:prSet>
      <dgm:spPr/>
    </dgm:pt>
    <dgm:pt modelId="{3E30EDB9-7A06-864B-95AB-E141603A8495}" type="pres">
      <dgm:prSet presAssocID="{8275498F-2A50-41EE-85C1-743E83907FA1}" presName="parentText" presStyleLbl="node1" presStyleIdx="0" presStyleCnt="5">
        <dgm:presLayoutVars>
          <dgm:chMax val="0"/>
          <dgm:bulletEnabled val="1"/>
        </dgm:presLayoutVars>
      </dgm:prSet>
      <dgm:spPr/>
    </dgm:pt>
    <dgm:pt modelId="{D10E1424-38C1-FC4A-A964-58C39FFD7283}" type="pres">
      <dgm:prSet presAssocID="{F2BCE16A-82BF-43A6-B18F-86489BF8A55D}" presName="spacer" presStyleCnt="0"/>
      <dgm:spPr/>
    </dgm:pt>
    <dgm:pt modelId="{E0A996B6-580F-3644-ABB0-CB8586BECD68}" type="pres">
      <dgm:prSet presAssocID="{A30A730C-D8C6-4805-8426-5A678340B21E}" presName="parentText" presStyleLbl="node1" presStyleIdx="1" presStyleCnt="5">
        <dgm:presLayoutVars>
          <dgm:chMax val="0"/>
          <dgm:bulletEnabled val="1"/>
        </dgm:presLayoutVars>
      </dgm:prSet>
      <dgm:spPr/>
    </dgm:pt>
    <dgm:pt modelId="{F069AFBC-89C2-4C47-9226-09609A7F504D}" type="pres">
      <dgm:prSet presAssocID="{BA534B1C-9B0D-4D87-82E9-7418FF111F30}" presName="spacer" presStyleCnt="0"/>
      <dgm:spPr/>
    </dgm:pt>
    <dgm:pt modelId="{CEFC849E-CF61-DB44-A3D1-4DF714737AF3}" type="pres">
      <dgm:prSet presAssocID="{8D932BAC-2D1E-4441-8CBF-CD9D3ED6DBE4}" presName="parentText" presStyleLbl="node1" presStyleIdx="2" presStyleCnt="5">
        <dgm:presLayoutVars>
          <dgm:chMax val="0"/>
          <dgm:bulletEnabled val="1"/>
        </dgm:presLayoutVars>
      </dgm:prSet>
      <dgm:spPr/>
    </dgm:pt>
    <dgm:pt modelId="{E9639B5D-A245-8A4B-A582-613304760E14}" type="pres">
      <dgm:prSet presAssocID="{C72E190C-07D5-4298-87A8-7D62A2662138}" presName="spacer" presStyleCnt="0"/>
      <dgm:spPr/>
    </dgm:pt>
    <dgm:pt modelId="{CBA3267E-C785-E94A-B8EB-7DD327B358D0}" type="pres">
      <dgm:prSet presAssocID="{05910712-7923-4E84-AE68-A8406EB5389B}" presName="parentText" presStyleLbl="node1" presStyleIdx="3" presStyleCnt="5">
        <dgm:presLayoutVars>
          <dgm:chMax val="0"/>
          <dgm:bulletEnabled val="1"/>
        </dgm:presLayoutVars>
      </dgm:prSet>
      <dgm:spPr/>
    </dgm:pt>
    <dgm:pt modelId="{19941ED0-A433-EC44-BA47-2CF98C734036}" type="pres">
      <dgm:prSet presAssocID="{9B4CD016-515E-43AC-8A75-0C9A8EECC342}" presName="spacer" presStyleCnt="0"/>
      <dgm:spPr/>
    </dgm:pt>
    <dgm:pt modelId="{E0F15891-10D8-F445-B231-343F6AC74A66}" type="pres">
      <dgm:prSet presAssocID="{28B23AE4-B1C0-4807-A65B-6E960FE86DAE}" presName="parentText" presStyleLbl="node1" presStyleIdx="4" presStyleCnt="5">
        <dgm:presLayoutVars>
          <dgm:chMax val="0"/>
          <dgm:bulletEnabled val="1"/>
        </dgm:presLayoutVars>
      </dgm:prSet>
      <dgm:spPr/>
    </dgm:pt>
  </dgm:ptLst>
  <dgm:cxnLst>
    <dgm:cxn modelId="{B5E59D2C-631C-4DB1-B7F9-0EC17F31F6AA}" srcId="{D50ECE3A-16B0-46A4-8FCA-A3284BE892F1}" destId="{8275498F-2A50-41EE-85C1-743E83907FA1}" srcOrd="0" destOrd="0" parTransId="{66F6FD77-25F6-4EF0-9F47-F04A234F318A}" sibTransId="{F2BCE16A-82BF-43A6-B18F-86489BF8A55D}"/>
    <dgm:cxn modelId="{4CCDE46E-CB4F-4998-A3DB-D7FF962186DD}" srcId="{D50ECE3A-16B0-46A4-8FCA-A3284BE892F1}" destId="{8D932BAC-2D1E-4441-8CBF-CD9D3ED6DBE4}" srcOrd="2" destOrd="0" parTransId="{B258787A-593E-4775-8BB0-B142BFDEAD56}" sibTransId="{C72E190C-07D5-4298-87A8-7D62A2662138}"/>
    <dgm:cxn modelId="{15D43572-C3C6-2A4A-8023-58203A986B9C}" type="presOf" srcId="{D50ECE3A-16B0-46A4-8FCA-A3284BE892F1}" destId="{481FE23D-9BD3-EF44-AFF1-616FF888AD3A}" srcOrd="0" destOrd="0" presId="urn:microsoft.com/office/officeart/2005/8/layout/vList2"/>
    <dgm:cxn modelId="{61895C85-1265-8E4F-A49F-141B6D527BFE}" type="presOf" srcId="{8275498F-2A50-41EE-85C1-743E83907FA1}" destId="{3E30EDB9-7A06-864B-95AB-E141603A8495}" srcOrd="0" destOrd="0" presId="urn:microsoft.com/office/officeart/2005/8/layout/vList2"/>
    <dgm:cxn modelId="{3D70AB8E-CDA8-5A4E-8516-21B73A7DA8EF}" type="presOf" srcId="{A30A730C-D8C6-4805-8426-5A678340B21E}" destId="{E0A996B6-580F-3644-ABB0-CB8586BECD68}" srcOrd="0" destOrd="0" presId="urn:microsoft.com/office/officeart/2005/8/layout/vList2"/>
    <dgm:cxn modelId="{5432C2A0-61D5-422F-867D-8889149FC92A}" srcId="{D50ECE3A-16B0-46A4-8FCA-A3284BE892F1}" destId="{28B23AE4-B1C0-4807-A65B-6E960FE86DAE}" srcOrd="4" destOrd="0" parTransId="{5ADD08B4-A827-423B-BA15-1E5F3755BFC8}" sibTransId="{F8AB2059-F090-41EB-9DC2-F71095FAE614}"/>
    <dgm:cxn modelId="{9414FDA7-87F0-3C4A-AC6F-19D59F648E19}" type="presOf" srcId="{8D932BAC-2D1E-4441-8CBF-CD9D3ED6DBE4}" destId="{CEFC849E-CF61-DB44-A3D1-4DF714737AF3}" srcOrd="0" destOrd="0" presId="urn:microsoft.com/office/officeart/2005/8/layout/vList2"/>
    <dgm:cxn modelId="{D6C22FAE-15EA-2A41-9729-DF60137DBEA1}" type="presOf" srcId="{28B23AE4-B1C0-4807-A65B-6E960FE86DAE}" destId="{E0F15891-10D8-F445-B231-343F6AC74A66}" srcOrd="0" destOrd="0" presId="urn:microsoft.com/office/officeart/2005/8/layout/vList2"/>
    <dgm:cxn modelId="{280800BC-9F1A-B14F-8334-C21F0016C528}" type="presOf" srcId="{05910712-7923-4E84-AE68-A8406EB5389B}" destId="{CBA3267E-C785-E94A-B8EB-7DD327B358D0}" srcOrd="0" destOrd="0" presId="urn:microsoft.com/office/officeart/2005/8/layout/vList2"/>
    <dgm:cxn modelId="{250B7ED0-41E7-4D5B-8495-B94CD95B0943}" srcId="{D50ECE3A-16B0-46A4-8FCA-A3284BE892F1}" destId="{05910712-7923-4E84-AE68-A8406EB5389B}" srcOrd="3" destOrd="0" parTransId="{E954EECB-D147-41E1-A08B-A556F2614B55}" sibTransId="{9B4CD016-515E-43AC-8A75-0C9A8EECC342}"/>
    <dgm:cxn modelId="{ED304BF9-79CD-43FF-B327-D822949AB5FB}" srcId="{D50ECE3A-16B0-46A4-8FCA-A3284BE892F1}" destId="{A30A730C-D8C6-4805-8426-5A678340B21E}" srcOrd="1" destOrd="0" parTransId="{AB5ACAB7-F541-4345-AE77-4E7072816938}" sibTransId="{BA534B1C-9B0D-4D87-82E9-7418FF111F30}"/>
    <dgm:cxn modelId="{9D1E7209-6BE0-914B-A58E-EA11C23A23A9}" type="presParOf" srcId="{481FE23D-9BD3-EF44-AFF1-616FF888AD3A}" destId="{3E30EDB9-7A06-864B-95AB-E141603A8495}" srcOrd="0" destOrd="0" presId="urn:microsoft.com/office/officeart/2005/8/layout/vList2"/>
    <dgm:cxn modelId="{10A74816-A415-334A-9C1A-E55E57009E1D}" type="presParOf" srcId="{481FE23D-9BD3-EF44-AFF1-616FF888AD3A}" destId="{D10E1424-38C1-FC4A-A964-58C39FFD7283}" srcOrd="1" destOrd="0" presId="urn:microsoft.com/office/officeart/2005/8/layout/vList2"/>
    <dgm:cxn modelId="{E133A1DD-D769-6846-92C7-C0488D5BF2A6}" type="presParOf" srcId="{481FE23D-9BD3-EF44-AFF1-616FF888AD3A}" destId="{E0A996B6-580F-3644-ABB0-CB8586BECD68}" srcOrd="2" destOrd="0" presId="urn:microsoft.com/office/officeart/2005/8/layout/vList2"/>
    <dgm:cxn modelId="{E9B7478E-F6D5-A34A-9194-C17183E6C570}" type="presParOf" srcId="{481FE23D-9BD3-EF44-AFF1-616FF888AD3A}" destId="{F069AFBC-89C2-4C47-9226-09609A7F504D}" srcOrd="3" destOrd="0" presId="urn:microsoft.com/office/officeart/2005/8/layout/vList2"/>
    <dgm:cxn modelId="{96E89857-BB20-D349-A792-2DF16368D08E}" type="presParOf" srcId="{481FE23D-9BD3-EF44-AFF1-616FF888AD3A}" destId="{CEFC849E-CF61-DB44-A3D1-4DF714737AF3}" srcOrd="4" destOrd="0" presId="urn:microsoft.com/office/officeart/2005/8/layout/vList2"/>
    <dgm:cxn modelId="{D0CF4C54-5FAC-9741-BDC4-A9B5052F01CF}" type="presParOf" srcId="{481FE23D-9BD3-EF44-AFF1-616FF888AD3A}" destId="{E9639B5D-A245-8A4B-A582-613304760E14}" srcOrd="5" destOrd="0" presId="urn:microsoft.com/office/officeart/2005/8/layout/vList2"/>
    <dgm:cxn modelId="{B3F4B6AE-4F8E-6D48-858E-B58323F6D805}" type="presParOf" srcId="{481FE23D-9BD3-EF44-AFF1-616FF888AD3A}" destId="{CBA3267E-C785-E94A-B8EB-7DD327B358D0}" srcOrd="6" destOrd="0" presId="urn:microsoft.com/office/officeart/2005/8/layout/vList2"/>
    <dgm:cxn modelId="{1AFECF4D-49D6-6A40-BC77-AB51D5FF9DD0}" type="presParOf" srcId="{481FE23D-9BD3-EF44-AFF1-616FF888AD3A}" destId="{19941ED0-A433-EC44-BA47-2CF98C734036}" srcOrd="7" destOrd="0" presId="urn:microsoft.com/office/officeart/2005/8/layout/vList2"/>
    <dgm:cxn modelId="{487D4153-1474-1A44-BC50-A67BBE441355}" type="presParOf" srcId="{481FE23D-9BD3-EF44-AFF1-616FF888AD3A}" destId="{E0F15891-10D8-F445-B231-343F6AC74A6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D55A055-65D8-49DF-8351-A8168131814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0009B82-1800-460E-A0AA-9EADF624857C}">
      <dgm:prSet/>
      <dgm:spPr/>
      <dgm:t>
        <a:bodyPr/>
        <a:lstStyle/>
        <a:p>
          <a:r>
            <a:rPr lang="en-GB"/>
            <a:t>Since the 1997 Treaty of Amsterdam, which included the "first pillar," migration has been a matter of European concern. However, the politics of migration and integration continue to be a national concern.</a:t>
          </a:r>
          <a:endParaRPr lang="en-US"/>
        </a:p>
      </dgm:t>
    </dgm:pt>
    <dgm:pt modelId="{477FCE92-160E-4502-BBE6-A9D4F1DC8AA9}" type="parTrans" cxnId="{7CE9BE19-8A80-4A98-9794-E839C2E31CC0}">
      <dgm:prSet/>
      <dgm:spPr/>
      <dgm:t>
        <a:bodyPr/>
        <a:lstStyle/>
        <a:p>
          <a:endParaRPr lang="en-US"/>
        </a:p>
      </dgm:t>
    </dgm:pt>
    <dgm:pt modelId="{27C6E31D-5A84-41BF-87C6-863B7EEA170C}" type="sibTrans" cxnId="{7CE9BE19-8A80-4A98-9794-E839C2E31CC0}">
      <dgm:prSet/>
      <dgm:spPr/>
      <dgm:t>
        <a:bodyPr/>
        <a:lstStyle/>
        <a:p>
          <a:endParaRPr lang="en-US"/>
        </a:p>
      </dgm:t>
    </dgm:pt>
    <dgm:pt modelId="{7002F49A-4AF4-4EF6-9934-8E5D4A260D6A}">
      <dgm:prSet/>
      <dgm:spPr/>
      <dgm:t>
        <a:bodyPr/>
        <a:lstStyle/>
        <a:p>
          <a:r>
            <a:rPr lang="en-GB"/>
            <a:t>One of the primary concerns that stakeholders must deal with locally is integration as it relates to immigration policy. In order to ensure cohesiveness, economic and social growth to immigration and integration policies, multilateral governance is required.</a:t>
          </a:r>
          <a:endParaRPr lang="en-US"/>
        </a:p>
      </dgm:t>
    </dgm:pt>
    <dgm:pt modelId="{26792AEE-9884-45E8-9735-20ACB1261FFC}" type="parTrans" cxnId="{D11CA6D4-FF45-404B-A72B-E3BE378D525E}">
      <dgm:prSet/>
      <dgm:spPr/>
      <dgm:t>
        <a:bodyPr/>
        <a:lstStyle/>
        <a:p>
          <a:endParaRPr lang="en-US"/>
        </a:p>
      </dgm:t>
    </dgm:pt>
    <dgm:pt modelId="{EAC31467-3D60-4FEC-8018-F80D88820D66}" type="sibTrans" cxnId="{D11CA6D4-FF45-404B-A72B-E3BE378D525E}">
      <dgm:prSet/>
      <dgm:spPr/>
      <dgm:t>
        <a:bodyPr/>
        <a:lstStyle/>
        <a:p>
          <a:endParaRPr lang="en-US"/>
        </a:p>
      </dgm:t>
    </dgm:pt>
    <dgm:pt modelId="{B95FB27B-7981-4F78-8B9A-6262ECD2AC94}">
      <dgm:prSet/>
      <dgm:spPr/>
      <dgm:t>
        <a:bodyPr/>
        <a:lstStyle/>
        <a:p>
          <a:r>
            <a:rPr lang="en-GB"/>
            <a:t>Fighting against the prejudice that some groups of the European people experience paved the way for the second phase, which is improving intercultural dialogue. 2008 was the beginning of the European Year of Intercultural Dialogue. </a:t>
          </a:r>
          <a:endParaRPr lang="en-US"/>
        </a:p>
      </dgm:t>
    </dgm:pt>
    <dgm:pt modelId="{531DF262-CAB7-4F95-9F79-20C84FDC0481}" type="parTrans" cxnId="{9F1BDF6B-3E29-463A-87CD-525B50E45A2C}">
      <dgm:prSet/>
      <dgm:spPr/>
      <dgm:t>
        <a:bodyPr/>
        <a:lstStyle/>
        <a:p>
          <a:endParaRPr lang="en-US"/>
        </a:p>
      </dgm:t>
    </dgm:pt>
    <dgm:pt modelId="{344E71DD-031F-4954-8D1F-B04C6A39EF0C}" type="sibTrans" cxnId="{9F1BDF6B-3E29-463A-87CD-525B50E45A2C}">
      <dgm:prSet/>
      <dgm:spPr/>
      <dgm:t>
        <a:bodyPr/>
        <a:lstStyle/>
        <a:p>
          <a:endParaRPr lang="en-US"/>
        </a:p>
      </dgm:t>
    </dgm:pt>
    <dgm:pt modelId="{DEB1C3B2-09F1-4579-82CD-170C4006DF4E}">
      <dgm:prSet/>
      <dgm:spPr/>
      <dgm:t>
        <a:bodyPr/>
        <a:lstStyle/>
        <a:p>
          <a:r>
            <a:rPr lang="en-GB"/>
            <a:t>The assertion about the "multicultural character of many nations" is closely related to the requirement for intercultural communication. If variety is viewed as a strength for European societies, then constructing a sense of European identity and citizenship is seen as both a complex and difficult issue.</a:t>
          </a:r>
          <a:endParaRPr lang="en-US"/>
        </a:p>
      </dgm:t>
    </dgm:pt>
    <dgm:pt modelId="{1677CE3F-2186-4923-9A68-FC757A5D97D9}" type="parTrans" cxnId="{0AD13876-A712-4FCC-9352-D9E6655F4F63}">
      <dgm:prSet/>
      <dgm:spPr/>
      <dgm:t>
        <a:bodyPr/>
        <a:lstStyle/>
        <a:p>
          <a:endParaRPr lang="en-US"/>
        </a:p>
      </dgm:t>
    </dgm:pt>
    <dgm:pt modelId="{4C7481FF-30C7-46F1-A7D8-66FF394C87A9}" type="sibTrans" cxnId="{0AD13876-A712-4FCC-9352-D9E6655F4F63}">
      <dgm:prSet/>
      <dgm:spPr/>
      <dgm:t>
        <a:bodyPr/>
        <a:lstStyle/>
        <a:p>
          <a:endParaRPr lang="en-US"/>
        </a:p>
      </dgm:t>
    </dgm:pt>
    <dgm:pt modelId="{D490C557-2A26-421E-A638-04A064BC3D43}">
      <dgm:prSet/>
      <dgm:spPr/>
      <dgm:t>
        <a:bodyPr/>
        <a:lstStyle/>
        <a:p>
          <a:r>
            <a:rPr lang="en-GB"/>
            <a:t>This is true for both migrants who are citizens of the EU and migrants who are arriving from non-EU third nations.</a:t>
          </a:r>
          <a:endParaRPr lang="en-US"/>
        </a:p>
      </dgm:t>
    </dgm:pt>
    <dgm:pt modelId="{5C26F12D-0C36-4AD7-8AE9-ED1E22EA5867}" type="parTrans" cxnId="{5C7C7E98-A971-48B6-B4AC-D919D03824E7}">
      <dgm:prSet/>
      <dgm:spPr/>
      <dgm:t>
        <a:bodyPr/>
        <a:lstStyle/>
        <a:p>
          <a:endParaRPr lang="en-US"/>
        </a:p>
      </dgm:t>
    </dgm:pt>
    <dgm:pt modelId="{2401A426-1F4A-4549-9CA0-B9893B95218A}" type="sibTrans" cxnId="{5C7C7E98-A971-48B6-B4AC-D919D03824E7}">
      <dgm:prSet/>
      <dgm:spPr/>
      <dgm:t>
        <a:bodyPr/>
        <a:lstStyle/>
        <a:p>
          <a:endParaRPr lang="en-US"/>
        </a:p>
      </dgm:t>
    </dgm:pt>
    <dgm:pt modelId="{0E37C331-6665-614E-B56C-7C81862D60D9}" type="pres">
      <dgm:prSet presAssocID="{AD55A055-65D8-49DF-8351-A81681318147}" presName="linear" presStyleCnt="0">
        <dgm:presLayoutVars>
          <dgm:animLvl val="lvl"/>
          <dgm:resizeHandles val="exact"/>
        </dgm:presLayoutVars>
      </dgm:prSet>
      <dgm:spPr/>
    </dgm:pt>
    <dgm:pt modelId="{76D08D41-01F4-074D-ADA4-89A8D4372FE4}" type="pres">
      <dgm:prSet presAssocID="{D0009B82-1800-460E-A0AA-9EADF624857C}" presName="parentText" presStyleLbl="node1" presStyleIdx="0" presStyleCnt="5">
        <dgm:presLayoutVars>
          <dgm:chMax val="0"/>
          <dgm:bulletEnabled val="1"/>
        </dgm:presLayoutVars>
      </dgm:prSet>
      <dgm:spPr/>
    </dgm:pt>
    <dgm:pt modelId="{D10E80BF-D36B-2847-A4FF-35D54A2235A9}" type="pres">
      <dgm:prSet presAssocID="{27C6E31D-5A84-41BF-87C6-863B7EEA170C}" presName="spacer" presStyleCnt="0"/>
      <dgm:spPr/>
    </dgm:pt>
    <dgm:pt modelId="{875DC904-D501-0144-89A3-AD7EA9816C51}" type="pres">
      <dgm:prSet presAssocID="{7002F49A-4AF4-4EF6-9934-8E5D4A260D6A}" presName="parentText" presStyleLbl="node1" presStyleIdx="1" presStyleCnt="5">
        <dgm:presLayoutVars>
          <dgm:chMax val="0"/>
          <dgm:bulletEnabled val="1"/>
        </dgm:presLayoutVars>
      </dgm:prSet>
      <dgm:spPr/>
    </dgm:pt>
    <dgm:pt modelId="{14273412-63E2-C043-A234-DA229432275F}" type="pres">
      <dgm:prSet presAssocID="{EAC31467-3D60-4FEC-8018-F80D88820D66}" presName="spacer" presStyleCnt="0"/>
      <dgm:spPr/>
    </dgm:pt>
    <dgm:pt modelId="{1915C080-5B98-FF41-98E2-8A74CA2646F3}" type="pres">
      <dgm:prSet presAssocID="{B95FB27B-7981-4F78-8B9A-6262ECD2AC94}" presName="parentText" presStyleLbl="node1" presStyleIdx="2" presStyleCnt="5">
        <dgm:presLayoutVars>
          <dgm:chMax val="0"/>
          <dgm:bulletEnabled val="1"/>
        </dgm:presLayoutVars>
      </dgm:prSet>
      <dgm:spPr/>
    </dgm:pt>
    <dgm:pt modelId="{2EE53CA8-9CB9-9F47-BBD7-1C4D3DC02638}" type="pres">
      <dgm:prSet presAssocID="{344E71DD-031F-4954-8D1F-B04C6A39EF0C}" presName="spacer" presStyleCnt="0"/>
      <dgm:spPr/>
    </dgm:pt>
    <dgm:pt modelId="{8057D0ED-8624-7E4A-B67D-D59817992E4E}" type="pres">
      <dgm:prSet presAssocID="{DEB1C3B2-09F1-4579-82CD-170C4006DF4E}" presName="parentText" presStyleLbl="node1" presStyleIdx="3" presStyleCnt="5">
        <dgm:presLayoutVars>
          <dgm:chMax val="0"/>
          <dgm:bulletEnabled val="1"/>
        </dgm:presLayoutVars>
      </dgm:prSet>
      <dgm:spPr/>
    </dgm:pt>
    <dgm:pt modelId="{75A7CD08-B808-854D-A605-C2556E423770}" type="pres">
      <dgm:prSet presAssocID="{4C7481FF-30C7-46F1-A7D8-66FF394C87A9}" presName="spacer" presStyleCnt="0"/>
      <dgm:spPr/>
    </dgm:pt>
    <dgm:pt modelId="{CC339F00-B341-2844-9EAC-0A9196DB9A9F}" type="pres">
      <dgm:prSet presAssocID="{D490C557-2A26-421E-A638-04A064BC3D43}" presName="parentText" presStyleLbl="node1" presStyleIdx="4" presStyleCnt="5">
        <dgm:presLayoutVars>
          <dgm:chMax val="0"/>
          <dgm:bulletEnabled val="1"/>
        </dgm:presLayoutVars>
      </dgm:prSet>
      <dgm:spPr/>
    </dgm:pt>
  </dgm:ptLst>
  <dgm:cxnLst>
    <dgm:cxn modelId="{D2A72304-D65F-7C47-A7F1-9D62206B6AE5}" type="presOf" srcId="{D0009B82-1800-460E-A0AA-9EADF624857C}" destId="{76D08D41-01F4-074D-ADA4-89A8D4372FE4}" srcOrd="0" destOrd="0" presId="urn:microsoft.com/office/officeart/2005/8/layout/vList2"/>
    <dgm:cxn modelId="{7CE9BE19-8A80-4A98-9794-E839C2E31CC0}" srcId="{AD55A055-65D8-49DF-8351-A81681318147}" destId="{D0009B82-1800-460E-A0AA-9EADF624857C}" srcOrd="0" destOrd="0" parTransId="{477FCE92-160E-4502-BBE6-A9D4F1DC8AA9}" sibTransId="{27C6E31D-5A84-41BF-87C6-863B7EEA170C}"/>
    <dgm:cxn modelId="{E6205033-DF0B-E943-96E3-EA67EFCF6E06}" type="presOf" srcId="{D490C557-2A26-421E-A638-04A064BC3D43}" destId="{CC339F00-B341-2844-9EAC-0A9196DB9A9F}" srcOrd="0" destOrd="0" presId="urn:microsoft.com/office/officeart/2005/8/layout/vList2"/>
    <dgm:cxn modelId="{B677823D-5C0C-E849-84C7-77FB6B1B3E65}" type="presOf" srcId="{B95FB27B-7981-4F78-8B9A-6262ECD2AC94}" destId="{1915C080-5B98-FF41-98E2-8A74CA2646F3}" srcOrd="0" destOrd="0" presId="urn:microsoft.com/office/officeart/2005/8/layout/vList2"/>
    <dgm:cxn modelId="{67606C54-BAD8-6847-9B7F-C510B57D5F56}" type="presOf" srcId="{7002F49A-4AF4-4EF6-9934-8E5D4A260D6A}" destId="{875DC904-D501-0144-89A3-AD7EA9816C51}" srcOrd="0" destOrd="0" presId="urn:microsoft.com/office/officeart/2005/8/layout/vList2"/>
    <dgm:cxn modelId="{9F1BDF6B-3E29-463A-87CD-525B50E45A2C}" srcId="{AD55A055-65D8-49DF-8351-A81681318147}" destId="{B95FB27B-7981-4F78-8B9A-6262ECD2AC94}" srcOrd="2" destOrd="0" parTransId="{531DF262-CAB7-4F95-9F79-20C84FDC0481}" sibTransId="{344E71DD-031F-4954-8D1F-B04C6A39EF0C}"/>
    <dgm:cxn modelId="{0AD13876-A712-4FCC-9352-D9E6655F4F63}" srcId="{AD55A055-65D8-49DF-8351-A81681318147}" destId="{DEB1C3B2-09F1-4579-82CD-170C4006DF4E}" srcOrd="3" destOrd="0" parTransId="{1677CE3F-2186-4923-9A68-FC757A5D97D9}" sibTransId="{4C7481FF-30C7-46F1-A7D8-66FF394C87A9}"/>
    <dgm:cxn modelId="{C693E87F-385B-3740-94CF-A18F2C1B7451}" type="presOf" srcId="{DEB1C3B2-09F1-4579-82CD-170C4006DF4E}" destId="{8057D0ED-8624-7E4A-B67D-D59817992E4E}" srcOrd="0" destOrd="0" presId="urn:microsoft.com/office/officeart/2005/8/layout/vList2"/>
    <dgm:cxn modelId="{5C7C7E98-A971-48B6-B4AC-D919D03824E7}" srcId="{AD55A055-65D8-49DF-8351-A81681318147}" destId="{D490C557-2A26-421E-A638-04A064BC3D43}" srcOrd="4" destOrd="0" parTransId="{5C26F12D-0C36-4AD7-8AE9-ED1E22EA5867}" sibTransId="{2401A426-1F4A-4549-9CA0-B9893B95218A}"/>
    <dgm:cxn modelId="{D11CA6D4-FF45-404B-A72B-E3BE378D525E}" srcId="{AD55A055-65D8-49DF-8351-A81681318147}" destId="{7002F49A-4AF4-4EF6-9934-8E5D4A260D6A}" srcOrd="1" destOrd="0" parTransId="{26792AEE-9884-45E8-9735-20ACB1261FFC}" sibTransId="{EAC31467-3D60-4FEC-8018-F80D88820D66}"/>
    <dgm:cxn modelId="{9B5BF7EF-CA34-1946-BAAA-1C11505CE82E}" type="presOf" srcId="{AD55A055-65D8-49DF-8351-A81681318147}" destId="{0E37C331-6665-614E-B56C-7C81862D60D9}" srcOrd="0" destOrd="0" presId="urn:microsoft.com/office/officeart/2005/8/layout/vList2"/>
    <dgm:cxn modelId="{4E02047D-93C3-024E-BD59-8BE987F2A5FA}" type="presParOf" srcId="{0E37C331-6665-614E-B56C-7C81862D60D9}" destId="{76D08D41-01F4-074D-ADA4-89A8D4372FE4}" srcOrd="0" destOrd="0" presId="urn:microsoft.com/office/officeart/2005/8/layout/vList2"/>
    <dgm:cxn modelId="{90587FD7-1CB2-5847-ACE2-B5BF79E046D6}" type="presParOf" srcId="{0E37C331-6665-614E-B56C-7C81862D60D9}" destId="{D10E80BF-D36B-2847-A4FF-35D54A2235A9}" srcOrd="1" destOrd="0" presId="urn:microsoft.com/office/officeart/2005/8/layout/vList2"/>
    <dgm:cxn modelId="{58E5E15B-B968-7349-8DC8-109C45E92744}" type="presParOf" srcId="{0E37C331-6665-614E-B56C-7C81862D60D9}" destId="{875DC904-D501-0144-89A3-AD7EA9816C51}" srcOrd="2" destOrd="0" presId="urn:microsoft.com/office/officeart/2005/8/layout/vList2"/>
    <dgm:cxn modelId="{AF9025ED-DD9F-4F43-B194-F864A14C2D43}" type="presParOf" srcId="{0E37C331-6665-614E-B56C-7C81862D60D9}" destId="{14273412-63E2-C043-A234-DA229432275F}" srcOrd="3" destOrd="0" presId="urn:microsoft.com/office/officeart/2005/8/layout/vList2"/>
    <dgm:cxn modelId="{4B236B03-251D-9D4E-A860-90A36638CEA2}" type="presParOf" srcId="{0E37C331-6665-614E-B56C-7C81862D60D9}" destId="{1915C080-5B98-FF41-98E2-8A74CA2646F3}" srcOrd="4" destOrd="0" presId="urn:microsoft.com/office/officeart/2005/8/layout/vList2"/>
    <dgm:cxn modelId="{C465FEB2-1BB0-6643-BA26-BF47B3D564CA}" type="presParOf" srcId="{0E37C331-6665-614E-B56C-7C81862D60D9}" destId="{2EE53CA8-9CB9-9F47-BBD7-1C4D3DC02638}" srcOrd="5" destOrd="0" presId="urn:microsoft.com/office/officeart/2005/8/layout/vList2"/>
    <dgm:cxn modelId="{B57DD165-CFBF-9448-9B19-9CE52CC33E9B}" type="presParOf" srcId="{0E37C331-6665-614E-B56C-7C81862D60D9}" destId="{8057D0ED-8624-7E4A-B67D-D59817992E4E}" srcOrd="6" destOrd="0" presId="urn:microsoft.com/office/officeart/2005/8/layout/vList2"/>
    <dgm:cxn modelId="{42A353A6-0DAE-624E-B173-835CAAF3457E}" type="presParOf" srcId="{0E37C331-6665-614E-B56C-7C81862D60D9}" destId="{75A7CD08-B808-854D-A605-C2556E423770}" srcOrd="7" destOrd="0" presId="urn:microsoft.com/office/officeart/2005/8/layout/vList2"/>
    <dgm:cxn modelId="{EF9508E8-2316-C04B-9770-7D171C70F4EA}" type="presParOf" srcId="{0E37C331-6665-614E-B56C-7C81862D60D9}" destId="{CC339F00-B341-2844-9EAC-0A9196DB9A9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B144878-0AB9-49B4-8BE6-FDA90259073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BAC159A-15BF-4037-8434-5A6555DD89F6}">
      <dgm:prSet/>
      <dgm:spPr/>
      <dgm:t>
        <a:bodyPr/>
        <a:lstStyle/>
        <a:p>
          <a:r>
            <a:rPr lang="en-GB" b="0"/>
            <a:t>Although the practises of dispute resolution, conflict prevention, and translation are as old as the first migrant flows to Europe and have gained attention in tandem with the growing emphasis on social cohesion policies in migrant-receiving societies, multicultural mediation is a relatively new profession in Europe.</a:t>
          </a:r>
          <a:endParaRPr lang="en-US"/>
        </a:p>
      </dgm:t>
    </dgm:pt>
    <dgm:pt modelId="{1EFE361D-773B-4256-8DAA-FC1F4AAB0B9E}" type="parTrans" cxnId="{1996D540-765D-4B71-8918-F5D59E1EC4A3}">
      <dgm:prSet/>
      <dgm:spPr/>
      <dgm:t>
        <a:bodyPr/>
        <a:lstStyle/>
        <a:p>
          <a:endParaRPr lang="en-US"/>
        </a:p>
      </dgm:t>
    </dgm:pt>
    <dgm:pt modelId="{B803A289-2082-4BE4-BE5B-39EDAF6CE68D}" type="sibTrans" cxnId="{1996D540-765D-4B71-8918-F5D59E1EC4A3}">
      <dgm:prSet/>
      <dgm:spPr/>
      <dgm:t>
        <a:bodyPr/>
        <a:lstStyle/>
        <a:p>
          <a:endParaRPr lang="en-US"/>
        </a:p>
      </dgm:t>
    </dgm:pt>
    <dgm:pt modelId="{34F9C7F2-23A6-40A5-9C1A-59B82A7F45EF}">
      <dgm:prSet/>
      <dgm:spPr/>
      <dgm:t>
        <a:bodyPr/>
        <a:lstStyle/>
        <a:p>
          <a:r>
            <a:rPr lang="en-GB" dirty="0"/>
            <a:t>Multi</a:t>
          </a:r>
          <a:r>
            <a:rPr lang="en-GB" b="0" dirty="0"/>
            <a:t>cultural mediation has gained increasing attention after the establishment of the European Code of Conduct for Mediators 2004 and the Uniform Mediation Act of the United Nations General Assembly 2002, respectively. </a:t>
          </a:r>
          <a:endParaRPr lang="en-US" dirty="0"/>
        </a:p>
      </dgm:t>
    </dgm:pt>
    <dgm:pt modelId="{0908DF5D-BAB7-4D86-8F24-AE96D078B5EA}" type="parTrans" cxnId="{8AC2863F-786A-4F44-99A0-609E3C03C7A2}">
      <dgm:prSet/>
      <dgm:spPr/>
      <dgm:t>
        <a:bodyPr/>
        <a:lstStyle/>
        <a:p>
          <a:endParaRPr lang="en-US"/>
        </a:p>
      </dgm:t>
    </dgm:pt>
    <dgm:pt modelId="{8F8FA876-FBEC-44F0-96D5-A454664C2AE2}" type="sibTrans" cxnId="{8AC2863F-786A-4F44-99A0-609E3C03C7A2}">
      <dgm:prSet/>
      <dgm:spPr/>
      <dgm:t>
        <a:bodyPr/>
        <a:lstStyle/>
        <a:p>
          <a:endParaRPr lang="en-US"/>
        </a:p>
      </dgm:t>
    </dgm:pt>
    <dgm:pt modelId="{7C03DDA6-8B3C-42E6-8339-A7E3299240DE}">
      <dgm:prSet/>
      <dgm:spPr/>
      <dgm:t>
        <a:bodyPr/>
        <a:lstStyle/>
        <a:p>
          <a:r>
            <a:rPr lang="en-GB" b="0"/>
            <a:t>Despite European Union regulations to regulate and standardise the activity of mediators, each European nation still has its own legal framework in the area of mediation. </a:t>
          </a:r>
          <a:endParaRPr lang="en-US"/>
        </a:p>
      </dgm:t>
    </dgm:pt>
    <dgm:pt modelId="{A38621BB-38E2-4C24-9E69-6BA274626CA9}" type="parTrans" cxnId="{28E4EEF2-46CB-40D8-A407-A033FD14792E}">
      <dgm:prSet/>
      <dgm:spPr/>
      <dgm:t>
        <a:bodyPr/>
        <a:lstStyle/>
        <a:p>
          <a:endParaRPr lang="en-US"/>
        </a:p>
      </dgm:t>
    </dgm:pt>
    <dgm:pt modelId="{24539C9B-6A6D-4F89-B454-5A173CE83937}" type="sibTrans" cxnId="{28E4EEF2-46CB-40D8-A407-A033FD14792E}">
      <dgm:prSet/>
      <dgm:spPr/>
      <dgm:t>
        <a:bodyPr/>
        <a:lstStyle/>
        <a:p>
          <a:endParaRPr lang="en-US"/>
        </a:p>
      </dgm:t>
    </dgm:pt>
    <dgm:pt modelId="{B9E1522E-9A39-489F-8036-858C7E9FD30F}">
      <dgm:prSet/>
      <dgm:spPr/>
      <dgm:t>
        <a:bodyPr/>
        <a:lstStyle/>
        <a:p>
          <a:r>
            <a:rPr lang="en-GB" b="0" dirty="0"/>
            <a:t>As a result, several Member States lack harmonisation and agreed norms of </a:t>
          </a:r>
          <a:r>
            <a:rPr lang="en-GB" dirty="0"/>
            <a:t>multi</a:t>
          </a:r>
          <a:r>
            <a:rPr lang="en-GB" b="0" dirty="0"/>
            <a:t>cultural</a:t>
          </a:r>
          <a:r>
            <a:rPr lang="en-GB" dirty="0"/>
            <a:t>. Mediation. </a:t>
          </a:r>
          <a:endParaRPr lang="en-US" dirty="0"/>
        </a:p>
      </dgm:t>
    </dgm:pt>
    <dgm:pt modelId="{640E8211-5BCC-4F5D-AF87-AE9C68C08650}" type="parTrans" cxnId="{5C3EC4A2-8558-4A39-B261-B0BCD50AC444}">
      <dgm:prSet/>
      <dgm:spPr/>
      <dgm:t>
        <a:bodyPr/>
        <a:lstStyle/>
        <a:p>
          <a:endParaRPr lang="en-US"/>
        </a:p>
      </dgm:t>
    </dgm:pt>
    <dgm:pt modelId="{A7BD47D4-DAE9-4FB0-B014-B788C92C95EA}" type="sibTrans" cxnId="{5C3EC4A2-8558-4A39-B261-B0BCD50AC444}">
      <dgm:prSet/>
      <dgm:spPr/>
      <dgm:t>
        <a:bodyPr/>
        <a:lstStyle/>
        <a:p>
          <a:endParaRPr lang="en-US"/>
        </a:p>
      </dgm:t>
    </dgm:pt>
    <dgm:pt modelId="{2F865B8E-A216-E84C-BED5-DF11BD7AB402}" type="pres">
      <dgm:prSet presAssocID="{9B144878-0AB9-49B4-8BE6-FDA902590734}" presName="linear" presStyleCnt="0">
        <dgm:presLayoutVars>
          <dgm:animLvl val="lvl"/>
          <dgm:resizeHandles val="exact"/>
        </dgm:presLayoutVars>
      </dgm:prSet>
      <dgm:spPr/>
    </dgm:pt>
    <dgm:pt modelId="{04F341EB-16CB-1240-9C44-000F75B57A15}" type="pres">
      <dgm:prSet presAssocID="{EBAC159A-15BF-4037-8434-5A6555DD89F6}" presName="parentText" presStyleLbl="node1" presStyleIdx="0" presStyleCnt="4">
        <dgm:presLayoutVars>
          <dgm:chMax val="0"/>
          <dgm:bulletEnabled val="1"/>
        </dgm:presLayoutVars>
      </dgm:prSet>
      <dgm:spPr/>
    </dgm:pt>
    <dgm:pt modelId="{8E23FE14-CF3C-2E43-B7E1-73E6FCBB901D}" type="pres">
      <dgm:prSet presAssocID="{B803A289-2082-4BE4-BE5B-39EDAF6CE68D}" presName="spacer" presStyleCnt="0"/>
      <dgm:spPr/>
    </dgm:pt>
    <dgm:pt modelId="{B75ADB83-5103-9445-A1DC-EC8D58409CCB}" type="pres">
      <dgm:prSet presAssocID="{34F9C7F2-23A6-40A5-9C1A-59B82A7F45EF}" presName="parentText" presStyleLbl="node1" presStyleIdx="1" presStyleCnt="4">
        <dgm:presLayoutVars>
          <dgm:chMax val="0"/>
          <dgm:bulletEnabled val="1"/>
        </dgm:presLayoutVars>
      </dgm:prSet>
      <dgm:spPr/>
    </dgm:pt>
    <dgm:pt modelId="{D6A5F174-F18A-294C-B15D-FBD16096B8F3}" type="pres">
      <dgm:prSet presAssocID="{8F8FA876-FBEC-44F0-96D5-A454664C2AE2}" presName="spacer" presStyleCnt="0"/>
      <dgm:spPr/>
    </dgm:pt>
    <dgm:pt modelId="{D867F6D9-68C4-ED4C-A1A0-BF5C8D7FBFA8}" type="pres">
      <dgm:prSet presAssocID="{7C03DDA6-8B3C-42E6-8339-A7E3299240DE}" presName="parentText" presStyleLbl="node1" presStyleIdx="2" presStyleCnt="4">
        <dgm:presLayoutVars>
          <dgm:chMax val="0"/>
          <dgm:bulletEnabled val="1"/>
        </dgm:presLayoutVars>
      </dgm:prSet>
      <dgm:spPr/>
    </dgm:pt>
    <dgm:pt modelId="{AED4F5F8-C58E-4F43-B86C-8CD93065E4F3}" type="pres">
      <dgm:prSet presAssocID="{24539C9B-6A6D-4F89-B454-5A173CE83937}" presName="spacer" presStyleCnt="0"/>
      <dgm:spPr/>
    </dgm:pt>
    <dgm:pt modelId="{612828C2-BCD4-7F44-850B-00D24399A730}" type="pres">
      <dgm:prSet presAssocID="{B9E1522E-9A39-489F-8036-858C7E9FD30F}" presName="parentText" presStyleLbl="node1" presStyleIdx="3" presStyleCnt="4">
        <dgm:presLayoutVars>
          <dgm:chMax val="0"/>
          <dgm:bulletEnabled val="1"/>
        </dgm:presLayoutVars>
      </dgm:prSet>
      <dgm:spPr/>
    </dgm:pt>
  </dgm:ptLst>
  <dgm:cxnLst>
    <dgm:cxn modelId="{8AC2863F-786A-4F44-99A0-609E3C03C7A2}" srcId="{9B144878-0AB9-49B4-8BE6-FDA902590734}" destId="{34F9C7F2-23A6-40A5-9C1A-59B82A7F45EF}" srcOrd="1" destOrd="0" parTransId="{0908DF5D-BAB7-4D86-8F24-AE96D078B5EA}" sibTransId="{8F8FA876-FBEC-44F0-96D5-A454664C2AE2}"/>
    <dgm:cxn modelId="{1996D540-765D-4B71-8918-F5D59E1EC4A3}" srcId="{9B144878-0AB9-49B4-8BE6-FDA902590734}" destId="{EBAC159A-15BF-4037-8434-5A6555DD89F6}" srcOrd="0" destOrd="0" parTransId="{1EFE361D-773B-4256-8DAA-FC1F4AAB0B9E}" sibTransId="{B803A289-2082-4BE4-BE5B-39EDAF6CE68D}"/>
    <dgm:cxn modelId="{AD56CC77-71C6-0C48-AA2C-72B92EAC3A6E}" type="presOf" srcId="{7C03DDA6-8B3C-42E6-8339-A7E3299240DE}" destId="{D867F6D9-68C4-ED4C-A1A0-BF5C8D7FBFA8}" srcOrd="0" destOrd="0" presId="urn:microsoft.com/office/officeart/2005/8/layout/vList2"/>
    <dgm:cxn modelId="{A889A792-C6BF-4F47-9708-AA1413774F28}" type="presOf" srcId="{B9E1522E-9A39-489F-8036-858C7E9FD30F}" destId="{612828C2-BCD4-7F44-850B-00D24399A730}" srcOrd="0" destOrd="0" presId="urn:microsoft.com/office/officeart/2005/8/layout/vList2"/>
    <dgm:cxn modelId="{5C3EC4A2-8558-4A39-B261-B0BCD50AC444}" srcId="{9B144878-0AB9-49B4-8BE6-FDA902590734}" destId="{B9E1522E-9A39-489F-8036-858C7E9FD30F}" srcOrd="3" destOrd="0" parTransId="{640E8211-5BCC-4F5D-AF87-AE9C68C08650}" sibTransId="{A7BD47D4-DAE9-4FB0-B014-B788C92C95EA}"/>
    <dgm:cxn modelId="{F4AF81CA-5B5D-7E45-9477-63D099C11BA9}" type="presOf" srcId="{EBAC159A-15BF-4037-8434-5A6555DD89F6}" destId="{04F341EB-16CB-1240-9C44-000F75B57A15}" srcOrd="0" destOrd="0" presId="urn:microsoft.com/office/officeart/2005/8/layout/vList2"/>
    <dgm:cxn modelId="{BEF4B3CB-3031-5D40-90F6-BDAE5E5FE510}" type="presOf" srcId="{34F9C7F2-23A6-40A5-9C1A-59B82A7F45EF}" destId="{B75ADB83-5103-9445-A1DC-EC8D58409CCB}" srcOrd="0" destOrd="0" presId="urn:microsoft.com/office/officeart/2005/8/layout/vList2"/>
    <dgm:cxn modelId="{2FA86CD5-11E8-E949-A215-5C76F923DB7F}" type="presOf" srcId="{9B144878-0AB9-49B4-8BE6-FDA902590734}" destId="{2F865B8E-A216-E84C-BED5-DF11BD7AB402}" srcOrd="0" destOrd="0" presId="urn:microsoft.com/office/officeart/2005/8/layout/vList2"/>
    <dgm:cxn modelId="{28E4EEF2-46CB-40D8-A407-A033FD14792E}" srcId="{9B144878-0AB9-49B4-8BE6-FDA902590734}" destId="{7C03DDA6-8B3C-42E6-8339-A7E3299240DE}" srcOrd="2" destOrd="0" parTransId="{A38621BB-38E2-4C24-9E69-6BA274626CA9}" sibTransId="{24539C9B-6A6D-4F89-B454-5A173CE83937}"/>
    <dgm:cxn modelId="{5AC35CEE-B79D-D649-8B05-9E40384D612B}" type="presParOf" srcId="{2F865B8E-A216-E84C-BED5-DF11BD7AB402}" destId="{04F341EB-16CB-1240-9C44-000F75B57A15}" srcOrd="0" destOrd="0" presId="urn:microsoft.com/office/officeart/2005/8/layout/vList2"/>
    <dgm:cxn modelId="{E2E2FD6A-08B1-FD49-A01B-55F9438DA6D5}" type="presParOf" srcId="{2F865B8E-A216-E84C-BED5-DF11BD7AB402}" destId="{8E23FE14-CF3C-2E43-B7E1-73E6FCBB901D}" srcOrd="1" destOrd="0" presId="urn:microsoft.com/office/officeart/2005/8/layout/vList2"/>
    <dgm:cxn modelId="{01A8CE8D-A14D-1E46-9613-2CBAB291CF59}" type="presParOf" srcId="{2F865B8E-A216-E84C-BED5-DF11BD7AB402}" destId="{B75ADB83-5103-9445-A1DC-EC8D58409CCB}" srcOrd="2" destOrd="0" presId="urn:microsoft.com/office/officeart/2005/8/layout/vList2"/>
    <dgm:cxn modelId="{0F70CE34-6308-624A-B708-D10676976A88}" type="presParOf" srcId="{2F865B8E-A216-E84C-BED5-DF11BD7AB402}" destId="{D6A5F174-F18A-294C-B15D-FBD16096B8F3}" srcOrd="3" destOrd="0" presId="urn:microsoft.com/office/officeart/2005/8/layout/vList2"/>
    <dgm:cxn modelId="{A9F3EE57-001C-0442-8F4E-1FA6D5C41947}" type="presParOf" srcId="{2F865B8E-A216-E84C-BED5-DF11BD7AB402}" destId="{D867F6D9-68C4-ED4C-A1A0-BF5C8D7FBFA8}" srcOrd="4" destOrd="0" presId="urn:microsoft.com/office/officeart/2005/8/layout/vList2"/>
    <dgm:cxn modelId="{5AAFE8EB-B3A7-6A4D-9C88-B9BA3751B307}" type="presParOf" srcId="{2F865B8E-A216-E84C-BED5-DF11BD7AB402}" destId="{AED4F5F8-C58E-4F43-B86C-8CD93065E4F3}" srcOrd="5" destOrd="0" presId="urn:microsoft.com/office/officeart/2005/8/layout/vList2"/>
    <dgm:cxn modelId="{09C61705-EC2E-F94F-A3BB-5F032573C164}" type="presParOf" srcId="{2F865B8E-A216-E84C-BED5-DF11BD7AB402}" destId="{612828C2-BCD4-7F44-850B-00D24399A73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8C8CDE8-2C76-F744-98F7-C3A9EE317420}" type="doc">
      <dgm:prSet loTypeId="urn:microsoft.com/office/officeart/2005/8/layout/process2" loCatId="list" qsTypeId="urn:microsoft.com/office/officeart/2005/8/quickstyle/simple1" qsCatId="simple" csTypeId="urn:microsoft.com/office/officeart/2005/8/colors/colorful2" csCatId="colorful"/>
      <dgm:spPr/>
      <dgm:t>
        <a:bodyPr/>
        <a:lstStyle/>
        <a:p>
          <a:endParaRPr lang="en-GB"/>
        </a:p>
      </dgm:t>
    </dgm:pt>
    <dgm:pt modelId="{3274C5D4-A325-3A4E-A3AB-90C58A4982BB}">
      <dgm:prSet/>
      <dgm:spPr/>
      <dgm:t>
        <a:bodyPr/>
        <a:lstStyle/>
        <a:p>
          <a:r>
            <a:rPr lang="en-GB" b="0"/>
            <a:t>Understanding the principles and best practises of </a:t>
          </a:r>
          <a:r>
            <a:rPr lang="en-GB"/>
            <a:t>multi</a:t>
          </a:r>
          <a:r>
            <a:rPr lang="en-GB" b="0"/>
            <a:t>cultural mediation in member states of the European Union begins with defining the role and responsibilities of </a:t>
          </a:r>
          <a:r>
            <a:rPr lang="en-GB"/>
            <a:t>multi</a:t>
          </a:r>
          <a:r>
            <a:rPr lang="en-GB" b="0"/>
            <a:t>cultural mediators. </a:t>
          </a:r>
          <a:endParaRPr lang="en-GB"/>
        </a:p>
      </dgm:t>
    </dgm:pt>
    <dgm:pt modelId="{67076E50-8EC8-CF45-B3E7-BFB2EE3A9F65}" type="parTrans" cxnId="{42B01744-4FEB-8B4E-A5F2-2B3462B5C0E8}">
      <dgm:prSet/>
      <dgm:spPr/>
      <dgm:t>
        <a:bodyPr/>
        <a:lstStyle/>
        <a:p>
          <a:endParaRPr lang="en-GB"/>
        </a:p>
      </dgm:t>
    </dgm:pt>
    <dgm:pt modelId="{BB106225-DF67-1042-8091-3299FA87A4E0}" type="sibTrans" cxnId="{42B01744-4FEB-8B4E-A5F2-2B3462B5C0E8}">
      <dgm:prSet/>
      <dgm:spPr/>
      <dgm:t>
        <a:bodyPr/>
        <a:lstStyle/>
        <a:p>
          <a:endParaRPr lang="en-GB"/>
        </a:p>
      </dgm:t>
    </dgm:pt>
    <dgm:pt modelId="{5E9649EC-CA00-B84E-B1A9-E4DD85808CAA}">
      <dgm:prSet/>
      <dgm:spPr/>
      <dgm:t>
        <a:bodyPr/>
        <a:lstStyle/>
        <a:p>
          <a:r>
            <a:rPr lang="en-GB" b="0"/>
            <a:t>The following are the primary responsibilities for integrating migrants in European nations with various capacities: </a:t>
          </a:r>
          <a:endParaRPr lang="en-GB"/>
        </a:p>
      </dgm:t>
    </dgm:pt>
    <dgm:pt modelId="{723EDD55-D481-5748-B43F-07E327841903}" type="parTrans" cxnId="{7BD98683-C999-DB4E-B6D9-851B9F1955C4}">
      <dgm:prSet/>
      <dgm:spPr/>
      <dgm:t>
        <a:bodyPr/>
        <a:lstStyle/>
        <a:p>
          <a:endParaRPr lang="en-GB"/>
        </a:p>
      </dgm:t>
    </dgm:pt>
    <dgm:pt modelId="{3636F715-0004-1245-BEA7-B6F077C33976}" type="sibTrans" cxnId="{7BD98683-C999-DB4E-B6D9-851B9F1955C4}">
      <dgm:prSet/>
      <dgm:spPr/>
      <dgm:t>
        <a:bodyPr/>
        <a:lstStyle/>
        <a:p>
          <a:endParaRPr lang="en-GB"/>
        </a:p>
      </dgm:t>
    </dgm:pt>
    <dgm:pt modelId="{B2C8CB46-CB34-2143-B273-B3CBC4DF3077}">
      <dgm:prSet/>
      <dgm:spPr/>
      <dgm:t>
        <a:bodyPr/>
        <a:lstStyle/>
        <a:p>
          <a:r>
            <a:rPr lang="en-GB" b="0"/>
            <a:t>Interpretation, cultural brokerage, the creation and maintenance of a calm, amicable negotiation environment, trust-building between parties (by clearing up miscommunications), conflict prevention and resolution support, acting as a "reality check" by presenting opposing parties' points of view, and advocacy, if necessary, are all included. (Under some conditions, a mediator may be required to guarantee service quality and safeguard the rights of migrants.) </a:t>
          </a:r>
          <a:endParaRPr lang="en-GB"/>
        </a:p>
      </dgm:t>
    </dgm:pt>
    <dgm:pt modelId="{E0C9A119-B6CC-634F-8153-5312B7CAD5E3}" type="parTrans" cxnId="{992347C0-CD0D-5A4B-A909-264A7CA2732D}">
      <dgm:prSet/>
      <dgm:spPr/>
      <dgm:t>
        <a:bodyPr/>
        <a:lstStyle/>
        <a:p>
          <a:endParaRPr lang="en-GB"/>
        </a:p>
      </dgm:t>
    </dgm:pt>
    <dgm:pt modelId="{21005447-A3C6-DC49-BC7D-6A575E6D9471}" type="sibTrans" cxnId="{992347C0-CD0D-5A4B-A909-264A7CA2732D}">
      <dgm:prSet/>
      <dgm:spPr/>
      <dgm:t>
        <a:bodyPr/>
        <a:lstStyle/>
        <a:p>
          <a:endParaRPr lang="en-GB"/>
        </a:p>
      </dgm:t>
    </dgm:pt>
    <dgm:pt modelId="{667EE435-92FF-2343-BE6E-89B2ACAA25C0}" type="pres">
      <dgm:prSet presAssocID="{A8C8CDE8-2C76-F744-98F7-C3A9EE317420}" presName="linearFlow" presStyleCnt="0">
        <dgm:presLayoutVars>
          <dgm:resizeHandles val="exact"/>
        </dgm:presLayoutVars>
      </dgm:prSet>
      <dgm:spPr/>
    </dgm:pt>
    <dgm:pt modelId="{F44BFC3B-E64C-F544-A335-D56B0BA4EFFB}" type="pres">
      <dgm:prSet presAssocID="{3274C5D4-A325-3A4E-A3AB-90C58A4982BB}" presName="node" presStyleLbl="node1" presStyleIdx="0" presStyleCnt="3">
        <dgm:presLayoutVars>
          <dgm:bulletEnabled val="1"/>
        </dgm:presLayoutVars>
      </dgm:prSet>
      <dgm:spPr/>
    </dgm:pt>
    <dgm:pt modelId="{D7DC7303-0B2B-AC4C-AB85-32E82C245B98}" type="pres">
      <dgm:prSet presAssocID="{BB106225-DF67-1042-8091-3299FA87A4E0}" presName="sibTrans" presStyleLbl="sibTrans2D1" presStyleIdx="0" presStyleCnt="2"/>
      <dgm:spPr/>
    </dgm:pt>
    <dgm:pt modelId="{65689FAF-3977-5A47-9209-0A5CA2CFF76C}" type="pres">
      <dgm:prSet presAssocID="{BB106225-DF67-1042-8091-3299FA87A4E0}" presName="connectorText" presStyleLbl="sibTrans2D1" presStyleIdx="0" presStyleCnt="2"/>
      <dgm:spPr/>
    </dgm:pt>
    <dgm:pt modelId="{F28DEB6F-1EFC-C747-9758-0D195CED3C8B}" type="pres">
      <dgm:prSet presAssocID="{5E9649EC-CA00-B84E-B1A9-E4DD85808CAA}" presName="node" presStyleLbl="node1" presStyleIdx="1" presStyleCnt="3">
        <dgm:presLayoutVars>
          <dgm:bulletEnabled val="1"/>
        </dgm:presLayoutVars>
      </dgm:prSet>
      <dgm:spPr/>
    </dgm:pt>
    <dgm:pt modelId="{9C05A3B0-4F72-E841-8AB3-7B01B3348A49}" type="pres">
      <dgm:prSet presAssocID="{3636F715-0004-1245-BEA7-B6F077C33976}" presName="sibTrans" presStyleLbl="sibTrans2D1" presStyleIdx="1" presStyleCnt="2"/>
      <dgm:spPr/>
    </dgm:pt>
    <dgm:pt modelId="{E70B25FC-45C9-2F4E-8781-FE4D634A3AFB}" type="pres">
      <dgm:prSet presAssocID="{3636F715-0004-1245-BEA7-B6F077C33976}" presName="connectorText" presStyleLbl="sibTrans2D1" presStyleIdx="1" presStyleCnt="2"/>
      <dgm:spPr/>
    </dgm:pt>
    <dgm:pt modelId="{C41CDCBD-E58B-A743-9198-ECE04B599BFF}" type="pres">
      <dgm:prSet presAssocID="{B2C8CB46-CB34-2143-B273-B3CBC4DF3077}" presName="node" presStyleLbl="node1" presStyleIdx="2" presStyleCnt="3">
        <dgm:presLayoutVars>
          <dgm:bulletEnabled val="1"/>
        </dgm:presLayoutVars>
      </dgm:prSet>
      <dgm:spPr/>
    </dgm:pt>
  </dgm:ptLst>
  <dgm:cxnLst>
    <dgm:cxn modelId="{C37FED15-8353-B044-973A-E3B7279362F6}" type="presOf" srcId="{BB106225-DF67-1042-8091-3299FA87A4E0}" destId="{D7DC7303-0B2B-AC4C-AB85-32E82C245B98}" srcOrd="0" destOrd="0" presId="urn:microsoft.com/office/officeart/2005/8/layout/process2"/>
    <dgm:cxn modelId="{42B01744-4FEB-8B4E-A5F2-2B3462B5C0E8}" srcId="{A8C8CDE8-2C76-F744-98F7-C3A9EE317420}" destId="{3274C5D4-A325-3A4E-A3AB-90C58A4982BB}" srcOrd="0" destOrd="0" parTransId="{67076E50-8EC8-CF45-B3E7-BFB2EE3A9F65}" sibTransId="{BB106225-DF67-1042-8091-3299FA87A4E0}"/>
    <dgm:cxn modelId="{15DAD155-4020-674D-9AE1-805FA3B272C2}" type="presOf" srcId="{B2C8CB46-CB34-2143-B273-B3CBC4DF3077}" destId="{C41CDCBD-E58B-A743-9198-ECE04B599BFF}" srcOrd="0" destOrd="0" presId="urn:microsoft.com/office/officeart/2005/8/layout/process2"/>
    <dgm:cxn modelId="{7AFB655F-2BBC-CD4C-8375-9773CA13C044}" type="presOf" srcId="{3636F715-0004-1245-BEA7-B6F077C33976}" destId="{9C05A3B0-4F72-E841-8AB3-7B01B3348A49}" srcOrd="0" destOrd="0" presId="urn:microsoft.com/office/officeart/2005/8/layout/process2"/>
    <dgm:cxn modelId="{B3F1AA60-9BD1-FA41-9705-F318F97B720F}" type="presOf" srcId="{BB106225-DF67-1042-8091-3299FA87A4E0}" destId="{65689FAF-3977-5A47-9209-0A5CA2CFF76C}" srcOrd="1" destOrd="0" presId="urn:microsoft.com/office/officeart/2005/8/layout/process2"/>
    <dgm:cxn modelId="{93BA8B69-B397-6543-9189-53D1A6471222}" type="presOf" srcId="{5E9649EC-CA00-B84E-B1A9-E4DD85808CAA}" destId="{F28DEB6F-1EFC-C747-9758-0D195CED3C8B}" srcOrd="0" destOrd="0" presId="urn:microsoft.com/office/officeart/2005/8/layout/process2"/>
    <dgm:cxn modelId="{DEFED077-F251-114E-9507-DF8679DA8323}" type="presOf" srcId="{A8C8CDE8-2C76-F744-98F7-C3A9EE317420}" destId="{667EE435-92FF-2343-BE6E-89B2ACAA25C0}" srcOrd="0" destOrd="0" presId="urn:microsoft.com/office/officeart/2005/8/layout/process2"/>
    <dgm:cxn modelId="{7BD98683-C999-DB4E-B6D9-851B9F1955C4}" srcId="{A8C8CDE8-2C76-F744-98F7-C3A9EE317420}" destId="{5E9649EC-CA00-B84E-B1A9-E4DD85808CAA}" srcOrd="1" destOrd="0" parTransId="{723EDD55-D481-5748-B43F-07E327841903}" sibTransId="{3636F715-0004-1245-BEA7-B6F077C33976}"/>
    <dgm:cxn modelId="{AE4E1CA6-2183-AD4D-ACC3-9D5A76015554}" type="presOf" srcId="{3274C5D4-A325-3A4E-A3AB-90C58A4982BB}" destId="{F44BFC3B-E64C-F544-A335-D56B0BA4EFFB}" srcOrd="0" destOrd="0" presId="urn:microsoft.com/office/officeart/2005/8/layout/process2"/>
    <dgm:cxn modelId="{992347C0-CD0D-5A4B-A909-264A7CA2732D}" srcId="{A8C8CDE8-2C76-F744-98F7-C3A9EE317420}" destId="{B2C8CB46-CB34-2143-B273-B3CBC4DF3077}" srcOrd="2" destOrd="0" parTransId="{E0C9A119-B6CC-634F-8153-5312B7CAD5E3}" sibTransId="{21005447-A3C6-DC49-BC7D-6A575E6D9471}"/>
    <dgm:cxn modelId="{13EA3DE1-0F62-B045-AF1D-93DCDFB0AFBF}" type="presOf" srcId="{3636F715-0004-1245-BEA7-B6F077C33976}" destId="{E70B25FC-45C9-2F4E-8781-FE4D634A3AFB}" srcOrd="1" destOrd="0" presId="urn:microsoft.com/office/officeart/2005/8/layout/process2"/>
    <dgm:cxn modelId="{11AD0B1F-1E9C-D847-9E22-666EBA7EADE7}" type="presParOf" srcId="{667EE435-92FF-2343-BE6E-89B2ACAA25C0}" destId="{F44BFC3B-E64C-F544-A335-D56B0BA4EFFB}" srcOrd="0" destOrd="0" presId="urn:microsoft.com/office/officeart/2005/8/layout/process2"/>
    <dgm:cxn modelId="{6985CAEB-C22C-4941-9CE9-847196DC313B}" type="presParOf" srcId="{667EE435-92FF-2343-BE6E-89B2ACAA25C0}" destId="{D7DC7303-0B2B-AC4C-AB85-32E82C245B98}" srcOrd="1" destOrd="0" presId="urn:microsoft.com/office/officeart/2005/8/layout/process2"/>
    <dgm:cxn modelId="{CDE177E9-641E-C647-8B53-CB60CB107EED}" type="presParOf" srcId="{D7DC7303-0B2B-AC4C-AB85-32E82C245B98}" destId="{65689FAF-3977-5A47-9209-0A5CA2CFF76C}" srcOrd="0" destOrd="0" presId="urn:microsoft.com/office/officeart/2005/8/layout/process2"/>
    <dgm:cxn modelId="{6B8B5E0B-13F7-9E44-83A4-094B4C80686E}" type="presParOf" srcId="{667EE435-92FF-2343-BE6E-89B2ACAA25C0}" destId="{F28DEB6F-1EFC-C747-9758-0D195CED3C8B}" srcOrd="2" destOrd="0" presId="urn:microsoft.com/office/officeart/2005/8/layout/process2"/>
    <dgm:cxn modelId="{1F70E045-B3FD-3A48-BBB4-48311498C830}" type="presParOf" srcId="{667EE435-92FF-2343-BE6E-89B2ACAA25C0}" destId="{9C05A3B0-4F72-E841-8AB3-7B01B3348A49}" srcOrd="3" destOrd="0" presId="urn:microsoft.com/office/officeart/2005/8/layout/process2"/>
    <dgm:cxn modelId="{433E684A-012B-8647-AA3B-2F03A27295E0}" type="presParOf" srcId="{9C05A3B0-4F72-E841-8AB3-7B01B3348A49}" destId="{E70B25FC-45C9-2F4E-8781-FE4D634A3AFB}" srcOrd="0" destOrd="0" presId="urn:microsoft.com/office/officeart/2005/8/layout/process2"/>
    <dgm:cxn modelId="{721A8142-8D67-0A4B-A5BF-90C76644CBE7}" type="presParOf" srcId="{667EE435-92FF-2343-BE6E-89B2ACAA25C0}" destId="{C41CDCBD-E58B-A743-9198-ECE04B599BFF}"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DC372F5-9006-497A-A23D-7B9B2E9DBC1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94563FD-282A-4CFE-BC1E-E2978B82039E}">
      <dgm:prSet/>
      <dgm:spPr/>
      <dgm:t>
        <a:bodyPr/>
        <a:lstStyle/>
        <a:p>
          <a:r>
            <a:rPr lang="en-GB"/>
            <a:t>Multicultural mediation has now come to be seen as the most appropriate, economical, and beneficial strategy for guaranteeing immigrants' integration into the host community. If they want to serve as a link between institutions and migrants, cultural mediators must incorporate this important element.</a:t>
          </a:r>
          <a:endParaRPr lang="en-US"/>
        </a:p>
      </dgm:t>
    </dgm:pt>
    <dgm:pt modelId="{64A87EC1-31D3-4A76-B11E-BFB165262502}" type="parTrans" cxnId="{9FBEA957-2E85-4A50-A310-7BC1F89C9056}">
      <dgm:prSet/>
      <dgm:spPr/>
      <dgm:t>
        <a:bodyPr/>
        <a:lstStyle/>
        <a:p>
          <a:endParaRPr lang="en-US"/>
        </a:p>
      </dgm:t>
    </dgm:pt>
    <dgm:pt modelId="{D4D5C478-462D-4723-ACCD-CBEC54E6D4FB}" type="sibTrans" cxnId="{9FBEA957-2E85-4A50-A310-7BC1F89C9056}">
      <dgm:prSet/>
      <dgm:spPr/>
      <dgm:t>
        <a:bodyPr/>
        <a:lstStyle/>
        <a:p>
          <a:endParaRPr lang="en-US"/>
        </a:p>
      </dgm:t>
    </dgm:pt>
    <dgm:pt modelId="{30C8EC30-1D7E-4094-9FE5-7E07ACF48766}">
      <dgm:prSet/>
      <dgm:spPr/>
      <dgm:t>
        <a:bodyPr/>
        <a:lstStyle/>
        <a:p>
          <a:r>
            <a:rPr lang="en-GB"/>
            <a:t>Their position and role are important considerations while developing the local multicultural management policy. In order to provide an appropriate local strategy for immigration and integration, it is useful to compare the challenges and country specificities across Europe. </a:t>
          </a:r>
          <a:endParaRPr lang="en-US"/>
        </a:p>
      </dgm:t>
    </dgm:pt>
    <dgm:pt modelId="{45C60963-C68C-456A-8D54-E3244BDF54EC}" type="parTrans" cxnId="{64B77983-74E5-4628-A480-FF4CE2B4844A}">
      <dgm:prSet/>
      <dgm:spPr/>
      <dgm:t>
        <a:bodyPr/>
        <a:lstStyle/>
        <a:p>
          <a:endParaRPr lang="en-US"/>
        </a:p>
      </dgm:t>
    </dgm:pt>
    <dgm:pt modelId="{77F194DB-A410-419D-B36F-1BA2F2F8AD98}" type="sibTrans" cxnId="{64B77983-74E5-4628-A480-FF4CE2B4844A}">
      <dgm:prSet/>
      <dgm:spPr/>
      <dgm:t>
        <a:bodyPr/>
        <a:lstStyle/>
        <a:p>
          <a:endParaRPr lang="en-US"/>
        </a:p>
      </dgm:t>
    </dgm:pt>
    <dgm:pt modelId="{B197EBD8-A365-4E3C-9CA1-7D31F4BBDD98}">
      <dgm:prSet/>
      <dgm:spPr/>
      <dgm:t>
        <a:bodyPr/>
        <a:lstStyle/>
        <a:p>
          <a:r>
            <a:rPr lang="en-GB" dirty="0"/>
            <a:t>In order for immigrants to find a place to live and work in the host cultures, multicultural mediators serve as a reminder of the legal framework of immigration and integration. </a:t>
          </a:r>
          <a:endParaRPr lang="en-US" dirty="0"/>
        </a:p>
      </dgm:t>
    </dgm:pt>
    <dgm:pt modelId="{FE0E61D5-E3F5-4F09-9186-330189C08DE7}" type="parTrans" cxnId="{00978CDE-CE90-49EA-990C-02568890CD39}">
      <dgm:prSet/>
      <dgm:spPr/>
      <dgm:t>
        <a:bodyPr/>
        <a:lstStyle/>
        <a:p>
          <a:endParaRPr lang="en-US"/>
        </a:p>
      </dgm:t>
    </dgm:pt>
    <dgm:pt modelId="{1EDE53B2-740C-45F3-AC5E-F9D4E90BF2F6}" type="sibTrans" cxnId="{00978CDE-CE90-49EA-990C-02568890CD39}">
      <dgm:prSet/>
      <dgm:spPr/>
      <dgm:t>
        <a:bodyPr/>
        <a:lstStyle/>
        <a:p>
          <a:endParaRPr lang="en-US"/>
        </a:p>
      </dgm:t>
    </dgm:pt>
    <dgm:pt modelId="{4C79CCE7-7CDF-43FD-A464-16C10AA7AFBC}">
      <dgm:prSet/>
      <dgm:spPr/>
      <dgm:t>
        <a:bodyPr/>
        <a:lstStyle/>
        <a:p>
          <a:r>
            <a:rPr lang="en-GB"/>
            <a:t>A crucial component of mediation is the central third person; without this third person, mediation would not be feasible. </a:t>
          </a:r>
          <a:endParaRPr lang="en-US"/>
        </a:p>
      </dgm:t>
    </dgm:pt>
    <dgm:pt modelId="{AE73E9BB-4561-4722-B247-8E001F7BA4B6}" type="parTrans" cxnId="{3D483890-E9AF-49D6-9CAF-C09E137B3A6C}">
      <dgm:prSet/>
      <dgm:spPr/>
      <dgm:t>
        <a:bodyPr/>
        <a:lstStyle/>
        <a:p>
          <a:endParaRPr lang="en-US"/>
        </a:p>
      </dgm:t>
    </dgm:pt>
    <dgm:pt modelId="{B404CCB4-7C8E-4705-A87B-077A64A68362}" type="sibTrans" cxnId="{3D483890-E9AF-49D6-9CAF-C09E137B3A6C}">
      <dgm:prSet/>
      <dgm:spPr/>
      <dgm:t>
        <a:bodyPr/>
        <a:lstStyle/>
        <a:p>
          <a:endParaRPr lang="en-US"/>
        </a:p>
      </dgm:t>
    </dgm:pt>
    <dgm:pt modelId="{82E22060-745D-41DB-AF59-B6F84F6F9B11}">
      <dgm:prSet/>
      <dgm:spPr/>
      <dgm:t>
        <a:bodyPr/>
        <a:lstStyle/>
        <a:p>
          <a:r>
            <a:rPr lang="en-GB"/>
            <a:t>A mediator enables people and more importantly social or cultural groups not to live in isolation, withdrawal, unrecognition by the rest of the population, disregard, contempt or rejection in meaninglessness and violence</a:t>
          </a:r>
          <a:endParaRPr lang="en-US"/>
        </a:p>
      </dgm:t>
    </dgm:pt>
    <dgm:pt modelId="{1BB8BDA9-ED03-4FB2-9A4C-5873A8DADD3A}" type="parTrans" cxnId="{E01BC471-878C-4F26-A0F2-FFE73F9C3AA5}">
      <dgm:prSet/>
      <dgm:spPr/>
      <dgm:t>
        <a:bodyPr/>
        <a:lstStyle/>
        <a:p>
          <a:endParaRPr lang="en-US"/>
        </a:p>
      </dgm:t>
    </dgm:pt>
    <dgm:pt modelId="{B1595FBF-C453-4085-A6AD-E2207596776E}" type="sibTrans" cxnId="{E01BC471-878C-4F26-A0F2-FFE73F9C3AA5}">
      <dgm:prSet/>
      <dgm:spPr/>
      <dgm:t>
        <a:bodyPr/>
        <a:lstStyle/>
        <a:p>
          <a:endParaRPr lang="en-US"/>
        </a:p>
      </dgm:t>
    </dgm:pt>
    <dgm:pt modelId="{1CD64C6F-8AB6-5341-80BB-17B04CDCD59D}" type="pres">
      <dgm:prSet presAssocID="{1DC372F5-9006-497A-A23D-7B9B2E9DBC19}" presName="linear" presStyleCnt="0">
        <dgm:presLayoutVars>
          <dgm:animLvl val="lvl"/>
          <dgm:resizeHandles val="exact"/>
        </dgm:presLayoutVars>
      </dgm:prSet>
      <dgm:spPr/>
    </dgm:pt>
    <dgm:pt modelId="{8B3663A1-B419-ED41-B37A-38EF8DE26001}" type="pres">
      <dgm:prSet presAssocID="{C94563FD-282A-4CFE-BC1E-E2978B82039E}" presName="parentText" presStyleLbl="node1" presStyleIdx="0" presStyleCnt="5">
        <dgm:presLayoutVars>
          <dgm:chMax val="0"/>
          <dgm:bulletEnabled val="1"/>
        </dgm:presLayoutVars>
      </dgm:prSet>
      <dgm:spPr/>
    </dgm:pt>
    <dgm:pt modelId="{61A3D3F2-3BD7-FC46-BDF9-79F3C603B48B}" type="pres">
      <dgm:prSet presAssocID="{D4D5C478-462D-4723-ACCD-CBEC54E6D4FB}" presName="spacer" presStyleCnt="0"/>
      <dgm:spPr/>
    </dgm:pt>
    <dgm:pt modelId="{FAA998D6-246E-8746-B654-C953C448F38F}" type="pres">
      <dgm:prSet presAssocID="{30C8EC30-1D7E-4094-9FE5-7E07ACF48766}" presName="parentText" presStyleLbl="node1" presStyleIdx="1" presStyleCnt="5">
        <dgm:presLayoutVars>
          <dgm:chMax val="0"/>
          <dgm:bulletEnabled val="1"/>
        </dgm:presLayoutVars>
      </dgm:prSet>
      <dgm:spPr/>
    </dgm:pt>
    <dgm:pt modelId="{3C66E7C0-9DD0-774C-822B-01553EACE6C9}" type="pres">
      <dgm:prSet presAssocID="{77F194DB-A410-419D-B36F-1BA2F2F8AD98}" presName="spacer" presStyleCnt="0"/>
      <dgm:spPr/>
    </dgm:pt>
    <dgm:pt modelId="{48CCDD15-2E96-2048-BB5B-33796B7CE494}" type="pres">
      <dgm:prSet presAssocID="{B197EBD8-A365-4E3C-9CA1-7D31F4BBDD98}" presName="parentText" presStyleLbl="node1" presStyleIdx="2" presStyleCnt="5">
        <dgm:presLayoutVars>
          <dgm:chMax val="0"/>
          <dgm:bulletEnabled val="1"/>
        </dgm:presLayoutVars>
      </dgm:prSet>
      <dgm:spPr/>
    </dgm:pt>
    <dgm:pt modelId="{D9D66C32-CBC8-394B-B127-ABDA288F0428}" type="pres">
      <dgm:prSet presAssocID="{1EDE53B2-740C-45F3-AC5E-F9D4E90BF2F6}" presName="spacer" presStyleCnt="0"/>
      <dgm:spPr/>
    </dgm:pt>
    <dgm:pt modelId="{686E9C6D-4FBD-D140-9889-C39BAC8EF23E}" type="pres">
      <dgm:prSet presAssocID="{4C79CCE7-7CDF-43FD-A464-16C10AA7AFBC}" presName="parentText" presStyleLbl="node1" presStyleIdx="3" presStyleCnt="5">
        <dgm:presLayoutVars>
          <dgm:chMax val="0"/>
          <dgm:bulletEnabled val="1"/>
        </dgm:presLayoutVars>
      </dgm:prSet>
      <dgm:spPr/>
    </dgm:pt>
    <dgm:pt modelId="{24DB4326-5CEB-1D4D-B2C9-62B9AED54C2F}" type="pres">
      <dgm:prSet presAssocID="{B404CCB4-7C8E-4705-A87B-077A64A68362}" presName="spacer" presStyleCnt="0"/>
      <dgm:spPr/>
    </dgm:pt>
    <dgm:pt modelId="{14C6E57D-84C4-3A40-A364-BDC93D643F51}" type="pres">
      <dgm:prSet presAssocID="{82E22060-745D-41DB-AF59-B6F84F6F9B11}" presName="parentText" presStyleLbl="node1" presStyleIdx="4" presStyleCnt="5">
        <dgm:presLayoutVars>
          <dgm:chMax val="0"/>
          <dgm:bulletEnabled val="1"/>
        </dgm:presLayoutVars>
      </dgm:prSet>
      <dgm:spPr/>
    </dgm:pt>
  </dgm:ptLst>
  <dgm:cxnLst>
    <dgm:cxn modelId="{BDED7020-A7A5-9B48-9881-CBA062DDE6B7}" type="presOf" srcId="{1DC372F5-9006-497A-A23D-7B9B2E9DBC19}" destId="{1CD64C6F-8AB6-5341-80BB-17B04CDCD59D}" srcOrd="0" destOrd="0" presId="urn:microsoft.com/office/officeart/2005/8/layout/vList2"/>
    <dgm:cxn modelId="{C89DCC20-1D91-1647-A5E8-F29E21B0148B}" type="presOf" srcId="{C94563FD-282A-4CFE-BC1E-E2978B82039E}" destId="{8B3663A1-B419-ED41-B37A-38EF8DE26001}" srcOrd="0" destOrd="0" presId="urn:microsoft.com/office/officeart/2005/8/layout/vList2"/>
    <dgm:cxn modelId="{DEFE7B4F-F51D-0547-AE64-F7E06596DB5F}" type="presOf" srcId="{82E22060-745D-41DB-AF59-B6F84F6F9B11}" destId="{14C6E57D-84C4-3A40-A364-BDC93D643F51}" srcOrd="0" destOrd="0" presId="urn:microsoft.com/office/officeart/2005/8/layout/vList2"/>
    <dgm:cxn modelId="{9FBEA957-2E85-4A50-A310-7BC1F89C9056}" srcId="{1DC372F5-9006-497A-A23D-7B9B2E9DBC19}" destId="{C94563FD-282A-4CFE-BC1E-E2978B82039E}" srcOrd="0" destOrd="0" parTransId="{64A87EC1-31D3-4A76-B11E-BFB165262502}" sibTransId="{D4D5C478-462D-4723-ACCD-CBEC54E6D4FB}"/>
    <dgm:cxn modelId="{E01BC471-878C-4F26-A0F2-FFE73F9C3AA5}" srcId="{1DC372F5-9006-497A-A23D-7B9B2E9DBC19}" destId="{82E22060-745D-41DB-AF59-B6F84F6F9B11}" srcOrd="4" destOrd="0" parTransId="{1BB8BDA9-ED03-4FB2-9A4C-5873A8DADD3A}" sibTransId="{B1595FBF-C453-4085-A6AD-E2207596776E}"/>
    <dgm:cxn modelId="{64B77983-74E5-4628-A480-FF4CE2B4844A}" srcId="{1DC372F5-9006-497A-A23D-7B9B2E9DBC19}" destId="{30C8EC30-1D7E-4094-9FE5-7E07ACF48766}" srcOrd="1" destOrd="0" parTransId="{45C60963-C68C-456A-8D54-E3244BDF54EC}" sibTransId="{77F194DB-A410-419D-B36F-1BA2F2F8AD98}"/>
    <dgm:cxn modelId="{A217F183-EFE3-3C43-A6C9-3563616BC741}" type="presOf" srcId="{30C8EC30-1D7E-4094-9FE5-7E07ACF48766}" destId="{FAA998D6-246E-8746-B654-C953C448F38F}" srcOrd="0" destOrd="0" presId="urn:microsoft.com/office/officeart/2005/8/layout/vList2"/>
    <dgm:cxn modelId="{E0776585-7522-E943-8DB3-4CB86CAD3F32}" type="presOf" srcId="{B197EBD8-A365-4E3C-9CA1-7D31F4BBDD98}" destId="{48CCDD15-2E96-2048-BB5B-33796B7CE494}" srcOrd="0" destOrd="0" presId="urn:microsoft.com/office/officeart/2005/8/layout/vList2"/>
    <dgm:cxn modelId="{B0387589-0CD7-6241-8E6F-5E431683D9B9}" type="presOf" srcId="{4C79CCE7-7CDF-43FD-A464-16C10AA7AFBC}" destId="{686E9C6D-4FBD-D140-9889-C39BAC8EF23E}" srcOrd="0" destOrd="0" presId="urn:microsoft.com/office/officeart/2005/8/layout/vList2"/>
    <dgm:cxn modelId="{3D483890-E9AF-49D6-9CAF-C09E137B3A6C}" srcId="{1DC372F5-9006-497A-A23D-7B9B2E9DBC19}" destId="{4C79CCE7-7CDF-43FD-A464-16C10AA7AFBC}" srcOrd="3" destOrd="0" parTransId="{AE73E9BB-4561-4722-B247-8E001F7BA4B6}" sibTransId="{B404CCB4-7C8E-4705-A87B-077A64A68362}"/>
    <dgm:cxn modelId="{00978CDE-CE90-49EA-990C-02568890CD39}" srcId="{1DC372F5-9006-497A-A23D-7B9B2E9DBC19}" destId="{B197EBD8-A365-4E3C-9CA1-7D31F4BBDD98}" srcOrd="2" destOrd="0" parTransId="{FE0E61D5-E3F5-4F09-9186-330189C08DE7}" sibTransId="{1EDE53B2-740C-45F3-AC5E-F9D4E90BF2F6}"/>
    <dgm:cxn modelId="{2B01450B-2803-0049-A32B-AAF9F1ED71A5}" type="presParOf" srcId="{1CD64C6F-8AB6-5341-80BB-17B04CDCD59D}" destId="{8B3663A1-B419-ED41-B37A-38EF8DE26001}" srcOrd="0" destOrd="0" presId="urn:microsoft.com/office/officeart/2005/8/layout/vList2"/>
    <dgm:cxn modelId="{2A3B563B-DBEE-FE4C-997A-88C73542F2D3}" type="presParOf" srcId="{1CD64C6F-8AB6-5341-80BB-17B04CDCD59D}" destId="{61A3D3F2-3BD7-FC46-BDF9-79F3C603B48B}" srcOrd="1" destOrd="0" presId="urn:microsoft.com/office/officeart/2005/8/layout/vList2"/>
    <dgm:cxn modelId="{727B4A08-C47C-8044-A0BF-794BFB5A5907}" type="presParOf" srcId="{1CD64C6F-8AB6-5341-80BB-17B04CDCD59D}" destId="{FAA998D6-246E-8746-B654-C953C448F38F}" srcOrd="2" destOrd="0" presId="urn:microsoft.com/office/officeart/2005/8/layout/vList2"/>
    <dgm:cxn modelId="{3890A31E-E2B1-C447-80B8-385EAC0E447A}" type="presParOf" srcId="{1CD64C6F-8AB6-5341-80BB-17B04CDCD59D}" destId="{3C66E7C0-9DD0-774C-822B-01553EACE6C9}" srcOrd="3" destOrd="0" presId="urn:microsoft.com/office/officeart/2005/8/layout/vList2"/>
    <dgm:cxn modelId="{C5DC1BC0-6B90-384D-8A49-D561CB165973}" type="presParOf" srcId="{1CD64C6F-8AB6-5341-80BB-17B04CDCD59D}" destId="{48CCDD15-2E96-2048-BB5B-33796B7CE494}" srcOrd="4" destOrd="0" presId="urn:microsoft.com/office/officeart/2005/8/layout/vList2"/>
    <dgm:cxn modelId="{0B5BBAC4-A6E7-7F43-9F7E-9F9842D05336}" type="presParOf" srcId="{1CD64C6F-8AB6-5341-80BB-17B04CDCD59D}" destId="{D9D66C32-CBC8-394B-B127-ABDA288F0428}" srcOrd="5" destOrd="0" presId="urn:microsoft.com/office/officeart/2005/8/layout/vList2"/>
    <dgm:cxn modelId="{A9329E70-4872-8745-AF72-95B982F1E599}" type="presParOf" srcId="{1CD64C6F-8AB6-5341-80BB-17B04CDCD59D}" destId="{686E9C6D-4FBD-D140-9889-C39BAC8EF23E}" srcOrd="6" destOrd="0" presId="urn:microsoft.com/office/officeart/2005/8/layout/vList2"/>
    <dgm:cxn modelId="{6FB7FE78-E1E6-2D4D-83F5-2C814ADEF3C1}" type="presParOf" srcId="{1CD64C6F-8AB6-5341-80BB-17B04CDCD59D}" destId="{24DB4326-5CEB-1D4D-B2C9-62B9AED54C2F}" srcOrd="7" destOrd="0" presId="urn:microsoft.com/office/officeart/2005/8/layout/vList2"/>
    <dgm:cxn modelId="{7961051B-71E8-FD48-814E-F6A70F5E6EAA}" type="presParOf" srcId="{1CD64C6F-8AB6-5341-80BB-17B04CDCD59D}" destId="{14C6E57D-84C4-3A40-A364-BDC93D643F5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BA5E397-C183-498E-8144-E683F7F5A1AD}" type="doc">
      <dgm:prSet loTypeId="urn:microsoft.com/office/officeart/2005/8/layout/vProcess5" loCatId="list" qsTypeId="urn:microsoft.com/office/officeart/2005/8/quickstyle/simple1" qsCatId="simple" csTypeId="urn:microsoft.com/office/officeart/2005/8/colors/colorful2" csCatId="colorful" phldr="1"/>
      <dgm:spPr/>
      <dgm:t>
        <a:bodyPr/>
        <a:lstStyle/>
        <a:p>
          <a:endParaRPr lang="en-US"/>
        </a:p>
      </dgm:t>
    </dgm:pt>
    <dgm:pt modelId="{E002A3EB-7C42-4769-9CEC-9E9F3216F051}">
      <dgm:prSet/>
      <dgm:spPr/>
      <dgm:t>
        <a:bodyPr/>
        <a:lstStyle/>
        <a:p>
          <a:r>
            <a:rPr lang="en-GB" dirty="0"/>
            <a:t>Multi</a:t>
          </a:r>
          <a:r>
            <a:rPr lang="en-GB" b="0" dirty="0"/>
            <a:t>cultural mediation is a term that frequently alludes to the intercultural nature of mindfulness and communication in many cultures, primarily in relation to migration and multi-ethnic and intercultural society</a:t>
          </a:r>
          <a:endParaRPr lang="en-US" dirty="0"/>
        </a:p>
      </dgm:t>
    </dgm:pt>
    <dgm:pt modelId="{B18BEB8C-5664-4E53-A9C5-621B468FF819}" type="parTrans" cxnId="{64952BDA-44E8-4AE7-A8AF-2F0C7BEA49F6}">
      <dgm:prSet/>
      <dgm:spPr/>
      <dgm:t>
        <a:bodyPr/>
        <a:lstStyle/>
        <a:p>
          <a:endParaRPr lang="en-US"/>
        </a:p>
      </dgm:t>
    </dgm:pt>
    <dgm:pt modelId="{F1C56AA8-5E5F-4057-8457-329CF59FDF48}" type="sibTrans" cxnId="{64952BDA-44E8-4AE7-A8AF-2F0C7BEA49F6}">
      <dgm:prSet/>
      <dgm:spPr/>
      <dgm:t>
        <a:bodyPr/>
        <a:lstStyle/>
        <a:p>
          <a:endParaRPr lang="en-US"/>
        </a:p>
      </dgm:t>
    </dgm:pt>
    <dgm:pt modelId="{0CC39E6E-75E0-4C05-BEBF-8CCC9972EEE5}">
      <dgm:prSet/>
      <dgm:spPr/>
      <dgm:t>
        <a:bodyPr/>
        <a:lstStyle/>
        <a:p>
          <a:r>
            <a:rPr lang="en-GB" b="0" dirty="0"/>
            <a:t>Since </a:t>
          </a:r>
          <a:r>
            <a:rPr lang="en-GB" dirty="0"/>
            <a:t>multi</a:t>
          </a:r>
          <a:r>
            <a:rPr lang="en-GB" b="0" dirty="0"/>
            <a:t>cultural mediation aims to rebuild intermediary systems between people, communities, and the state, it also incorporates capacity-building. </a:t>
          </a:r>
          <a:endParaRPr lang="en-US" dirty="0"/>
        </a:p>
      </dgm:t>
    </dgm:pt>
    <dgm:pt modelId="{B79877C4-4D22-4007-8356-7A849C378662}" type="parTrans" cxnId="{4AB365A7-5321-492A-9C96-CD8E6E090FA1}">
      <dgm:prSet/>
      <dgm:spPr/>
      <dgm:t>
        <a:bodyPr/>
        <a:lstStyle/>
        <a:p>
          <a:endParaRPr lang="en-US"/>
        </a:p>
      </dgm:t>
    </dgm:pt>
    <dgm:pt modelId="{802953D7-7296-4BEF-B0E1-3F913639D85E}" type="sibTrans" cxnId="{4AB365A7-5321-492A-9C96-CD8E6E090FA1}">
      <dgm:prSet/>
      <dgm:spPr/>
      <dgm:t>
        <a:bodyPr/>
        <a:lstStyle/>
        <a:p>
          <a:endParaRPr lang="en-US"/>
        </a:p>
      </dgm:t>
    </dgm:pt>
    <dgm:pt modelId="{851D09C2-2C38-4EA3-9DD6-C65CB3C73714}">
      <dgm:prSet/>
      <dgm:spPr/>
      <dgm:t>
        <a:bodyPr/>
        <a:lstStyle/>
        <a:p>
          <a:r>
            <a:rPr lang="en-GB"/>
            <a:t>Multi</a:t>
          </a:r>
          <a:r>
            <a:rPr lang="en-GB" b="0"/>
            <a:t>cultural mediation refers to "any actions that try to lessen the negative implications of language barriers, socio-cultural differences, and conflicts across ethnic groups</a:t>
          </a:r>
          <a:endParaRPr lang="en-US"/>
        </a:p>
      </dgm:t>
    </dgm:pt>
    <dgm:pt modelId="{2A158766-0408-476F-9D12-3C072AB6C575}" type="parTrans" cxnId="{3F58C9BC-6FFC-4CFA-8F66-8494652023EE}">
      <dgm:prSet/>
      <dgm:spPr/>
      <dgm:t>
        <a:bodyPr/>
        <a:lstStyle/>
        <a:p>
          <a:endParaRPr lang="en-US"/>
        </a:p>
      </dgm:t>
    </dgm:pt>
    <dgm:pt modelId="{64A42DED-C319-4A6A-B822-F3707EF2F20F}" type="sibTrans" cxnId="{3F58C9BC-6FFC-4CFA-8F66-8494652023EE}">
      <dgm:prSet/>
      <dgm:spPr/>
      <dgm:t>
        <a:bodyPr/>
        <a:lstStyle/>
        <a:p>
          <a:endParaRPr lang="en-US"/>
        </a:p>
      </dgm:t>
    </dgm:pt>
    <dgm:pt modelId="{964D18A9-0407-C248-9560-18536A16AA3C}" type="pres">
      <dgm:prSet presAssocID="{6BA5E397-C183-498E-8144-E683F7F5A1AD}" presName="outerComposite" presStyleCnt="0">
        <dgm:presLayoutVars>
          <dgm:chMax val="5"/>
          <dgm:dir/>
          <dgm:resizeHandles val="exact"/>
        </dgm:presLayoutVars>
      </dgm:prSet>
      <dgm:spPr/>
    </dgm:pt>
    <dgm:pt modelId="{AB987D9B-9E7F-9E48-8644-6DB910EEB763}" type="pres">
      <dgm:prSet presAssocID="{6BA5E397-C183-498E-8144-E683F7F5A1AD}" presName="dummyMaxCanvas" presStyleCnt="0">
        <dgm:presLayoutVars/>
      </dgm:prSet>
      <dgm:spPr/>
    </dgm:pt>
    <dgm:pt modelId="{F9FE28F6-BE66-B34F-B4EB-814DD7BACA6F}" type="pres">
      <dgm:prSet presAssocID="{6BA5E397-C183-498E-8144-E683F7F5A1AD}" presName="ThreeNodes_1" presStyleLbl="node1" presStyleIdx="0" presStyleCnt="3">
        <dgm:presLayoutVars>
          <dgm:bulletEnabled val="1"/>
        </dgm:presLayoutVars>
      </dgm:prSet>
      <dgm:spPr/>
    </dgm:pt>
    <dgm:pt modelId="{3B40250D-5467-5048-8F7F-B603E137E4EF}" type="pres">
      <dgm:prSet presAssocID="{6BA5E397-C183-498E-8144-E683F7F5A1AD}" presName="ThreeNodes_2" presStyleLbl="node1" presStyleIdx="1" presStyleCnt="3">
        <dgm:presLayoutVars>
          <dgm:bulletEnabled val="1"/>
        </dgm:presLayoutVars>
      </dgm:prSet>
      <dgm:spPr/>
    </dgm:pt>
    <dgm:pt modelId="{EDA1E444-9729-4E47-8B19-7CD0316A7120}" type="pres">
      <dgm:prSet presAssocID="{6BA5E397-C183-498E-8144-E683F7F5A1AD}" presName="ThreeNodes_3" presStyleLbl="node1" presStyleIdx="2" presStyleCnt="3">
        <dgm:presLayoutVars>
          <dgm:bulletEnabled val="1"/>
        </dgm:presLayoutVars>
      </dgm:prSet>
      <dgm:spPr/>
    </dgm:pt>
    <dgm:pt modelId="{F884F31D-7A5E-6946-9E02-6C7CD717F005}" type="pres">
      <dgm:prSet presAssocID="{6BA5E397-C183-498E-8144-E683F7F5A1AD}" presName="ThreeConn_1-2" presStyleLbl="fgAccFollowNode1" presStyleIdx="0" presStyleCnt="2">
        <dgm:presLayoutVars>
          <dgm:bulletEnabled val="1"/>
        </dgm:presLayoutVars>
      </dgm:prSet>
      <dgm:spPr/>
    </dgm:pt>
    <dgm:pt modelId="{4C518DFE-E6B9-1148-950C-731912DBBB52}" type="pres">
      <dgm:prSet presAssocID="{6BA5E397-C183-498E-8144-E683F7F5A1AD}" presName="ThreeConn_2-3" presStyleLbl="fgAccFollowNode1" presStyleIdx="1" presStyleCnt="2">
        <dgm:presLayoutVars>
          <dgm:bulletEnabled val="1"/>
        </dgm:presLayoutVars>
      </dgm:prSet>
      <dgm:spPr/>
    </dgm:pt>
    <dgm:pt modelId="{448F3F88-9B94-1740-BF5A-AA023321A848}" type="pres">
      <dgm:prSet presAssocID="{6BA5E397-C183-498E-8144-E683F7F5A1AD}" presName="ThreeNodes_1_text" presStyleLbl="node1" presStyleIdx="2" presStyleCnt="3">
        <dgm:presLayoutVars>
          <dgm:bulletEnabled val="1"/>
        </dgm:presLayoutVars>
      </dgm:prSet>
      <dgm:spPr/>
    </dgm:pt>
    <dgm:pt modelId="{7A7AF7F0-6754-5F48-8372-C4EE5BDF16F1}" type="pres">
      <dgm:prSet presAssocID="{6BA5E397-C183-498E-8144-E683F7F5A1AD}" presName="ThreeNodes_2_text" presStyleLbl="node1" presStyleIdx="2" presStyleCnt="3">
        <dgm:presLayoutVars>
          <dgm:bulletEnabled val="1"/>
        </dgm:presLayoutVars>
      </dgm:prSet>
      <dgm:spPr/>
    </dgm:pt>
    <dgm:pt modelId="{98FDEDE0-2170-C742-9D70-920CCDE993A0}" type="pres">
      <dgm:prSet presAssocID="{6BA5E397-C183-498E-8144-E683F7F5A1AD}" presName="ThreeNodes_3_text" presStyleLbl="node1" presStyleIdx="2" presStyleCnt="3">
        <dgm:presLayoutVars>
          <dgm:bulletEnabled val="1"/>
        </dgm:presLayoutVars>
      </dgm:prSet>
      <dgm:spPr/>
    </dgm:pt>
  </dgm:ptLst>
  <dgm:cxnLst>
    <dgm:cxn modelId="{12CFE200-8E0F-6B49-8696-3F02DE216AA9}" type="presOf" srcId="{802953D7-7296-4BEF-B0E1-3F913639D85E}" destId="{4C518DFE-E6B9-1148-950C-731912DBBB52}" srcOrd="0" destOrd="0" presId="urn:microsoft.com/office/officeart/2005/8/layout/vProcess5"/>
    <dgm:cxn modelId="{6358731C-36F3-5A4D-A520-DF8D91DEFB2C}" type="presOf" srcId="{0CC39E6E-75E0-4C05-BEBF-8CCC9972EEE5}" destId="{3B40250D-5467-5048-8F7F-B603E137E4EF}" srcOrd="0" destOrd="0" presId="urn:microsoft.com/office/officeart/2005/8/layout/vProcess5"/>
    <dgm:cxn modelId="{DE62C644-29F9-1643-8819-D12ED6BD81CE}" type="presOf" srcId="{E002A3EB-7C42-4769-9CEC-9E9F3216F051}" destId="{F9FE28F6-BE66-B34F-B4EB-814DD7BACA6F}" srcOrd="0" destOrd="0" presId="urn:microsoft.com/office/officeart/2005/8/layout/vProcess5"/>
    <dgm:cxn modelId="{A3DB5548-9D84-464A-9E06-7BB29A2E49A2}" type="presOf" srcId="{F1C56AA8-5E5F-4057-8457-329CF59FDF48}" destId="{F884F31D-7A5E-6946-9E02-6C7CD717F005}" srcOrd="0" destOrd="0" presId="urn:microsoft.com/office/officeart/2005/8/layout/vProcess5"/>
    <dgm:cxn modelId="{6E5F1680-E719-704F-A260-AF3621B56E76}" type="presOf" srcId="{851D09C2-2C38-4EA3-9DD6-C65CB3C73714}" destId="{EDA1E444-9729-4E47-8B19-7CD0316A7120}" srcOrd="0" destOrd="0" presId="urn:microsoft.com/office/officeart/2005/8/layout/vProcess5"/>
    <dgm:cxn modelId="{4AB365A7-5321-492A-9C96-CD8E6E090FA1}" srcId="{6BA5E397-C183-498E-8144-E683F7F5A1AD}" destId="{0CC39E6E-75E0-4C05-BEBF-8CCC9972EEE5}" srcOrd="1" destOrd="0" parTransId="{B79877C4-4D22-4007-8356-7A849C378662}" sibTransId="{802953D7-7296-4BEF-B0E1-3F913639D85E}"/>
    <dgm:cxn modelId="{3F58C9BC-6FFC-4CFA-8F66-8494652023EE}" srcId="{6BA5E397-C183-498E-8144-E683F7F5A1AD}" destId="{851D09C2-2C38-4EA3-9DD6-C65CB3C73714}" srcOrd="2" destOrd="0" parTransId="{2A158766-0408-476F-9D12-3C072AB6C575}" sibTransId="{64A42DED-C319-4A6A-B822-F3707EF2F20F}"/>
    <dgm:cxn modelId="{554520BF-1897-EB4D-A5ED-42DB1D5335CF}" type="presOf" srcId="{6BA5E397-C183-498E-8144-E683F7F5A1AD}" destId="{964D18A9-0407-C248-9560-18536A16AA3C}" srcOrd="0" destOrd="0" presId="urn:microsoft.com/office/officeart/2005/8/layout/vProcess5"/>
    <dgm:cxn modelId="{CB181DCC-524D-DF49-9204-1E730B66654B}" type="presOf" srcId="{851D09C2-2C38-4EA3-9DD6-C65CB3C73714}" destId="{98FDEDE0-2170-C742-9D70-920CCDE993A0}" srcOrd="1" destOrd="0" presId="urn:microsoft.com/office/officeart/2005/8/layout/vProcess5"/>
    <dgm:cxn modelId="{B25AF1D3-1EA7-5343-88D9-485A7A8C8BBF}" type="presOf" srcId="{E002A3EB-7C42-4769-9CEC-9E9F3216F051}" destId="{448F3F88-9B94-1740-BF5A-AA023321A848}" srcOrd="1" destOrd="0" presId="urn:microsoft.com/office/officeart/2005/8/layout/vProcess5"/>
    <dgm:cxn modelId="{80F87CD9-0E64-A947-AB0A-529EB6344011}" type="presOf" srcId="{0CC39E6E-75E0-4C05-BEBF-8CCC9972EEE5}" destId="{7A7AF7F0-6754-5F48-8372-C4EE5BDF16F1}" srcOrd="1" destOrd="0" presId="urn:microsoft.com/office/officeart/2005/8/layout/vProcess5"/>
    <dgm:cxn modelId="{64952BDA-44E8-4AE7-A8AF-2F0C7BEA49F6}" srcId="{6BA5E397-C183-498E-8144-E683F7F5A1AD}" destId="{E002A3EB-7C42-4769-9CEC-9E9F3216F051}" srcOrd="0" destOrd="0" parTransId="{B18BEB8C-5664-4E53-A9C5-621B468FF819}" sibTransId="{F1C56AA8-5E5F-4057-8457-329CF59FDF48}"/>
    <dgm:cxn modelId="{ABF3DEC8-293E-1543-B876-278E7E1B3AB0}" type="presParOf" srcId="{964D18A9-0407-C248-9560-18536A16AA3C}" destId="{AB987D9B-9E7F-9E48-8644-6DB910EEB763}" srcOrd="0" destOrd="0" presId="urn:microsoft.com/office/officeart/2005/8/layout/vProcess5"/>
    <dgm:cxn modelId="{ED416295-D40D-054E-9A0A-14315157E960}" type="presParOf" srcId="{964D18A9-0407-C248-9560-18536A16AA3C}" destId="{F9FE28F6-BE66-B34F-B4EB-814DD7BACA6F}" srcOrd="1" destOrd="0" presId="urn:microsoft.com/office/officeart/2005/8/layout/vProcess5"/>
    <dgm:cxn modelId="{8B98CCEA-F805-B841-BFF9-900123BD20F6}" type="presParOf" srcId="{964D18A9-0407-C248-9560-18536A16AA3C}" destId="{3B40250D-5467-5048-8F7F-B603E137E4EF}" srcOrd="2" destOrd="0" presId="urn:microsoft.com/office/officeart/2005/8/layout/vProcess5"/>
    <dgm:cxn modelId="{8FB33CA9-B0AC-A347-9CB6-BAAF917C383A}" type="presParOf" srcId="{964D18A9-0407-C248-9560-18536A16AA3C}" destId="{EDA1E444-9729-4E47-8B19-7CD0316A7120}" srcOrd="3" destOrd="0" presId="urn:microsoft.com/office/officeart/2005/8/layout/vProcess5"/>
    <dgm:cxn modelId="{F2336FAD-6A3E-BF4C-A66A-709C54F9F4AD}" type="presParOf" srcId="{964D18A9-0407-C248-9560-18536A16AA3C}" destId="{F884F31D-7A5E-6946-9E02-6C7CD717F005}" srcOrd="4" destOrd="0" presId="urn:microsoft.com/office/officeart/2005/8/layout/vProcess5"/>
    <dgm:cxn modelId="{53B172D4-FCE7-8E41-8B54-87F6DE99C135}" type="presParOf" srcId="{964D18A9-0407-C248-9560-18536A16AA3C}" destId="{4C518DFE-E6B9-1148-950C-731912DBBB52}" srcOrd="5" destOrd="0" presId="urn:microsoft.com/office/officeart/2005/8/layout/vProcess5"/>
    <dgm:cxn modelId="{38FE79DE-C51B-A14E-964D-071A10305DE3}" type="presParOf" srcId="{964D18A9-0407-C248-9560-18536A16AA3C}" destId="{448F3F88-9B94-1740-BF5A-AA023321A848}" srcOrd="6" destOrd="0" presId="urn:microsoft.com/office/officeart/2005/8/layout/vProcess5"/>
    <dgm:cxn modelId="{72D9E05B-1375-5C4A-9B57-D973E13D70BB}" type="presParOf" srcId="{964D18A9-0407-C248-9560-18536A16AA3C}" destId="{7A7AF7F0-6754-5F48-8372-C4EE5BDF16F1}" srcOrd="7" destOrd="0" presId="urn:microsoft.com/office/officeart/2005/8/layout/vProcess5"/>
    <dgm:cxn modelId="{ACFB94EB-1AB4-0B4A-9096-E0C6E19E7A3E}" type="presParOf" srcId="{964D18A9-0407-C248-9560-18536A16AA3C}" destId="{98FDEDE0-2170-C742-9D70-920CCDE993A0}"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AF310C0-DFC7-4999-972D-E82C53533B84}"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US"/>
        </a:p>
      </dgm:t>
    </dgm:pt>
    <dgm:pt modelId="{CADE6695-A0F7-485F-B751-6D1163581BAC}">
      <dgm:prSet/>
      <dgm:spPr/>
      <dgm:t>
        <a:bodyPr/>
        <a:lstStyle/>
        <a:p>
          <a:r>
            <a:rPr lang="en-GB"/>
            <a:t>The evolution of multicultural mediation in Europe has largely followed trends in "integration theory and practise" on a global scale (Dahinden &amp; Chimienti, 2002). The involvement of the state and the existence of various types of community/intercultural interpretation have been characterised by three primary periods in the idea of migrant integration. </a:t>
          </a:r>
          <a:endParaRPr lang="en-US"/>
        </a:p>
      </dgm:t>
    </dgm:pt>
    <dgm:pt modelId="{FFB4BCEB-6294-4054-AC2A-B2D31CC0971A}" type="parTrans" cxnId="{73F7C04C-140C-4B5A-AF7F-D2A6DBC5DF96}">
      <dgm:prSet/>
      <dgm:spPr/>
      <dgm:t>
        <a:bodyPr/>
        <a:lstStyle/>
        <a:p>
          <a:endParaRPr lang="en-US"/>
        </a:p>
      </dgm:t>
    </dgm:pt>
    <dgm:pt modelId="{A4993B00-AD1C-439E-BD00-F3CF31DB2B64}" type="sibTrans" cxnId="{73F7C04C-140C-4B5A-AF7F-D2A6DBC5DF96}">
      <dgm:prSet/>
      <dgm:spPr/>
      <dgm:t>
        <a:bodyPr/>
        <a:lstStyle/>
        <a:p>
          <a:endParaRPr lang="en-US"/>
        </a:p>
      </dgm:t>
    </dgm:pt>
    <dgm:pt modelId="{392F7036-B608-4CB6-AF33-CA0D4EC97F50}">
      <dgm:prSet/>
      <dgm:spPr/>
      <dgm:t>
        <a:bodyPr/>
        <a:lstStyle/>
        <a:p>
          <a:r>
            <a:rPr lang="en-GB"/>
            <a:t>The assimilation theory's first phase spanned the years 1950–1970. This hypothesis contends that immigrants' struggles with integration are seen as a failure on their part. </a:t>
          </a:r>
          <a:endParaRPr lang="en-US"/>
        </a:p>
      </dgm:t>
    </dgm:pt>
    <dgm:pt modelId="{8E41FE14-3C21-475A-AE88-B049F39EFD6D}" type="parTrans" cxnId="{740179D6-0ECA-48DB-BD74-9D4853A44A8D}">
      <dgm:prSet/>
      <dgm:spPr/>
      <dgm:t>
        <a:bodyPr/>
        <a:lstStyle/>
        <a:p>
          <a:endParaRPr lang="en-US"/>
        </a:p>
      </dgm:t>
    </dgm:pt>
    <dgm:pt modelId="{31CDCFC2-69D6-4F3B-9955-F183872849F8}" type="sibTrans" cxnId="{740179D6-0ECA-48DB-BD74-9D4853A44A8D}">
      <dgm:prSet/>
      <dgm:spPr/>
      <dgm:t>
        <a:bodyPr/>
        <a:lstStyle/>
        <a:p>
          <a:endParaRPr lang="en-US"/>
        </a:p>
      </dgm:t>
    </dgm:pt>
    <dgm:pt modelId="{915D34FA-A999-467F-ACE5-28987CE5E69D}">
      <dgm:prSet/>
      <dgm:spPr/>
      <dgm:t>
        <a:bodyPr/>
        <a:lstStyle/>
        <a:p>
          <a:r>
            <a:rPr lang="en-GB" dirty="0"/>
            <a:t>Migrants are supposed to integrate into the culture, language, values, and traditions of the host nation (</a:t>
          </a:r>
          <a:r>
            <a:rPr lang="en-GB" dirty="0" err="1"/>
            <a:t>Gordona</a:t>
          </a:r>
          <a:r>
            <a:rPr lang="en-GB" dirty="0"/>
            <a:t>, 1964, as cited in </a:t>
          </a:r>
          <a:r>
            <a:rPr lang="en-GB" dirty="0" err="1"/>
            <a:t>Dahinden</a:t>
          </a:r>
          <a:r>
            <a:rPr lang="en-GB" dirty="0"/>
            <a:t> &amp; </a:t>
          </a:r>
          <a:r>
            <a:rPr lang="en-GB" dirty="0" err="1"/>
            <a:t>Chimienti</a:t>
          </a:r>
          <a:r>
            <a:rPr lang="en-GB" dirty="0"/>
            <a:t>, 2002). </a:t>
          </a:r>
          <a:endParaRPr lang="en-US" dirty="0"/>
        </a:p>
      </dgm:t>
    </dgm:pt>
    <dgm:pt modelId="{B61BDEFF-DA35-4B81-8C85-DDE5445033E4}" type="parTrans" cxnId="{DFF45512-F7C1-4E35-B645-C98C0BF32EF9}">
      <dgm:prSet/>
      <dgm:spPr/>
      <dgm:t>
        <a:bodyPr/>
        <a:lstStyle/>
        <a:p>
          <a:endParaRPr lang="en-US"/>
        </a:p>
      </dgm:t>
    </dgm:pt>
    <dgm:pt modelId="{05657168-6971-419D-8152-34AEBADD28E7}" type="sibTrans" cxnId="{DFF45512-F7C1-4E35-B645-C98C0BF32EF9}">
      <dgm:prSet/>
      <dgm:spPr/>
      <dgm:t>
        <a:bodyPr/>
        <a:lstStyle/>
        <a:p>
          <a:endParaRPr lang="en-US"/>
        </a:p>
      </dgm:t>
    </dgm:pt>
    <dgm:pt modelId="{6126B4E5-F24C-450D-8488-D69C6EEF1B7E}">
      <dgm:prSet/>
      <dgm:spPr/>
      <dgm:t>
        <a:bodyPr/>
        <a:lstStyle/>
        <a:p>
          <a:r>
            <a:rPr lang="en-GB"/>
            <a:t>While the state and the host culture in general have no obligation to promote equal opportunities or interpreting/mediation services, migrants and public services must develop their own solutions to deal with communication issues (Dahinden &amp; Chimienti, 2002).</a:t>
          </a:r>
          <a:endParaRPr lang="en-US"/>
        </a:p>
      </dgm:t>
    </dgm:pt>
    <dgm:pt modelId="{FE5037CE-ACE8-4076-A59F-E6E73E20E34D}" type="parTrans" cxnId="{A88BA174-8F65-4CCF-A46B-88E2458B12C8}">
      <dgm:prSet/>
      <dgm:spPr/>
      <dgm:t>
        <a:bodyPr/>
        <a:lstStyle/>
        <a:p>
          <a:endParaRPr lang="en-US"/>
        </a:p>
      </dgm:t>
    </dgm:pt>
    <dgm:pt modelId="{71E33EDF-7AC8-4912-B262-F165C2155006}" type="sibTrans" cxnId="{A88BA174-8F65-4CCF-A46B-88E2458B12C8}">
      <dgm:prSet/>
      <dgm:spPr/>
      <dgm:t>
        <a:bodyPr/>
        <a:lstStyle/>
        <a:p>
          <a:endParaRPr lang="en-US"/>
        </a:p>
      </dgm:t>
    </dgm:pt>
    <dgm:pt modelId="{79969ECC-DA61-F749-A237-D7575F354268}" type="pres">
      <dgm:prSet presAssocID="{8AF310C0-DFC7-4999-972D-E82C53533B84}" presName="Name0" presStyleCnt="0">
        <dgm:presLayoutVars>
          <dgm:dir/>
          <dgm:animLvl val="lvl"/>
          <dgm:resizeHandles val="exact"/>
        </dgm:presLayoutVars>
      </dgm:prSet>
      <dgm:spPr/>
    </dgm:pt>
    <dgm:pt modelId="{42DE0287-4F12-594B-A934-F20424CA430F}" type="pres">
      <dgm:prSet presAssocID="{6126B4E5-F24C-450D-8488-D69C6EEF1B7E}" presName="boxAndChildren" presStyleCnt="0"/>
      <dgm:spPr/>
    </dgm:pt>
    <dgm:pt modelId="{B19667A0-8BC9-3A42-9309-955733431750}" type="pres">
      <dgm:prSet presAssocID="{6126B4E5-F24C-450D-8488-D69C6EEF1B7E}" presName="parentTextBox" presStyleLbl="node1" presStyleIdx="0" presStyleCnt="4"/>
      <dgm:spPr/>
    </dgm:pt>
    <dgm:pt modelId="{B1D0B1CB-1BA9-6441-82DA-79BE7B8FE9A1}" type="pres">
      <dgm:prSet presAssocID="{05657168-6971-419D-8152-34AEBADD28E7}" presName="sp" presStyleCnt="0"/>
      <dgm:spPr/>
    </dgm:pt>
    <dgm:pt modelId="{B5189A6C-8B5F-4D4F-A5BD-272F3664DAF4}" type="pres">
      <dgm:prSet presAssocID="{915D34FA-A999-467F-ACE5-28987CE5E69D}" presName="arrowAndChildren" presStyleCnt="0"/>
      <dgm:spPr/>
    </dgm:pt>
    <dgm:pt modelId="{2F43BB78-712E-2344-92F1-C3634E812A7C}" type="pres">
      <dgm:prSet presAssocID="{915D34FA-A999-467F-ACE5-28987CE5E69D}" presName="parentTextArrow" presStyleLbl="node1" presStyleIdx="1" presStyleCnt="4"/>
      <dgm:spPr/>
    </dgm:pt>
    <dgm:pt modelId="{967D41AF-D154-F642-A9B1-F6E257311739}" type="pres">
      <dgm:prSet presAssocID="{31CDCFC2-69D6-4F3B-9955-F183872849F8}" presName="sp" presStyleCnt="0"/>
      <dgm:spPr/>
    </dgm:pt>
    <dgm:pt modelId="{E15B89C7-8D57-3946-89ED-A84380F9BFFF}" type="pres">
      <dgm:prSet presAssocID="{392F7036-B608-4CB6-AF33-CA0D4EC97F50}" presName="arrowAndChildren" presStyleCnt="0"/>
      <dgm:spPr/>
    </dgm:pt>
    <dgm:pt modelId="{691AA2F4-93ED-804F-AC98-54C2C4646D32}" type="pres">
      <dgm:prSet presAssocID="{392F7036-B608-4CB6-AF33-CA0D4EC97F50}" presName="parentTextArrow" presStyleLbl="node1" presStyleIdx="2" presStyleCnt="4"/>
      <dgm:spPr/>
    </dgm:pt>
    <dgm:pt modelId="{4CCEC2F4-093A-124C-8C23-1852C7E32B83}" type="pres">
      <dgm:prSet presAssocID="{A4993B00-AD1C-439E-BD00-F3CF31DB2B64}" presName="sp" presStyleCnt="0"/>
      <dgm:spPr/>
    </dgm:pt>
    <dgm:pt modelId="{69EC1D42-102E-3D42-B77C-B63211DE08D4}" type="pres">
      <dgm:prSet presAssocID="{CADE6695-A0F7-485F-B751-6D1163581BAC}" presName="arrowAndChildren" presStyleCnt="0"/>
      <dgm:spPr/>
    </dgm:pt>
    <dgm:pt modelId="{135FC150-CB56-E047-88FA-C0767918EE11}" type="pres">
      <dgm:prSet presAssocID="{CADE6695-A0F7-485F-B751-6D1163581BAC}" presName="parentTextArrow" presStyleLbl="node1" presStyleIdx="3" presStyleCnt="4"/>
      <dgm:spPr/>
    </dgm:pt>
  </dgm:ptLst>
  <dgm:cxnLst>
    <dgm:cxn modelId="{DFF45512-F7C1-4E35-B645-C98C0BF32EF9}" srcId="{8AF310C0-DFC7-4999-972D-E82C53533B84}" destId="{915D34FA-A999-467F-ACE5-28987CE5E69D}" srcOrd="2" destOrd="0" parTransId="{B61BDEFF-DA35-4B81-8C85-DDE5445033E4}" sibTransId="{05657168-6971-419D-8152-34AEBADD28E7}"/>
    <dgm:cxn modelId="{73F7C04C-140C-4B5A-AF7F-D2A6DBC5DF96}" srcId="{8AF310C0-DFC7-4999-972D-E82C53533B84}" destId="{CADE6695-A0F7-485F-B751-6D1163581BAC}" srcOrd="0" destOrd="0" parTransId="{FFB4BCEB-6294-4054-AC2A-B2D31CC0971A}" sibTransId="{A4993B00-AD1C-439E-BD00-F3CF31DB2B64}"/>
    <dgm:cxn modelId="{DB1C0F5D-CC2A-7342-BCEF-CBDD05130844}" type="presOf" srcId="{915D34FA-A999-467F-ACE5-28987CE5E69D}" destId="{2F43BB78-712E-2344-92F1-C3634E812A7C}" srcOrd="0" destOrd="0" presId="urn:microsoft.com/office/officeart/2005/8/layout/process4"/>
    <dgm:cxn modelId="{A88BA174-8F65-4CCF-A46B-88E2458B12C8}" srcId="{8AF310C0-DFC7-4999-972D-E82C53533B84}" destId="{6126B4E5-F24C-450D-8488-D69C6EEF1B7E}" srcOrd="3" destOrd="0" parTransId="{FE5037CE-ACE8-4076-A59F-E6E73E20E34D}" sibTransId="{71E33EDF-7AC8-4912-B262-F165C2155006}"/>
    <dgm:cxn modelId="{674FB88E-BB1D-6747-AD21-23C1D059451D}" type="presOf" srcId="{8AF310C0-DFC7-4999-972D-E82C53533B84}" destId="{79969ECC-DA61-F749-A237-D7575F354268}" srcOrd="0" destOrd="0" presId="urn:microsoft.com/office/officeart/2005/8/layout/process4"/>
    <dgm:cxn modelId="{7A2B95AC-8FDA-A644-9F91-5962014F2723}" type="presOf" srcId="{392F7036-B608-4CB6-AF33-CA0D4EC97F50}" destId="{691AA2F4-93ED-804F-AC98-54C2C4646D32}" srcOrd="0" destOrd="0" presId="urn:microsoft.com/office/officeart/2005/8/layout/process4"/>
    <dgm:cxn modelId="{740179D6-0ECA-48DB-BD74-9D4853A44A8D}" srcId="{8AF310C0-DFC7-4999-972D-E82C53533B84}" destId="{392F7036-B608-4CB6-AF33-CA0D4EC97F50}" srcOrd="1" destOrd="0" parTransId="{8E41FE14-3C21-475A-AE88-B049F39EFD6D}" sibTransId="{31CDCFC2-69D6-4F3B-9955-F183872849F8}"/>
    <dgm:cxn modelId="{B21A88E7-9B35-6247-8A0B-E7DF940A3718}" type="presOf" srcId="{6126B4E5-F24C-450D-8488-D69C6EEF1B7E}" destId="{B19667A0-8BC9-3A42-9309-955733431750}" srcOrd="0" destOrd="0" presId="urn:microsoft.com/office/officeart/2005/8/layout/process4"/>
    <dgm:cxn modelId="{2DC162F6-83D1-5A4D-B728-6AFEC671F88B}" type="presOf" srcId="{CADE6695-A0F7-485F-B751-6D1163581BAC}" destId="{135FC150-CB56-E047-88FA-C0767918EE11}" srcOrd="0" destOrd="0" presId="urn:microsoft.com/office/officeart/2005/8/layout/process4"/>
    <dgm:cxn modelId="{8AF6B7C3-1888-1847-9F3E-0DF8C43E7FFE}" type="presParOf" srcId="{79969ECC-DA61-F749-A237-D7575F354268}" destId="{42DE0287-4F12-594B-A934-F20424CA430F}" srcOrd="0" destOrd="0" presId="urn:microsoft.com/office/officeart/2005/8/layout/process4"/>
    <dgm:cxn modelId="{309CB57D-2F51-7245-B0AE-ADE86BC1EF5E}" type="presParOf" srcId="{42DE0287-4F12-594B-A934-F20424CA430F}" destId="{B19667A0-8BC9-3A42-9309-955733431750}" srcOrd="0" destOrd="0" presId="urn:microsoft.com/office/officeart/2005/8/layout/process4"/>
    <dgm:cxn modelId="{2ED4788A-C7CA-C14F-AF3F-10CE8DE04160}" type="presParOf" srcId="{79969ECC-DA61-F749-A237-D7575F354268}" destId="{B1D0B1CB-1BA9-6441-82DA-79BE7B8FE9A1}" srcOrd="1" destOrd="0" presId="urn:microsoft.com/office/officeart/2005/8/layout/process4"/>
    <dgm:cxn modelId="{15DAC7A3-7D24-0040-83A2-61DEBD85C2D6}" type="presParOf" srcId="{79969ECC-DA61-F749-A237-D7575F354268}" destId="{B5189A6C-8B5F-4D4F-A5BD-272F3664DAF4}" srcOrd="2" destOrd="0" presId="urn:microsoft.com/office/officeart/2005/8/layout/process4"/>
    <dgm:cxn modelId="{B31C1E56-21B1-454F-9AD0-7FC834F973DF}" type="presParOf" srcId="{B5189A6C-8B5F-4D4F-A5BD-272F3664DAF4}" destId="{2F43BB78-712E-2344-92F1-C3634E812A7C}" srcOrd="0" destOrd="0" presId="urn:microsoft.com/office/officeart/2005/8/layout/process4"/>
    <dgm:cxn modelId="{C1CD2BEA-5AD0-2F41-96B9-F4BE00E9DB3F}" type="presParOf" srcId="{79969ECC-DA61-F749-A237-D7575F354268}" destId="{967D41AF-D154-F642-A9B1-F6E257311739}" srcOrd="3" destOrd="0" presId="urn:microsoft.com/office/officeart/2005/8/layout/process4"/>
    <dgm:cxn modelId="{571947EF-9130-3444-ACC8-EFFF64E6CC57}" type="presParOf" srcId="{79969ECC-DA61-F749-A237-D7575F354268}" destId="{E15B89C7-8D57-3946-89ED-A84380F9BFFF}" srcOrd="4" destOrd="0" presId="urn:microsoft.com/office/officeart/2005/8/layout/process4"/>
    <dgm:cxn modelId="{9FA52385-E096-B841-AC3E-71363189C7E5}" type="presParOf" srcId="{E15B89C7-8D57-3946-89ED-A84380F9BFFF}" destId="{691AA2F4-93ED-804F-AC98-54C2C4646D32}" srcOrd="0" destOrd="0" presId="urn:microsoft.com/office/officeart/2005/8/layout/process4"/>
    <dgm:cxn modelId="{52F5D11C-CD7C-3B45-A0C7-C4392F6BCC91}" type="presParOf" srcId="{79969ECC-DA61-F749-A237-D7575F354268}" destId="{4CCEC2F4-093A-124C-8C23-1852C7E32B83}" srcOrd="5" destOrd="0" presId="urn:microsoft.com/office/officeart/2005/8/layout/process4"/>
    <dgm:cxn modelId="{2FAD2541-8D8B-C345-B81B-91185E347FE5}" type="presParOf" srcId="{79969ECC-DA61-F749-A237-D7575F354268}" destId="{69EC1D42-102E-3D42-B77C-B63211DE08D4}" srcOrd="6" destOrd="0" presId="urn:microsoft.com/office/officeart/2005/8/layout/process4"/>
    <dgm:cxn modelId="{4002F5F6-6E60-3044-8383-3CB2A9FB28B9}" type="presParOf" srcId="{69EC1D42-102E-3D42-B77C-B63211DE08D4}" destId="{135FC150-CB56-E047-88FA-C0767918EE1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5C446E4-B13C-CE4A-A2B3-0C2FF85D8D10}" type="doc">
      <dgm:prSet loTypeId="urn:microsoft.com/office/officeart/2005/8/layout/hProcess9" loCatId="process" qsTypeId="urn:microsoft.com/office/officeart/2005/8/quickstyle/simple1" qsCatId="simple" csTypeId="urn:microsoft.com/office/officeart/2005/8/colors/colorful2" csCatId="colorful"/>
      <dgm:spPr/>
      <dgm:t>
        <a:bodyPr/>
        <a:lstStyle/>
        <a:p>
          <a:endParaRPr lang="en-GB"/>
        </a:p>
      </dgm:t>
    </dgm:pt>
    <dgm:pt modelId="{99B42840-37C8-2541-9BC9-16EF1B6FD08B}">
      <dgm:prSet/>
      <dgm:spPr/>
      <dgm:t>
        <a:bodyPr/>
        <a:lstStyle/>
        <a:p>
          <a:r>
            <a:rPr lang="en-GB"/>
            <a:t>The multiculturalism idea dominates the second stage (1970- 1990).</a:t>
          </a:r>
        </a:p>
      </dgm:t>
    </dgm:pt>
    <dgm:pt modelId="{F8B469F4-EEE9-F54F-BFE3-49459681A681}" type="parTrans" cxnId="{ACF7D8FD-CB9D-AF4E-A039-57B1917D1445}">
      <dgm:prSet/>
      <dgm:spPr/>
      <dgm:t>
        <a:bodyPr/>
        <a:lstStyle/>
        <a:p>
          <a:endParaRPr lang="en-GB"/>
        </a:p>
      </dgm:t>
    </dgm:pt>
    <dgm:pt modelId="{65D477AF-042F-3747-A9B5-26FD6FBFC5DA}" type="sibTrans" cxnId="{ACF7D8FD-CB9D-AF4E-A039-57B1917D1445}">
      <dgm:prSet/>
      <dgm:spPr/>
      <dgm:t>
        <a:bodyPr/>
        <a:lstStyle/>
        <a:p>
          <a:endParaRPr lang="en-GB"/>
        </a:p>
      </dgm:t>
    </dgm:pt>
    <dgm:pt modelId="{5C64A25F-F518-F648-8436-8939B8A3ADE2}">
      <dgm:prSet/>
      <dgm:spPr/>
      <dgm:t>
        <a:bodyPr/>
        <a:lstStyle/>
        <a:p>
          <a:r>
            <a:rPr lang="en-GB"/>
            <a:t>Tolerance for cultural variety, minority protection, and identity concerns are crucial from a multicultural perspective (ibid). The government must take proactive efforts to safeguard cultural variety (Anthias &amp; Yuval-Davis, 1992, as cited in Dahinden &amp; Chimienti, 2002). </a:t>
          </a:r>
        </a:p>
      </dgm:t>
    </dgm:pt>
    <dgm:pt modelId="{DE73EE38-204A-F443-8AC4-AA3DCA67025A}" type="parTrans" cxnId="{A98BEF02-22E6-8447-9FEC-F2F669F7B0A5}">
      <dgm:prSet/>
      <dgm:spPr/>
      <dgm:t>
        <a:bodyPr/>
        <a:lstStyle/>
        <a:p>
          <a:endParaRPr lang="en-GB"/>
        </a:p>
      </dgm:t>
    </dgm:pt>
    <dgm:pt modelId="{37D595DE-AFF1-DF40-ADF0-73A30603A893}" type="sibTrans" cxnId="{A98BEF02-22E6-8447-9FEC-F2F669F7B0A5}">
      <dgm:prSet/>
      <dgm:spPr/>
      <dgm:t>
        <a:bodyPr/>
        <a:lstStyle/>
        <a:p>
          <a:endParaRPr lang="en-GB"/>
        </a:p>
      </dgm:t>
    </dgm:pt>
    <dgm:pt modelId="{F51B340A-53B8-4F47-A24F-C4341F96080F}">
      <dgm:prSet/>
      <dgm:spPr/>
      <dgm:t>
        <a:bodyPr/>
        <a:lstStyle/>
        <a:p>
          <a:r>
            <a:rPr lang="en-GB"/>
            <a:t>This may result in the considerable divergence of multicultural mediation services between parallel institutions and the restriction of these services to just specific migrant categories in some countries, such as Switzerland (Dahinden &amp; Chimienti, 2002). </a:t>
          </a:r>
        </a:p>
      </dgm:t>
    </dgm:pt>
    <dgm:pt modelId="{803DFE12-F340-E44B-9B0E-D6407ACF7953}" type="parTrans" cxnId="{E8BC3195-83BC-B947-88DF-304328739BED}">
      <dgm:prSet/>
      <dgm:spPr/>
      <dgm:t>
        <a:bodyPr/>
        <a:lstStyle/>
        <a:p>
          <a:endParaRPr lang="en-GB"/>
        </a:p>
      </dgm:t>
    </dgm:pt>
    <dgm:pt modelId="{DE01D88A-5059-5443-8E43-D97F55BE2F59}" type="sibTrans" cxnId="{E8BC3195-83BC-B947-88DF-304328739BED}">
      <dgm:prSet/>
      <dgm:spPr/>
      <dgm:t>
        <a:bodyPr/>
        <a:lstStyle/>
        <a:p>
          <a:endParaRPr lang="en-GB"/>
        </a:p>
      </dgm:t>
    </dgm:pt>
    <dgm:pt modelId="{411B3DBA-5EEB-A04D-8047-7F5E6477EF72}">
      <dgm:prSet/>
      <dgm:spPr/>
      <dgm:t>
        <a:bodyPr/>
        <a:lstStyle/>
        <a:p>
          <a:r>
            <a:rPr lang="en-GB"/>
            <a:t>In this respect, the canton of Basel was the first to develop translating services for hospitals in 1987; the Geneva Red Cross followed suit in 1990, while the Bern University Hospital set up its own interpreting services (Bundesamt für Gesundheit BAG, 2011). </a:t>
          </a:r>
        </a:p>
      </dgm:t>
    </dgm:pt>
    <dgm:pt modelId="{C38F7CCD-4478-2446-836F-58870665BAA6}" type="parTrans" cxnId="{1ADEC710-1142-DF4A-9557-06BC1D2DA60F}">
      <dgm:prSet/>
      <dgm:spPr/>
      <dgm:t>
        <a:bodyPr/>
        <a:lstStyle/>
        <a:p>
          <a:endParaRPr lang="en-GB"/>
        </a:p>
      </dgm:t>
    </dgm:pt>
    <dgm:pt modelId="{70AED115-E098-3F4B-871D-41B3A07E81FA}" type="sibTrans" cxnId="{1ADEC710-1142-DF4A-9557-06BC1D2DA60F}">
      <dgm:prSet/>
      <dgm:spPr/>
      <dgm:t>
        <a:bodyPr/>
        <a:lstStyle/>
        <a:p>
          <a:endParaRPr lang="en-GB"/>
        </a:p>
      </dgm:t>
    </dgm:pt>
    <dgm:pt modelId="{57166F4A-491B-B246-80A8-6B4CB2044F53}" type="pres">
      <dgm:prSet presAssocID="{D5C446E4-B13C-CE4A-A2B3-0C2FF85D8D10}" presName="CompostProcess" presStyleCnt="0">
        <dgm:presLayoutVars>
          <dgm:dir/>
          <dgm:resizeHandles val="exact"/>
        </dgm:presLayoutVars>
      </dgm:prSet>
      <dgm:spPr/>
    </dgm:pt>
    <dgm:pt modelId="{493DB09D-75A7-C74F-B842-7BD573B4B522}" type="pres">
      <dgm:prSet presAssocID="{D5C446E4-B13C-CE4A-A2B3-0C2FF85D8D10}" presName="arrow" presStyleLbl="bgShp" presStyleIdx="0" presStyleCnt="1"/>
      <dgm:spPr/>
    </dgm:pt>
    <dgm:pt modelId="{7C421B31-3AEB-4041-BBE9-C1506AC6CC82}" type="pres">
      <dgm:prSet presAssocID="{D5C446E4-B13C-CE4A-A2B3-0C2FF85D8D10}" presName="linearProcess" presStyleCnt="0"/>
      <dgm:spPr/>
    </dgm:pt>
    <dgm:pt modelId="{989F70C8-7134-5546-A341-98AC845C2BD9}" type="pres">
      <dgm:prSet presAssocID="{99B42840-37C8-2541-9BC9-16EF1B6FD08B}" presName="textNode" presStyleLbl="node1" presStyleIdx="0" presStyleCnt="4">
        <dgm:presLayoutVars>
          <dgm:bulletEnabled val="1"/>
        </dgm:presLayoutVars>
      </dgm:prSet>
      <dgm:spPr/>
    </dgm:pt>
    <dgm:pt modelId="{7830CBA1-247D-7944-BC5D-BB5EFF4D64DD}" type="pres">
      <dgm:prSet presAssocID="{65D477AF-042F-3747-A9B5-26FD6FBFC5DA}" presName="sibTrans" presStyleCnt="0"/>
      <dgm:spPr/>
    </dgm:pt>
    <dgm:pt modelId="{89198433-B9A9-F54F-92FF-8A73871137E7}" type="pres">
      <dgm:prSet presAssocID="{5C64A25F-F518-F648-8436-8939B8A3ADE2}" presName="textNode" presStyleLbl="node1" presStyleIdx="1" presStyleCnt="4">
        <dgm:presLayoutVars>
          <dgm:bulletEnabled val="1"/>
        </dgm:presLayoutVars>
      </dgm:prSet>
      <dgm:spPr/>
    </dgm:pt>
    <dgm:pt modelId="{A2F6F6A4-FD14-6A42-ACBE-8A84CB6533F4}" type="pres">
      <dgm:prSet presAssocID="{37D595DE-AFF1-DF40-ADF0-73A30603A893}" presName="sibTrans" presStyleCnt="0"/>
      <dgm:spPr/>
    </dgm:pt>
    <dgm:pt modelId="{8B3512D4-857C-454C-88D4-216371617950}" type="pres">
      <dgm:prSet presAssocID="{F51B340A-53B8-4F47-A24F-C4341F96080F}" presName="textNode" presStyleLbl="node1" presStyleIdx="2" presStyleCnt="4">
        <dgm:presLayoutVars>
          <dgm:bulletEnabled val="1"/>
        </dgm:presLayoutVars>
      </dgm:prSet>
      <dgm:spPr/>
    </dgm:pt>
    <dgm:pt modelId="{6EF0738B-84C5-BF44-98F9-1DBD7A8ECDC4}" type="pres">
      <dgm:prSet presAssocID="{DE01D88A-5059-5443-8E43-D97F55BE2F59}" presName="sibTrans" presStyleCnt="0"/>
      <dgm:spPr/>
    </dgm:pt>
    <dgm:pt modelId="{09CA62F4-1DA0-7046-9FD4-1ECDECC833C3}" type="pres">
      <dgm:prSet presAssocID="{411B3DBA-5EEB-A04D-8047-7F5E6477EF72}" presName="textNode" presStyleLbl="node1" presStyleIdx="3" presStyleCnt="4">
        <dgm:presLayoutVars>
          <dgm:bulletEnabled val="1"/>
        </dgm:presLayoutVars>
      </dgm:prSet>
      <dgm:spPr/>
    </dgm:pt>
  </dgm:ptLst>
  <dgm:cxnLst>
    <dgm:cxn modelId="{A98BEF02-22E6-8447-9FEC-F2F669F7B0A5}" srcId="{D5C446E4-B13C-CE4A-A2B3-0C2FF85D8D10}" destId="{5C64A25F-F518-F648-8436-8939B8A3ADE2}" srcOrd="1" destOrd="0" parTransId="{DE73EE38-204A-F443-8AC4-AA3DCA67025A}" sibTransId="{37D595DE-AFF1-DF40-ADF0-73A30603A893}"/>
    <dgm:cxn modelId="{1ADEC710-1142-DF4A-9557-06BC1D2DA60F}" srcId="{D5C446E4-B13C-CE4A-A2B3-0C2FF85D8D10}" destId="{411B3DBA-5EEB-A04D-8047-7F5E6477EF72}" srcOrd="3" destOrd="0" parTransId="{C38F7CCD-4478-2446-836F-58870665BAA6}" sibTransId="{70AED115-E098-3F4B-871D-41B3A07E81FA}"/>
    <dgm:cxn modelId="{71476F1B-10C7-B847-824E-340E1D5E86F6}" type="presOf" srcId="{99B42840-37C8-2541-9BC9-16EF1B6FD08B}" destId="{989F70C8-7134-5546-A341-98AC845C2BD9}" srcOrd="0" destOrd="0" presId="urn:microsoft.com/office/officeart/2005/8/layout/hProcess9"/>
    <dgm:cxn modelId="{4D198A40-3FE3-D145-B46F-F5E599A6BEF1}" type="presOf" srcId="{5C64A25F-F518-F648-8436-8939B8A3ADE2}" destId="{89198433-B9A9-F54F-92FF-8A73871137E7}" srcOrd="0" destOrd="0" presId="urn:microsoft.com/office/officeart/2005/8/layout/hProcess9"/>
    <dgm:cxn modelId="{939FA941-5A65-EF48-A883-C2E94A490AE1}" type="presOf" srcId="{411B3DBA-5EEB-A04D-8047-7F5E6477EF72}" destId="{09CA62F4-1DA0-7046-9FD4-1ECDECC833C3}" srcOrd="0" destOrd="0" presId="urn:microsoft.com/office/officeart/2005/8/layout/hProcess9"/>
    <dgm:cxn modelId="{E8BC3195-83BC-B947-88DF-304328739BED}" srcId="{D5C446E4-B13C-CE4A-A2B3-0C2FF85D8D10}" destId="{F51B340A-53B8-4F47-A24F-C4341F96080F}" srcOrd="2" destOrd="0" parTransId="{803DFE12-F340-E44B-9B0E-D6407ACF7953}" sibTransId="{DE01D88A-5059-5443-8E43-D97F55BE2F59}"/>
    <dgm:cxn modelId="{5472D89F-D43F-0E44-A8B7-05154B02B16F}" type="presOf" srcId="{D5C446E4-B13C-CE4A-A2B3-0C2FF85D8D10}" destId="{57166F4A-491B-B246-80A8-6B4CB2044F53}" srcOrd="0" destOrd="0" presId="urn:microsoft.com/office/officeart/2005/8/layout/hProcess9"/>
    <dgm:cxn modelId="{FFC03EA2-207E-C343-B8D2-750A4E791A73}" type="presOf" srcId="{F51B340A-53B8-4F47-A24F-C4341F96080F}" destId="{8B3512D4-857C-454C-88D4-216371617950}" srcOrd="0" destOrd="0" presId="urn:microsoft.com/office/officeart/2005/8/layout/hProcess9"/>
    <dgm:cxn modelId="{ACF7D8FD-CB9D-AF4E-A039-57B1917D1445}" srcId="{D5C446E4-B13C-CE4A-A2B3-0C2FF85D8D10}" destId="{99B42840-37C8-2541-9BC9-16EF1B6FD08B}" srcOrd="0" destOrd="0" parTransId="{F8B469F4-EEE9-F54F-BFE3-49459681A681}" sibTransId="{65D477AF-042F-3747-A9B5-26FD6FBFC5DA}"/>
    <dgm:cxn modelId="{B9381B18-18BB-6748-ADB8-660C56C05E7A}" type="presParOf" srcId="{57166F4A-491B-B246-80A8-6B4CB2044F53}" destId="{493DB09D-75A7-C74F-B842-7BD573B4B522}" srcOrd="0" destOrd="0" presId="urn:microsoft.com/office/officeart/2005/8/layout/hProcess9"/>
    <dgm:cxn modelId="{23D581CF-13B8-A046-BD71-C48067CEE663}" type="presParOf" srcId="{57166F4A-491B-B246-80A8-6B4CB2044F53}" destId="{7C421B31-3AEB-4041-BBE9-C1506AC6CC82}" srcOrd="1" destOrd="0" presId="urn:microsoft.com/office/officeart/2005/8/layout/hProcess9"/>
    <dgm:cxn modelId="{A95A7D2A-8708-1C46-8C4D-EFEAFB174325}" type="presParOf" srcId="{7C421B31-3AEB-4041-BBE9-C1506AC6CC82}" destId="{989F70C8-7134-5546-A341-98AC845C2BD9}" srcOrd="0" destOrd="0" presId="urn:microsoft.com/office/officeart/2005/8/layout/hProcess9"/>
    <dgm:cxn modelId="{C6BABD86-BC49-3E41-BFA7-3757310C5DE1}" type="presParOf" srcId="{7C421B31-3AEB-4041-BBE9-C1506AC6CC82}" destId="{7830CBA1-247D-7944-BC5D-BB5EFF4D64DD}" srcOrd="1" destOrd="0" presId="urn:microsoft.com/office/officeart/2005/8/layout/hProcess9"/>
    <dgm:cxn modelId="{1A3B7347-D53B-C047-B017-F158020FAF30}" type="presParOf" srcId="{7C421B31-3AEB-4041-BBE9-C1506AC6CC82}" destId="{89198433-B9A9-F54F-92FF-8A73871137E7}" srcOrd="2" destOrd="0" presId="urn:microsoft.com/office/officeart/2005/8/layout/hProcess9"/>
    <dgm:cxn modelId="{D2CFD6CF-1159-4843-ACD6-7CD7536AE1A9}" type="presParOf" srcId="{7C421B31-3AEB-4041-BBE9-C1506AC6CC82}" destId="{A2F6F6A4-FD14-6A42-ACBE-8A84CB6533F4}" srcOrd="3" destOrd="0" presId="urn:microsoft.com/office/officeart/2005/8/layout/hProcess9"/>
    <dgm:cxn modelId="{47AA2EE4-E3ED-3E49-89C2-BA2E02655F3B}" type="presParOf" srcId="{7C421B31-3AEB-4041-BBE9-C1506AC6CC82}" destId="{8B3512D4-857C-454C-88D4-216371617950}" srcOrd="4" destOrd="0" presId="urn:microsoft.com/office/officeart/2005/8/layout/hProcess9"/>
    <dgm:cxn modelId="{51600FD9-9C80-8F4B-AAE8-DE93EEFE9E52}" type="presParOf" srcId="{7C421B31-3AEB-4041-BBE9-C1506AC6CC82}" destId="{6EF0738B-84C5-BF44-98F9-1DBD7A8ECDC4}" srcOrd="5" destOrd="0" presId="urn:microsoft.com/office/officeart/2005/8/layout/hProcess9"/>
    <dgm:cxn modelId="{B12395CA-176C-0846-82B7-EFD809B6CAAF}" type="presParOf" srcId="{7C421B31-3AEB-4041-BBE9-C1506AC6CC82}" destId="{09CA62F4-1DA0-7046-9FD4-1ECDECC833C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0ED302B-F843-0D4C-91E9-2F552CA48F91}" type="doc">
      <dgm:prSet loTypeId="urn:microsoft.com/office/officeart/2005/8/layout/vProcess5" loCatId="list" qsTypeId="urn:microsoft.com/office/officeart/2005/8/quickstyle/simple1" qsCatId="simple" csTypeId="urn:microsoft.com/office/officeart/2005/8/colors/colorful2" csCatId="colorful"/>
      <dgm:spPr/>
      <dgm:t>
        <a:bodyPr/>
        <a:lstStyle/>
        <a:p>
          <a:endParaRPr lang="en-GB"/>
        </a:p>
      </dgm:t>
    </dgm:pt>
    <dgm:pt modelId="{D68726BB-9654-8844-AD42-2D9CD8F78BBC}">
      <dgm:prSet/>
      <dgm:spPr/>
      <dgm:t>
        <a:bodyPr/>
        <a:lstStyle/>
        <a:p>
          <a:r>
            <a:rPr lang="en-GB"/>
            <a:t>The perception of interculturality characterises the inclusion phase, the third stage in the evolution of integration theory and practise (1990 and thereafter). </a:t>
          </a:r>
        </a:p>
      </dgm:t>
    </dgm:pt>
    <dgm:pt modelId="{CF7C7F8B-3814-D646-BBD2-02958F65933C}" type="parTrans" cxnId="{72BB4845-21B2-3244-B41F-A8D8EE10F08C}">
      <dgm:prSet/>
      <dgm:spPr/>
      <dgm:t>
        <a:bodyPr/>
        <a:lstStyle/>
        <a:p>
          <a:endParaRPr lang="en-GB"/>
        </a:p>
      </dgm:t>
    </dgm:pt>
    <dgm:pt modelId="{56EFAA61-BA36-1446-ABDD-22F63763AC90}" type="sibTrans" cxnId="{72BB4845-21B2-3244-B41F-A8D8EE10F08C}">
      <dgm:prSet/>
      <dgm:spPr/>
      <dgm:t>
        <a:bodyPr/>
        <a:lstStyle/>
        <a:p>
          <a:endParaRPr lang="en-GB"/>
        </a:p>
      </dgm:t>
    </dgm:pt>
    <dgm:pt modelId="{66AD90B7-B14C-0146-AB2F-5460530A368C}">
      <dgm:prSet/>
      <dgm:spPr/>
      <dgm:t>
        <a:bodyPr/>
        <a:lstStyle/>
        <a:p>
          <a:r>
            <a:rPr lang="en-GB"/>
            <a:t>This method acknowledges that pluralism is inevitable and that both the migrants' and the host society's adaptability is necessary for migrant integration (Dahinden &amp; Chimienti, 2002). </a:t>
          </a:r>
        </a:p>
      </dgm:t>
    </dgm:pt>
    <dgm:pt modelId="{E50E513D-75C4-174B-A59B-2A5C2B539FFD}" type="parTrans" cxnId="{CA064DEE-DE50-764F-A98E-19BC9BEAB79A}">
      <dgm:prSet/>
      <dgm:spPr/>
      <dgm:t>
        <a:bodyPr/>
        <a:lstStyle/>
        <a:p>
          <a:endParaRPr lang="en-GB"/>
        </a:p>
      </dgm:t>
    </dgm:pt>
    <dgm:pt modelId="{A6F532A8-679A-D24C-A30B-2BEF978BD2D4}" type="sibTrans" cxnId="{CA064DEE-DE50-764F-A98E-19BC9BEAB79A}">
      <dgm:prSet/>
      <dgm:spPr/>
      <dgm:t>
        <a:bodyPr/>
        <a:lstStyle/>
        <a:p>
          <a:endParaRPr lang="en-GB"/>
        </a:p>
      </dgm:t>
    </dgm:pt>
    <dgm:pt modelId="{A301E1E1-F5D4-9448-83FE-CAA1ABE6D710}">
      <dgm:prSet/>
      <dgm:spPr/>
      <dgm:t>
        <a:bodyPr/>
        <a:lstStyle/>
        <a:p>
          <a:r>
            <a:rPr lang="en-GB"/>
            <a:t>Interventions take on a more service-oriented focus in this setting, and multicultural mediation is institutionalised and integrated into the regular services.</a:t>
          </a:r>
        </a:p>
      </dgm:t>
    </dgm:pt>
    <dgm:pt modelId="{7DA4C098-58CC-1646-8D35-3A065AFA0297}" type="parTrans" cxnId="{0AC17DEF-A2D2-B34F-8F4F-B39993CE2994}">
      <dgm:prSet/>
      <dgm:spPr/>
      <dgm:t>
        <a:bodyPr/>
        <a:lstStyle/>
        <a:p>
          <a:endParaRPr lang="en-GB"/>
        </a:p>
      </dgm:t>
    </dgm:pt>
    <dgm:pt modelId="{121BF9B2-3076-C945-AAF9-714BEAAAF396}" type="sibTrans" cxnId="{0AC17DEF-A2D2-B34F-8F4F-B39993CE2994}">
      <dgm:prSet/>
      <dgm:spPr/>
      <dgm:t>
        <a:bodyPr/>
        <a:lstStyle/>
        <a:p>
          <a:endParaRPr lang="en-GB"/>
        </a:p>
      </dgm:t>
    </dgm:pt>
    <dgm:pt modelId="{2CCF2F00-0B10-574A-89C0-58DD18112F07}" type="pres">
      <dgm:prSet presAssocID="{20ED302B-F843-0D4C-91E9-2F552CA48F91}" presName="outerComposite" presStyleCnt="0">
        <dgm:presLayoutVars>
          <dgm:chMax val="5"/>
          <dgm:dir/>
          <dgm:resizeHandles val="exact"/>
        </dgm:presLayoutVars>
      </dgm:prSet>
      <dgm:spPr/>
    </dgm:pt>
    <dgm:pt modelId="{0C62F7DA-A200-C34E-B511-450BA3E0CA25}" type="pres">
      <dgm:prSet presAssocID="{20ED302B-F843-0D4C-91E9-2F552CA48F91}" presName="dummyMaxCanvas" presStyleCnt="0">
        <dgm:presLayoutVars/>
      </dgm:prSet>
      <dgm:spPr/>
    </dgm:pt>
    <dgm:pt modelId="{303DEDF3-3603-D740-AD4A-B42F06AA5778}" type="pres">
      <dgm:prSet presAssocID="{20ED302B-F843-0D4C-91E9-2F552CA48F91}" presName="ThreeNodes_1" presStyleLbl="node1" presStyleIdx="0" presStyleCnt="3">
        <dgm:presLayoutVars>
          <dgm:bulletEnabled val="1"/>
        </dgm:presLayoutVars>
      </dgm:prSet>
      <dgm:spPr/>
    </dgm:pt>
    <dgm:pt modelId="{8FEDD442-89B8-FF44-9B25-6089F789C611}" type="pres">
      <dgm:prSet presAssocID="{20ED302B-F843-0D4C-91E9-2F552CA48F91}" presName="ThreeNodes_2" presStyleLbl="node1" presStyleIdx="1" presStyleCnt="3">
        <dgm:presLayoutVars>
          <dgm:bulletEnabled val="1"/>
        </dgm:presLayoutVars>
      </dgm:prSet>
      <dgm:spPr/>
    </dgm:pt>
    <dgm:pt modelId="{58F29EF9-A2F0-694A-994F-7A5FA9F29F0C}" type="pres">
      <dgm:prSet presAssocID="{20ED302B-F843-0D4C-91E9-2F552CA48F91}" presName="ThreeNodes_3" presStyleLbl="node1" presStyleIdx="2" presStyleCnt="3">
        <dgm:presLayoutVars>
          <dgm:bulletEnabled val="1"/>
        </dgm:presLayoutVars>
      </dgm:prSet>
      <dgm:spPr/>
    </dgm:pt>
    <dgm:pt modelId="{81624AA0-3266-144B-BCF5-88981FE3C5C8}" type="pres">
      <dgm:prSet presAssocID="{20ED302B-F843-0D4C-91E9-2F552CA48F91}" presName="ThreeConn_1-2" presStyleLbl="fgAccFollowNode1" presStyleIdx="0" presStyleCnt="2">
        <dgm:presLayoutVars>
          <dgm:bulletEnabled val="1"/>
        </dgm:presLayoutVars>
      </dgm:prSet>
      <dgm:spPr/>
    </dgm:pt>
    <dgm:pt modelId="{47B2DFC7-AC16-0546-BF8A-6558DA2F84EE}" type="pres">
      <dgm:prSet presAssocID="{20ED302B-F843-0D4C-91E9-2F552CA48F91}" presName="ThreeConn_2-3" presStyleLbl="fgAccFollowNode1" presStyleIdx="1" presStyleCnt="2">
        <dgm:presLayoutVars>
          <dgm:bulletEnabled val="1"/>
        </dgm:presLayoutVars>
      </dgm:prSet>
      <dgm:spPr/>
    </dgm:pt>
    <dgm:pt modelId="{BAA09E93-E70F-234B-B5D5-A15BF907C414}" type="pres">
      <dgm:prSet presAssocID="{20ED302B-F843-0D4C-91E9-2F552CA48F91}" presName="ThreeNodes_1_text" presStyleLbl="node1" presStyleIdx="2" presStyleCnt="3">
        <dgm:presLayoutVars>
          <dgm:bulletEnabled val="1"/>
        </dgm:presLayoutVars>
      </dgm:prSet>
      <dgm:spPr/>
    </dgm:pt>
    <dgm:pt modelId="{EB37BBD1-A54F-4B4E-95FA-F81E620F07B5}" type="pres">
      <dgm:prSet presAssocID="{20ED302B-F843-0D4C-91E9-2F552CA48F91}" presName="ThreeNodes_2_text" presStyleLbl="node1" presStyleIdx="2" presStyleCnt="3">
        <dgm:presLayoutVars>
          <dgm:bulletEnabled val="1"/>
        </dgm:presLayoutVars>
      </dgm:prSet>
      <dgm:spPr/>
    </dgm:pt>
    <dgm:pt modelId="{13C73E7D-90B8-3341-8995-FF8C7E01B912}" type="pres">
      <dgm:prSet presAssocID="{20ED302B-F843-0D4C-91E9-2F552CA48F91}" presName="ThreeNodes_3_text" presStyleLbl="node1" presStyleIdx="2" presStyleCnt="3">
        <dgm:presLayoutVars>
          <dgm:bulletEnabled val="1"/>
        </dgm:presLayoutVars>
      </dgm:prSet>
      <dgm:spPr/>
    </dgm:pt>
  </dgm:ptLst>
  <dgm:cxnLst>
    <dgm:cxn modelId="{C81E8013-B3FD-2745-B1EA-ABD5D9D5E120}" type="presOf" srcId="{56EFAA61-BA36-1446-ABDD-22F63763AC90}" destId="{81624AA0-3266-144B-BCF5-88981FE3C5C8}" srcOrd="0" destOrd="0" presId="urn:microsoft.com/office/officeart/2005/8/layout/vProcess5"/>
    <dgm:cxn modelId="{A12EE914-5F0C-A24B-9D6A-BBE90B306DAB}" type="presOf" srcId="{20ED302B-F843-0D4C-91E9-2F552CA48F91}" destId="{2CCF2F00-0B10-574A-89C0-58DD18112F07}" srcOrd="0" destOrd="0" presId="urn:microsoft.com/office/officeart/2005/8/layout/vProcess5"/>
    <dgm:cxn modelId="{72BB4845-21B2-3244-B41F-A8D8EE10F08C}" srcId="{20ED302B-F843-0D4C-91E9-2F552CA48F91}" destId="{D68726BB-9654-8844-AD42-2D9CD8F78BBC}" srcOrd="0" destOrd="0" parTransId="{CF7C7F8B-3814-D646-BBD2-02958F65933C}" sibTransId="{56EFAA61-BA36-1446-ABDD-22F63763AC90}"/>
    <dgm:cxn modelId="{E06CD156-6546-864D-8D8F-33C356C5C78C}" type="presOf" srcId="{A6F532A8-679A-D24C-A30B-2BEF978BD2D4}" destId="{47B2DFC7-AC16-0546-BF8A-6558DA2F84EE}" srcOrd="0" destOrd="0" presId="urn:microsoft.com/office/officeart/2005/8/layout/vProcess5"/>
    <dgm:cxn modelId="{6308D584-F857-004F-894A-EE2281AC44A0}" type="presOf" srcId="{A301E1E1-F5D4-9448-83FE-CAA1ABE6D710}" destId="{13C73E7D-90B8-3341-8995-FF8C7E01B912}" srcOrd="1" destOrd="0" presId="urn:microsoft.com/office/officeart/2005/8/layout/vProcess5"/>
    <dgm:cxn modelId="{241B1B8C-C26C-DF44-AEC3-DEFB3D41AD63}" type="presOf" srcId="{66AD90B7-B14C-0146-AB2F-5460530A368C}" destId="{8FEDD442-89B8-FF44-9B25-6089F789C611}" srcOrd="0" destOrd="0" presId="urn:microsoft.com/office/officeart/2005/8/layout/vProcess5"/>
    <dgm:cxn modelId="{A60E6CB8-6069-5C4F-9138-896BEC60B09B}" type="presOf" srcId="{D68726BB-9654-8844-AD42-2D9CD8F78BBC}" destId="{303DEDF3-3603-D740-AD4A-B42F06AA5778}" srcOrd="0" destOrd="0" presId="urn:microsoft.com/office/officeart/2005/8/layout/vProcess5"/>
    <dgm:cxn modelId="{51F2DDD4-C825-E94C-B941-A712F6AC54A2}" type="presOf" srcId="{D68726BB-9654-8844-AD42-2D9CD8F78BBC}" destId="{BAA09E93-E70F-234B-B5D5-A15BF907C414}" srcOrd="1" destOrd="0" presId="urn:microsoft.com/office/officeart/2005/8/layout/vProcess5"/>
    <dgm:cxn modelId="{A3820DDB-67E9-0B42-9F98-703E07E3F49F}" type="presOf" srcId="{A301E1E1-F5D4-9448-83FE-CAA1ABE6D710}" destId="{58F29EF9-A2F0-694A-994F-7A5FA9F29F0C}" srcOrd="0" destOrd="0" presId="urn:microsoft.com/office/officeart/2005/8/layout/vProcess5"/>
    <dgm:cxn modelId="{CA064DEE-DE50-764F-A98E-19BC9BEAB79A}" srcId="{20ED302B-F843-0D4C-91E9-2F552CA48F91}" destId="{66AD90B7-B14C-0146-AB2F-5460530A368C}" srcOrd="1" destOrd="0" parTransId="{E50E513D-75C4-174B-A59B-2A5C2B539FFD}" sibTransId="{A6F532A8-679A-D24C-A30B-2BEF978BD2D4}"/>
    <dgm:cxn modelId="{0AC17DEF-A2D2-B34F-8F4F-B39993CE2994}" srcId="{20ED302B-F843-0D4C-91E9-2F552CA48F91}" destId="{A301E1E1-F5D4-9448-83FE-CAA1ABE6D710}" srcOrd="2" destOrd="0" parTransId="{7DA4C098-58CC-1646-8D35-3A065AFA0297}" sibTransId="{121BF9B2-3076-C945-AAF9-714BEAAAF396}"/>
    <dgm:cxn modelId="{9620A7FD-0E7B-4247-A484-88FC96E82776}" type="presOf" srcId="{66AD90B7-B14C-0146-AB2F-5460530A368C}" destId="{EB37BBD1-A54F-4B4E-95FA-F81E620F07B5}" srcOrd="1" destOrd="0" presId="urn:microsoft.com/office/officeart/2005/8/layout/vProcess5"/>
    <dgm:cxn modelId="{AB6C9311-60ED-9044-96E8-BA1484893D66}" type="presParOf" srcId="{2CCF2F00-0B10-574A-89C0-58DD18112F07}" destId="{0C62F7DA-A200-C34E-B511-450BA3E0CA25}" srcOrd="0" destOrd="0" presId="urn:microsoft.com/office/officeart/2005/8/layout/vProcess5"/>
    <dgm:cxn modelId="{5230EBC7-0A27-8040-8AB9-08552C80AFCC}" type="presParOf" srcId="{2CCF2F00-0B10-574A-89C0-58DD18112F07}" destId="{303DEDF3-3603-D740-AD4A-B42F06AA5778}" srcOrd="1" destOrd="0" presId="urn:microsoft.com/office/officeart/2005/8/layout/vProcess5"/>
    <dgm:cxn modelId="{D99B8E76-F164-1146-BE34-EA1A18077775}" type="presParOf" srcId="{2CCF2F00-0B10-574A-89C0-58DD18112F07}" destId="{8FEDD442-89B8-FF44-9B25-6089F789C611}" srcOrd="2" destOrd="0" presId="urn:microsoft.com/office/officeart/2005/8/layout/vProcess5"/>
    <dgm:cxn modelId="{2C19BFA2-351D-E744-B769-4E543036CA5F}" type="presParOf" srcId="{2CCF2F00-0B10-574A-89C0-58DD18112F07}" destId="{58F29EF9-A2F0-694A-994F-7A5FA9F29F0C}" srcOrd="3" destOrd="0" presId="urn:microsoft.com/office/officeart/2005/8/layout/vProcess5"/>
    <dgm:cxn modelId="{F6DC1EFA-F871-9248-957E-BF981A3DA720}" type="presParOf" srcId="{2CCF2F00-0B10-574A-89C0-58DD18112F07}" destId="{81624AA0-3266-144B-BCF5-88981FE3C5C8}" srcOrd="4" destOrd="0" presId="urn:microsoft.com/office/officeart/2005/8/layout/vProcess5"/>
    <dgm:cxn modelId="{E9003E76-AAE5-5349-9107-2A9E5C35AB72}" type="presParOf" srcId="{2CCF2F00-0B10-574A-89C0-58DD18112F07}" destId="{47B2DFC7-AC16-0546-BF8A-6558DA2F84EE}" srcOrd="5" destOrd="0" presId="urn:microsoft.com/office/officeart/2005/8/layout/vProcess5"/>
    <dgm:cxn modelId="{FAB36C80-DDFC-5942-8424-71651F29180D}" type="presParOf" srcId="{2CCF2F00-0B10-574A-89C0-58DD18112F07}" destId="{BAA09E93-E70F-234B-B5D5-A15BF907C414}" srcOrd="6" destOrd="0" presId="urn:microsoft.com/office/officeart/2005/8/layout/vProcess5"/>
    <dgm:cxn modelId="{538699F0-B551-C745-8536-32E1413D64E4}" type="presParOf" srcId="{2CCF2F00-0B10-574A-89C0-58DD18112F07}" destId="{EB37BBD1-A54F-4B4E-95FA-F81E620F07B5}" srcOrd="7" destOrd="0" presId="urn:microsoft.com/office/officeart/2005/8/layout/vProcess5"/>
    <dgm:cxn modelId="{AF2DE9A8-DB52-5E44-A805-31A7223DF225}" type="presParOf" srcId="{2CCF2F00-0B10-574A-89C0-58DD18112F07}" destId="{13C73E7D-90B8-3341-8995-FF8C7E01B91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14D04B9-59E7-8A46-8A15-BD8C3D3968C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GB"/>
        </a:p>
      </dgm:t>
    </dgm:pt>
    <dgm:pt modelId="{7F5CFDD9-75BC-FB4C-9A30-633A3431493B}">
      <dgm:prSet/>
      <dgm:spPr/>
      <dgm:t>
        <a:bodyPr/>
        <a:lstStyle/>
        <a:p>
          <a:r>
            <a:rPr lang="en-GB"/>
            <a:t>Gimenez (1997) suggested categorising multicultural mediation into two categories:</a:t>
          </a:r>
        </a:p>
      </dgm:t>
    </dgm:pt>
    <dgm:pt modelId="{EE37E775-9A0F-0741-83DC-22C0A044D52A}" type="parTrans" cxnId="{9631D208-FEBB-AD4D-B276-BD324A4931BB}">
      <dgm:prSet/>
      <dgm:spPr/>
      <dgm:t>
        <a:bodyPr/>
        <a:lstStyle/>
        <a:p>
          <a:endParaRPr lang="en-GB"/>
        </a:p>
      </dgm:t>
    </dgm:pt>
    <dgm:pt modelId="{BE68133C-6BD9-F545-8FA1-1529A49144D5}" type="sibTrans" cxnId="{9631D208-FEBB-AD4D-B276-BD324A4931BB}">
      <dgm:prSet/>
      <dgm:spPr/>
      <dgm:t>
        <a:bodyPr/>
        <a:lstStyle/>
        <a:p>
          <a:endParaRPr lang="en-GB"/>
        </a:p>
      </dgm:t>
    </dgm:pt>
    <dgm:pt modelId="{42F2EE41-6F20-474A-8B76-4734653EE520}">
      <dgm:prSet/>
      <dgm:spPr/>
      <dgm:t>
        <a:bodyPr/>
        <a:lstStyle/>
        <a:p>
          <a:r>
            <a:rPr lang="en-GB"/>
            <a:t>facilitating communication and resolving disputes between foreign clients and public service providers; </a:t>
          </a:r>
        </a:p>
      </dgm:t>
    </dgm:pt>
    <dgm:pt modelId="{8620FD07-0B9B-1A41-AC09-EB9B1F715A0C}" type="parTrans" cxnId="{BE30694A-C073-BC4E-9225-D64720052EA6}">
      <dgm:prSet/>
      <dgm:spPr/>
      <dgm:t>
        <a:bodyPr/>
        <a:lstStyle/>
        <a:p>
          <a:endParaRPr lang="en-GB"/>
        </a:p>
      </dgm:t>
    </dgm:pt>
    <dgm:pt modelId="{A586BD4C-A83B-2D4A-AC4A-1432E907C8F4}" type="sibTrans" cxnId="{BE30694A-C073-BC4E-9225-D64720052EA6}">
      <dgm:prSet/>
      <dgm:spPr/>
      <dgm:t>
        <a:bodyPr/>
        <a:lstStyle/>
        <a:p>
          <a:endParaRPr lang="en-GB"/>
        </a:p>
      </dgm:t>
    </dgm:pt>
    <dgm:pt modelId="{9FA7C859-0895-4E44-9EC5-6CDEBEB48623}">
      <dgm:prSet/>
      <dgm:spPr/>
      <dgm:t>
        <a:bodyPr/>
        <a:lstStyle/>
        <a:p>
          <a:r>
            <a:rPr lang="en-GB"/>
            <a:t>assisting in the resolution of disputes between groups (including in the area of neighbourhood coexistence); and fostering citizen involvement in organisations and cooperation between them (communitarian mediation) </a:t>
          </a:r>
        </a:p>
      </dgm:t>
    </dgm:pt>
    <dgm:pt modelId="{B0FF78D3-62DD-4C48-817D-1D832FDDA87D}" type="parTrans" cxnId="{6992E580-615F-A040-8E32-783DE3A9F505}">
      <dgm:prSet/>
      <dgm:spPr/>
      <dgm:t>
        <a:bodyPr/>
        <a:lstStyle/>
        <a:p>
          <a:endParaRPr lang="en-GB"/>
        </a:p>
      </dgm:t>
    </dgm:pt>
    <dgm:pt modelId="{68441CC5-A7EE-2F42-9235-8B5577F7DCEC}" type="sibTrans" cxnId="{6992E580-615F-A040-8E32-783DE3A9F505}">
      <dgm:prSet/>
      <dgm:spPr/>
      <dgm:t>
        <a:bodyPr/>
        <a:lstStyle/>
        <a:p>
          <a:endParaRPr lang="en-GB"/>
        </a:p>
      </dgm:t>
    </dgm:pt>
    <dgm:pt modelId="{173741FF-A577-2A4E-9712-96423F851C1A}">
      <dgm:prSet/>
      <dgm:spPr/>
      <dgm:t>
        <a:bodyPr/>
        <a:lstStyle/>
        <a:p>
          <a:r>
            <a:rPr lang="en-GB"/>
            <a:t>However, Cohen- Emerique’s proposal to split multicultural mediation into three categories is likely the most widely accepted and endorsed viewpoint :</a:t>
          </a:r>
        </a:p>
      </dgm:t>
    </dgm:pt>
    <dgm:pt modelId="{CF22F7FE-F938-BD4A-B662-C1D95A8CAB1C}" type="parTrans" cxnId="{0115A108-0C22-E64A-ADAA-5CFEEB973D3A}">
      <dgm:prSet/>
      <dgm:spPr/>
      <dgm:t>
        <a:bodyPr/>
        <a:lstStyle/>
        <a:p>
          <a:endParaRPr lang="en-GB"/>
        </a:p>
      </dgm:t>
    </dgm:pt>
    <dgm:pt modelId="{4CF9041E-0C39-6141-9DAF-6A00DC20CFF2}" type="sibTrans" cxnId="{0115A108-0C22-E64A-ADAA-5CFEEB973D3A}">
      <dgm:prSet/>
      <dgm:spPr/>
      <dgm:t>
        <a:bodyPr/>
        <a:lstStyle/>
        <a:p>
          <a:endParaRPr lang="en-GB"/>
        </a:p>
      </dgm:t>
    </dgm:pt>
    <dgm:pt modelId="{19D8DF48-F7B2-2441-BDB7-F3199B776E76}">
      <dgm:prSet/>
      <dgm:spPr/>
      <dgm:t>
        <a:bodyPr/>
        <a:lstStyle/>
        <a:p>
          <a:r>
            <a:rPr lang="en-GB"/>
            <a:t>Preventive mediation focuses on fostering dialogue and mutual understanding between individuals from various cultural backgrounds. </a:t>
          </a:r>
        </a:p>
      </dgm:t>
    </dgm:pt>
    <dgm:pt modelId="{F7032A2A-B5C4-5E4A-9377-719C2761EC59}" type="parTrans" cxnId="{152AF6CE-65FA-B845-91C5-E9FF70448B77}">
      <dgm:prSet/>
      <dgm:spPr/>
      <dgm:t>
        <a:bodyPr/>
        <a:lstStyle/>
        <a:p>
          <a:endParaRPr lang="en-GB"/>
        </a:p>
      </dgm:t>
    </dgm:pt>
    <dgm:pt modelId="{C9C900A5-3EA0-A64A-90CF-C9F24E73F6BE}" type="sibTrans" cxnId="{152AF6CE-65FA-B845-91C5-E9FF70448B77}">
      <dgm:prSet/>
      <dgm:spPr/>
      <dgm:t>
        <a:bodyPr/>
        <a:lstStyle/>
        <a:p>
          <a:endParaRPr lang="en-GB"/>
        </a:p>
      </dgm:t>
    </dgm:pt>
    <dgm:pt modelId="{3EC9D7C5-9F73-ED47-A043-8C639C8D37CE}">
      <dgm:prSet/>
      <dgm:spPr/>
      <dgm:t>
        <a:bodyPr/>
        <a:lstStyle/>
        <a:p>
          <a:r>
            <a:rPr lang="en-GB"/>
            <a:t>Rehabilitating mediation is the process of helping immigrants and public service workers resolve issues, particularly those that arise because of culture. </a:t>
          </a:r>
        </a:p>
      </dgm:t>
    </dgm:pt>
    <dgm:pt modelId="{3F88BC69-259F-D247-8A17-37430FBA842B}" type="parTrans" cxnId="{6853A21B-3436-1346-BDAC-71D90B780229}">
      <dgm:prSet/>
      <dgm:spPr/>
      <dgm:t>
        <a:bodyPr/>
        <a:lstStyle/>
        <a:p>
          <a:endParaRPr lang="en-GB"/>
        </a:p>
      </dgm:t>
    </dgm:pt>
    <dgm:pt modelId="{C3035E87-271B-6246-83C3-DE130FEF8532}" type="sibTrans" cxnId="{6853A21B-3436-1346-BDAC-71D90B780229}">
      <dgm:prSet/>
      <dgm:spPr/>
      <dgm:t>
        <a:bodyPr/>
        <a:lstStyle/>
        <a:p>
          <a:endParaRPr lang="en-GB"/>
        </a:p>
      </dgm:t>
    </dgm:pt>
    <dgm:pt modelId="{6088C40A-8298-EC4B-B84E-6460DCC33D58}">
      <dgm:prSet/>
      <dgm:spPr/>
      <dgm:t>
        <a:bodyPr/>
        <a:lstStyle/>
        <a:p>
          <a:r>
            <a:rPr lang="en-GB" dirty="0"/>
            <a:t>The term "transforming mediation" relates to the social mediation paradigm, also known as "mediation -transformation," which tries to modify existing norms or establish new ones while taking into account the emergence of new international relationships.</a:t>
          </a:r>
        </a:p>
      </dgm:t>
    </dgm:pt>
    <dgm:pt modelId="{34935FF1-6DEB-9942-BF95-6BA506DA9C07}" type="parTrans" cxnId="{A84E59D3-3DE3-8D47-A111-27A7E612C328}">
      <dgm:prSet/>
      <dgm:spPr/>
      <dgm:t>
        <a:bodyPr/>
        <a:lstStyle/>
        <a:p>
          <a:endParaRPr lang="en-GB"/>
        </a:p>
      </dgm:t>
    </dgm:pt>
    <dgm:pt modelId="{66166AE4-FD40-624A-8FDA-731611078186}" type="sibTrans" cxnId="{A84E59D3-3DE3-8D47-A111-27A7E612C328}">
      <dgm:prSet/>
      <dgm:spPr/>
      <dgm:t>
        <a:bodyPr/>
        <a:lstStyle/>
        <a:p>
          <a:endParaRPr lang="en-GB"/>
        </a:p>
      </dgm:t>
    </dgm:pt>
    <dgm:pt modelId="{339CC188-8A97-A34E-9034-78E0B18E7DCD}" type="pres">
      <dgm:prSet presAssocID="{F14D04B9-59E7-8A46-8A15-BD8C3D3968CA}" presName="linear" presStyleCnt="0">
        <dgm:presLayoutVars>
          <dgm:animLvl val="lvl"/>
          <dgm:resizeHandles val="exact"/>
        </dgm:presLayoutVars>
      </dgm:prSet>
      <dgm:spPr/>
    </dgm:pt>
    <dgm:pt modelId="{A42F3425-8B30-E041-99A3-58CAF86D569C}" type="pres">
      <dgm:prSet presAssocID="{7F5CFDD9-75BC-FB4C-9A30-633A3431493B}" presName="parentText" presStyleLbl="node1" presStyleIdx="0" presStyleCnt="2">
        <dgm:presLayoutVars>
          <dgm:chMax val="0"/>
          <dgm:bulletEnabled val="1"/>
        </dgm:presLayoutVars>
      </dgm:prSet>
      <dgm:spPr/>
    </dgm:pt>
    <dgm:pt modelId="{97EE334F-C221-4748-8E8A-B59A589CB8CE}" type="pres">
      <dgm:prSet presAssocID="{7F5CFDD9-75BC-FB4C-9A30-633A3431493B}" presName="childText" presStyleLbl="revTx" presStyleIdx="0" presStyleCnt="2">
        <dgm:presLayoutVars>
          <dgm:bulletEnabled val="1"/>
        </dgm:presLayoutVars>
      </dgm:prSet>
      <dgm:spPr/>
    </dgm:pt>
    <dgm:pt modelId="{E60E593F-1D04-7F4E-92C7-B2E58269730D}" type="pres">
      <dgm:prSet presAssocID="{173741FF-A577-2A4E-9712-96423F851C1A}" presName="parentText" presStyleLbl="node1" presStyleIdx="1" presStyleCnt="2">
        <dgm:presLayoutVars>
          <dgm:chMax val="0"/>
          <dgm:bulletEnabled val="1"/>
        </dgm:presLayoutVars>
      </dgm:prSet>
      <dgm:spPr/>
    </dgm:pt>
    <dgm:pt modelId="{994A58D9-3E1E-FF48-B26F-6DA3541DBC9E}" type="pres">
      <dgm:prSet presAssocID="{173741FF-A577-2A4E-9712-96423F851C1A}" presName="childText" presStyleLbl="revTx" presStyleIdx="1" presStyleCnt="2">
        <dgm:presLayoutVars>
          <dgm:bulletEnabled val="1"/>
        </dgm:presLayoutVars>
      </dgm:prSet>
      <dgm:spPr/>
    </dgm:pt>
  </dgm:ptLst>
  <dgm:cxnLst>
    <dgm:cxn modelId="{0115A108-0C22-E64A-ADAA-5CFEEB973D3A}" srcId="{F14D04B9-59E7-8A46-8A15-BD8C3D3968CA}" destId="{173741FF-A577-2A4E-9712-96423F851C1A}" srcOrd="1" destOrd="0" parTransId="{CF22F7FE-F938-BD4A-B662-C1D95A8CAB1C}" sibTransId="{4CF9041E-0C39-6141-9DAF-6A00DC20CFF2}"/>
    <dgm:cxn modelId="{9631D208-FEBB-AD4D-B276-BD324A4931BB}" srcId="{F14D04B9-59E7-8A46-8A15-BD8C3D3968CA}" destId="{7F5CFDD9-75BC-FB4C-9A30-633A3431493B}" srcOrd="0" destOrd="0" parTransId="{EE37E775-9A0F-0741-83DC-22C0A044D52A}" sibTransId="{BE68133C-6BD9-F545-8FA1-1529A49144D5}"/>
    <dgm:cxn modelId="{6853A21B-3436-1346-BDAC-71D90B780229}" srcId="{173741FF-A577-2A4E-9712-96423F851C1A}" destId="{3EC9D7C5-9F73-ED47-A043-8C639C8D37CE}" srcOrd="1" destOrd="0" parTransId="{3F88BC69-259F-D247-8A17-37430FBA842B}" sibTransId="{C3035E87-271B-6246-83C3-DE130FEF8532}"/>
    <dgm:cxn modelId="{918D0B23-56F4-D54D-93AA-CD1593BB03D9}" type="presOf" srcId="{173741FF-A577-2A4E-9712-96423F851C1A}" destId="{E60E593F-1D04-7F4E-92C7-B2E58269730D}" srcOrd="0" destOrd="0" presId="urn:microsoft.com/office/officeart/2005/8/layout/vList2"/>
    <dgm:cxn modelId="{9BCC8C30-555B-2C42-B969-23D0C88E4847}" type="presOf" srcId="{42F2EE41-6F20-474A-8B76-4734653EE520}" destId="{97EE334F-C221-4748-8E8A-B59A589CB8CE}" srcOrd="0" destOrd="0" presId="urn:microsoft.com/office/officeart/2005/8/layout/vList2"/>
    <dgm:cxn modelId="{BE30694A-C073-BC4E-9225-D64720052EA6}" srcId="{7F5CFDD9-75BC-FB4C-9A30-633A3431493B}" destId="{42F2EE41-6F20-474A-8B76-4734653EE520}" srcOrd="0" destOrd="0" parTransId="{8620FD07-0B9B-1A41-AC09-EB9B1F715A0C}" sibTransId="{A586BD4C-A83B-2D4A-AC4A-1432E907C8F4}"/>
    <dgm:cxn modelId="{052C595D-FD50-A74C-9EB7-C616485CC714}" type="presOf" srcId="{19D8DF48-F7B2-2441-BDB7-F3199B776E76}" destId="{994A58D9-3E1E-FF48-B26F-6DA3541DBC9E}" srcOrd="0" destOrd="0" presId="urn:microsoft.com/office/officeart/2005/8/layout/vList2"/>
    <dgm:cxn modelId="{6992E580-615F-A040-8E32-783DE3A9F505}" srcId="{7F5CFDD9-75BC-FB4C-9A30-633A3431493B}" destId="{9FA7C859-0895-4E44-9EC5-6CDEBEB48623}" srcOrd="1" destOrd="0" parTransId="{B0FF78D3-62DD-4C48-817D-1D832FDDA87D}" sibTransId="{68441CC5-A7EE-2F42-9235-8B5577F7DCEC}"/>
    <dgm:cxn modelId="{D899DD81-BA5F-BC46-A2DC-E7F758FC0C21}" type="presOf" srcId="{6088C40A-8298-EC4B-B84E-6460DCC33D58}" destId="{994A58D9-3E1E-FF48-B26F-6DA3541DBC9E}" srcOrd="0" destOrd="2" presId="urn:microsoft.com/office/officeart/2005/8/layout/vList2"/>
    <dgm:cxn modelId="{2167ED90-C631-1045-B2DD-90F1A39BB62B}" type="presOf" srcId="{F14D04B9-59E7-8A46-8A15-BD8C3D3968CA}" destId="{339CC188-8A97-A34E-9034-78E0B18E7DCD}" srcOrd="0" destOrd="0" presId="urn:microsoft.com/office/officeart/2005/8/layout/vList2"/>
    <dgm:cxn modelId="{26A431CB-AFFD-CF40-88F7-243A27DDED40}" type="presOf" srcId="{7F5CFDD9-75BC-FB4C-9A30-633A3431493B}" destId="{A42F3425-8B30-E041-99A3-58CAF86D569C}" srcOrd="0" destOrd="0" presId="urn:microsoft.com/office/officeart/2005/8/layout/vList2"/>
    <dgm:cxn modelId="{152AF6CE-65FA-B845-91C5-E9FF70448B77}" srcId="{173741FF-A577-2A4E-9712-96423F851C1A}" destId="{19D8DF48-F7B2-2441-BDB7-F3199B776E76}" srcOrd="0" destOrd="0" parTransId="{F7032A2A-B5C4-5E4A-9377-719C2761EC59}" sibTransId="{C9C900A5-3EA0-A64A-90CF-C9F24E73F6BE}"/>
    <dgm:cxn modelId="{EF1629D2-D41C-FA45-A420-298D71AF5C1B}" type="presOf" srcId="{3EC9D7C5-9F73-ED47-A043-8C639C8D37CE}" destId="{994A58D9-3E1E-FF48-B26F-6DA3541DBC9E}" srcOrd="0" destOrd="1" presId="urn:microsoft.com/office/officeart/2005/8/layout/vList2"/>
    <dgm:cxn modelId="{A84E59D3-3DE3-8D47-A111-27A7E612C328}" srcId="{173741FF-A577-2A4E-9712-96423F851C1A}" destId="{6088C40A-8298-EC4B-B84E-6460DCC33D58}" srcOrd="2" destOrd="0" parTransId="{34935FF1-6DEB-9942-BF95-6BA506DA9C07}" sibTransId="{66166AE4-FD40-624A-8FDA-731611078186}"/>
    <dgm:cxn modelId="{210757F7-3B1E-A54A-9D83-6E6F27AEADD6}" type="presOf" srcId="{9FA7C859-0895-4E44-9EC5-6CDEBEB48623}" destId="{97EE334F-C221-4748-8E8A-B59A589CB8CE}" srcOrd="0" destOrd="1" presId="urn:microsoft.com/office/officeart/2005/8/layout/vList2"/>
    <dgm:cxn modelId="{57F51E73-8A99-3C43-9FE5-56119544B0E3}" type="presParOf" srcId="{339CC188-8A97-A34E-9034-78E0B18E7DCD}" destId="{A42F3425-8B30-E041-99A3-58CAF86D569C}" srcOrd="0" destOrd="0" presId="urn:microsoft.com/office/officeart/2005/8/layout/vList2"/>
    <dgm:cxn modelId="{1D808E7B-6214-1D45-B7CD-1B24D1D5F3A2}" type="presParOf" srcId="{339CC188-8A97-A34E-9034-78E0B18E7DCD}" destId="{97EE334F-C221-4748-8E8A-B59A589CB8CE}" srcOrd="1" destOrd="0" presId="urn:microsoft.com/office/officeart/2005/8/layout/vList2"/>
    <dgm:cxn modelId="{8E58529B-ACE4-D34B-92A6-0B9937DE83AC}" type="presParOf" srcId="{339CC188-8A97-A34E-9034-78E0B18E7DCD}" destId="{E60E593F-1D04-7F4E-92C7-B2E58269730D}" srcOrd="2" destOrd="0" presId="urn:microsoft.com/office/officeart/2005/8/layout/vList2"/>
    <dgm:cxn modelId="{A29B311D-FBF9-304E-B478-7BDD2C16346A}" type="presParOf" srcId="{339CC188-8A97-A34E-9034-78E0B18E7DCD}" destId="{994A58D9-3E1E-FF48-B26F-6DA3541DBC9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C5A6B3A-FF7B-2C4B-8367-3300CC72D4A2}" type="doc">
      <dgm:prSet loTypeId="urn:microsoft.com/office/officeart/2005/8/layout/hProcess9" loCatId="process" qsTypeId="urn:microsoft.com/office/officeart/2005/8/quickstyle/simple1" qsCatId="simple" csTypeId="urn:microsoft.com/office/officeart/2005/8/colors/colorful1" csCatId="colorful"/>
      <dgm:spPr/>
      <dgm:t>
        <a:bodyPr/>
        <a:lstStyle/>
        <a:p>
          <a:endParaRPr lang="en-GB"/>
        </a:p>
      </dgm:t>
    </dgm:pt>
    <dgm:pt modelId="{2F22700F-5A80-714D-A968-F113DAD955CE}">
      <dgm:prSet/>
      <dgm:spPr/>
      <dgm:t>
        <a:bodyPr/>
        <a:lstStyle/>
        <a:p>
          <a:r>
            <a:rPr lang="en-GB" dirty="0"/>
            <a:t>Polish multicultural mediation has seen significant development over the past 10 years, which is why more people are expected to enter the field. This is due to Poland's transformation into a destination rather than only a transitory or tourist destination for visitors. </a:t>
          </a:r>
        </a:p>
      </dgm:t>
    </dgm:pt>
    <dgm:pt modelId="{AF5D5AC1-1980-874D-B8FB-731F62D9766F}" type="parTrans" cxnId="{F9FEDE8D-7747-0340-8739-C86EA82EAB71}">
      <dgm:prSet/>
      <dgm:spPr/>
      <dgm:t>
        <a:bodyPr/>
        <a:lstStyle/>
        <a:p>
          <a:endParaRPr lang="en-GB"/>
        </a:p>
      </dgm:t>
    </dgm:pt>
    <dgm:pt modelId="{AB017B8E-309B-914B-8F7D-454893451E03}" type="sibTrans" cxnId="{F9FEDE8D-7747-0340-8739-C86EA82EAB71}">
      <dgm:prSet/>
      <dgm:spPr/>
      <dgm:t>
        <a:bodyPr/>
        <a:lstStyle/>
        <a:p>
          <a:endParaRPr lang="en-GB"/>
        </a:p>
      </dgm:t>
    </dgm:pt>
    <dgm:pt modelId="{5169020C-26B3-974E-B839-0C482EA62C80}">
      <dgm:prSet/>
      <dgm:spPr/>
      <dgm:t>
        <a:bodyPr/>
        <a:lstStyle/>
        <a:p>
          <a:r>
            <a:rPr lang="en-GB"/>
            <a:t>More and more international companies and organisations are opening branches in the Polish market. There is a clear need for intercultural mediators to work at border controls, experts point out. This is frequently the first place and the first circumstance in which intercultural communication issues might arise. </a:t>
          </a:r>
        </a:p>
      </dgm:t>
    </dgm:pt>
    <dgm:pt modelId="{6B3DDB19-F361-2A4D-AE3A-7B044C0B212D}" type="parTrans" cxnId="{C9F1AF64-4644-2F41-A50F-168CBE04252F}">
      <dgm:prSet/>
      <dgm:spPr/>
      <dgm:t>
        <a:bodyPr/>
        <a:lstStyle/>
        <a:p>
          <a:endParaRPr lang="en-GB"/>
        </a:p>
      </dgm:t>
    </dgm:pt>
    <dgm:pt modelId="{17A524ED-7BB4-144D-ADFF-8C1AFB47A2AE}" type="sibTrans" cxnId="{C9F1AF64-4644-2F41-A50F-168CBE04252F}">
      <dgm:prSet/>
      <dgm:spPr/>
      <dgm:t>
        <a:bodyPr/>
        <a:lstStyle/>
        <a:p>
          <a:endParaRPr lang="en-GB"/>
        </a:p>
      </dgm:t>
    </dgm:pt>
    <dgm:pt modelId="{D253B899-0BE6-7746-87A3-C5B5D85207A3}">
      <dgm:prSet/>
      <dgm:spPr/>
      <dgm:t>
        <a:bodyPr/>
        <a:lstStyle/>
        <a:p>
          <a:r>
            <a:rPr lang="en-GB"/>
            <a:t>The police and other public safety agencies should spend money on mediation. Public agencies and non-governmental groups must to communicate more effectively. </a:t>
          </a:r>
        </a:p>
      </dgm:t>
    </dgm:pt>
    <dgm:pt modelId="{C13ABEA4-BAE7-124C-A3F7-E99210961DB6}" type="parTrans" cxnId="{09603B2A-4B12-3246-B067-6743DBE8BA65}">
      <dgm:prSet/>
      <dgm:spPr/>
      <dgm:t>
        <a:bodyPr/>
        <a:lstStyle/>
        <a:p>
          <a:endParaRPr lang="en-GB"/>
        </a:p>
      </dgm:t>
    </dgm:pt>
    <dgm:pt modelId="{D7FD7A21-EB95-D346-9B6D-94658EB23CAF}" type="sibTrans" cxnId="{09603B2A-4B12-3246-B067-6743DBE8BA65}">
      <dgm:prSet/>
      <dgm:spPr/>
      <dgm:t>
        <a:bodyPr/>
        <a:lstStyle/>
        <a:p>
          <a:endParaRPr lang="en-GB"/>
        </a:p>
      </dgm:t>
    </dgm:pt>
    <dgm:pt modelId="{EF2CCEC8-1EA4-BD4D-9C6F-76E56005F4FD}">
      <dgm:prSet/>
      <dgm:spPr/>
      <dgm:t>
        <a:bodyPr/>
        <a:lstStyle/>
        <a:p>
          <a:r>
            <a:rPr lang="en-GB"/>
            <a:t>Other institutions should turn to mediators who have received training from NGOs.</a:t>
          </a:r>
        </a:p>
      </dgm:t>
    </dgm:pt>
    <dgm:pt modelId="{6BAEFAAE-59C7-4943-96FB-22230DA26138}" type="parTrans" cxnId="{0563782A-85AB-0F43-8272-8DCC7C9973F8}">
      <dgm:prSet/>
      <dgm:spPr/>
      <dgm:t>
        <a:bodyPr/>
        <a:lstStyle/>
        <a:p>
          <a:endParaRPr lang="en-GB"/>
        </a:p>
      </dgm:t>
    </dgm:pt>
    <dgm:pt modelId="{09CD7050-1BE4-784C-85F7-8A710E61E4EC}" type="sibTrans" cxnId="{0563782A-85AB-0F43-8272-8DCC7C9973F8}">
      <dgm:prSet/>
      <dgm:spPr/>
      <dgm:t>
        <a:bodyPr/>
        <a:lstStyle/>
        <a:p>
          <a:endParaRPr lang="en-GB"/>
        </a:p>
      </dgm:t>
    </dgm:pt>
    <dgm:pt modelId="{C71225B1-C113-914F-A127-4098ED6A81FF}">
      <dgm:prSet/>
      <dgm:spPr/>
      <dgm:t>
        <a:bodyPr/>
        <a:lstStyle/>
        <a:p>
          <a:r>
            <a:rPr lang="en-GB"/>
            <a:t>In Poland, "every single administration area" is required by law to provide mediation services. The truth is very different. </a:t>
          </a:r>
        </a:p>
      </dgm:t>
    </dgm:pt>
    <dgm:pt modelId="{7AA804A6-75B2-EA49-B4B9-BDD2C9AD474B}" type="parTrans" cxnId="{D08799B9-847E-CB4D-AA9C-CCA0680615FA}">
      <dgm:prSet/>
      <dgm:spPr/>
      <dgm:t>
        <a:bodyPr/>
        <a:lstStyle/>
        <a:p>
          <a:endParaRPr lang="en-GB"/>
        </a:p>
      </dgm:t>
    </dgm:pt>
    <dgm:pt modelId="{ABE73CAC-C4A7-224A-8F0E-ECC25F25EF04}" type="sibTrans" cxnId="{D08799B9-847E-CB4D-AA9C-CCA0680615FA}">
      <dgm:prSet/>
      <dgm:spPr/>
      <dgm:t>
        <a:bodyPr/>
        <a:lstStyle/>
        <a:p>
          <a:endParaRPr lang="en-GB"/>
        </a:p>
      </dgm:t>
    </dgm:pt>
    <dgm:pt modelId="{C16795C4-6AB5-C248-A2E2-E147097049C5}" type="pres">
      <dgm:prSet presAssocID="{1C5A6B3A-FF7B-2C4B-8367-3300CC72D4A2}" presName="CompostProcess" presStyleCnt="0">
        <dgm:presLayoutVars>
          <dgm:dir/>
          <dgm:resizeHandles val="exact"/>
        </dgm:presLayoutVars>
      </dgm:prSet>
      <dgm:spPr/>
    </dgm:pt>
    <dgm:pt modelId="{8DEB5DFA-400E-424B-BAAE-E11BC7AD6A02}" type="pres">
      <dgm:prSet presAssocID="{1C5A6B3A-FF7B-2C4B-8367-3300CC72D4A2}" presName="arrow" presStyleLbl="bgShp" presStyleIdx="0" presStyleCnt="1"/>
      <dgm:spPr/>
    </dgm:pt>
    <dgm:pt modelId="{1FFA92D5-2EA4-AC48-8CA9-3A383C12CF23}" type="pres">
      <dgm:prSet presAssocID="{1C5A6B3A-FF7B-2C4B-8367-3300CC72D4A2}" presName="linearProcess" presStyleCnt="0"/>
      <dgm:spPr/>
    </dgm:pt>
    <dgm:pt modelId="{38AE0374-2F04-CC46-8CC2-541BC2A711B3}" type="pres">
      <dgm:prSet presAssocID="{2F22700F-5A80-714D-A968-F113DAD955CE}" presName="textNode" presStyleLbl="node1" presStyleIdx="0" presStyleCnt="5">
        <dgm:presLayoutVars>
          <dgm:bulletEnabled val="1"/>
        </dgm:presLayoutVars>
      </dgm:prSet>
      <dgm:spPr/>
    </dgm:pt>
    <dgm:pt modelId="{D1FFF978-759B-3348-A98B-2AB0A019ABF1}" type="pres">
      <dgm:prSet presAssocID="{AB017B8E-309B-914B-8F7D-454893451E03}" presName="sibTrans" presStyleCnt="0"/>
      <dgm:spPr/>
    </dgm:pt>
    <dgm:pt modelId="{40563627-6A46-B14C-B44E-258363B9891A}" type="pres">
      <dgm:prSet presAssocID="{5169020C-26B3-974E-B839-0C482EA62C80}" presName="textNode" presStyleLbl="node1" presStyleIdx="1" presStyleCnt="5">
        <dgm:presLayoutVars>
          <dgm:bulletEnabled val="1"/>
        </dgm:presLayoutVars>
      </dgm:prSet>
      <dgm:spPr/>
    </dgm:pt>
    <dgm:pt modelId="{C73927A1-40BB-0542-AB4D-1D28615C4AD1}" type="pres">
      <dgm:prSet presAssocID="{17A524ED-7BB4-144D-ADFF-8C1AFB47A2AE}" presName="sibTrans" presStyleCnt="0"/>
      <dgm:spPr/>
    </dgm:pt>
    <dgm:pt modelId="{EB43B570-B4BD-354A-9AF1-06B82BCBD8BB}" type="pres">
      <dgm:prSet presAssocID="{D253B899-0BE6-7746-87A3-C5B5D85207A3}" presName="textNode" presStyleLbl="node1" presStyleIdx="2" presStyleCnt="5">
        <dgm:presLayoutVars>
          <dgm:bulletEnabled val="1"/>
        </dgm:presLayoutVars>
      </dgm:prSet>
      <dgm:spPr/>
    </dgm:pt>
    <dgm:pt modelId="{083FFEB2-A29E-8E4B-98DB-CE5CADF41335}" type="pres">
      <dgm:prSet presAssocID="{D7FD7A21-EB95-D346-9B6D-94658EB23CAF}" presName="sibTrans" presStyleCnt="0"/>
      <dgm:spPr/>
    </dgm:pt>
    <dgm:pt modelId="{F6314D18-919F-754E-82E6-4442B06B11C3}" type="pres">
      <dgm:prSet presAssocID="{EF2CCEC8-1EA4-BD4D-9C6F-76E56005F4FD}" presName="textNode" presStyleLbl="node1" presStyleIdx="3" presStyleCnt="5">
        <dgm:presLayoutVars>
          <dgm:bulletEnabled val="1"/>
        </dgm:presLayoutVars>
      </dgm:prSet>
      <dgm:spPr/>
    </dgm:pt>
    <dgm:pt modelId="{8DC255F6-6D0B-A24A-AE58-DBDAD929BBC6}" type="pres">
      <dgm:prSet presAssocID="{09CD7050-1BE4-784C-85F7-8A710E61E4EC}" presName="sibTrans" presStyleCnt="0"/>
      <dgm:spPr/>
    </dgm:pt>
    <dgm:pt modelId="{EF857DC6-555A-5747-9880-D1065A35D4A3}" type="pres">
      <dgm:prSet presAssocID="{C71225B1-C113-914F-A127-4098ED6A81FF}" presName="textNode" presStyleLbl="node1" presStyleIdx="4" presStyleCnt="5">
        <dgm:presLayoutVars>
          <dgm:bulletEnabled val="1"/>
        </dgm:presLayoutVars>
      </dgm:prSet>
      <dgm:spPr/>
    </dgm:pt>
  </dgm:ptLst>
  <dgm:cxnLst>
    <dgm:cxn modelId="{25FE6909-AC6F-1F43-8955-D96FAFDF636B}" type="presOf" srcId="{5169020C-26B3-974E-B839-0C482EA62C80}" destId="{40563627-6A46-B14C-B44E-258363B9891A}" srcOrd="0" destOrd="0" presId="urn:microsoft.com/office/officeart/2005/8/layout/hProcess9"/>
    <dgm:cxn modelId="{81948819-AB34-5B48-91BC-086CFA4377DE}" type="presOf" srcId="{C71225B1-C113-914F-A127-4098ED6A81FF}" destId="{EF857DC6-555A-5747-9880-D1065A35D4A3}" srcOrd="0" destOrd="0" presId="urn:microsoft.com/office/officeart/2005/8/layout/hProcess9"/>
    <dgm:cxn modelId="{09603B2A-4B12-3246-B067-6743DBE8BA65}" srcId="{1C5A6B3A-FF7B-2C4B-8367-3300CC72D4A2}" destId="{D253B899-0BE6-7746-87A3-C5B5D85207A3}" srcOrd="2" destOrd="0" parTransId="{C13ABEA4-BAE7-124C-A3F7-E99210961DB6}" sibTransId="{D7FD7A21-EB95-D346-9B6D-94658EB23CAF}"/>
    <dgm:cxn modelId="{0563782A-85AB-0F43-8272-8DCC7C9973F8}" srcId="{1C5A6B3A-FF7B-2C4B-8367-3300CC72D4A2}" destId="{EF2CCEC8-1EA4-BD4D-9C6F-76E56005F4FD}" srcOrd="3" destOrd="0" parTransId="{6BAEFAAE-59C7-4943-96FB-22230DA26138}" sibTransId="{09CD7050-1BE4-784C-85F7-8A710E61E4EC}"/>
    <dgm:cxn modelId="{C9F1AF64-4644-2F41-A50F-168CBE04252F}" srcId="{1C5A6B3A-FF7B-2C4B-8367-3300CC72D4A2}" destId="{5169020C-26B3-974E-B839-0C482EA62C80}" srcOrd="1" destOrd="0" parTransId="{6B3DDB19-F361-2A4D-AE3A-7B044C0B212D}" sibTransId="{17A524ED-7BB4-144D-ADFF-8C1AFB47A2AE}"/>
    <dgm:cxn modelId="{D7D9A46B-698F-7F43-B807-85309EFCE423}" type="presOf" srcId="{D253B899-0BE6-7746-87A3-C5B5D85207A3}" destId="{EB43B570-B4BD-354A-9AF1-06B82BCBD8BB}" srcOrd="0" destOrd="0" presId="urn:microsoft.com/office/officeart/2005/8/layout/hProcess9"/>
    <dgm:cxn modelId="{8645BE75-A83A-674A-A7F8-C5C9D8B9BAF9}" type="presOf" srcId="{1C5A6B3A-FF7B-2C4B-8367-3300CC72D4A2}" destId="{C16795C4-6AB5-C248-A2E2-E147097049C5}" srcOrd="0" destOrd="0" presId="urn:microsoft.com/office/officeart/2005/8/layout/hProcess9"/>
    <dgm:cxn modelId="{F9FEDE8D-7747-0340-8739-C86EA82EAB71}" srcId="{1C5A6B3A-FF7B-2C4B-8367-3300CC72D4A2}" destId="{2F22700F-5A80-714D-A968-F113DAD955CE}" srcOrd="0" destOrd="0" parTransId="{AF5D5AC1-1980-874D-B8FB-731F62D9766F}" sibTransId="{AB017B8E-309B-914B-8F7D-454893451E03}"/>
    <dgm:cxn modelId="{8F87F6A8-1DCD-2D4B-BCD9-78C22D61B63A}" type="presOf" srcId="{EF2CCEC8-1EA4-BD4D-9C6F-76E56005F4FD}" destId="{F6314D18-919F-754E-82E6-4442B06B11C3}" srcOrd="0" destOrd="0" presId="urn:microsoft.com/office/officeart/2005/8/layout/hProcess9"/>
    <dgm:cxn modelId="{D08799B9-847E-CB4D-AA9C-CCA0680615FA}" srcId="{1C5A6B3A-FF7B-2C4B-8367-3300CC72D4A2}" destId="{C71225B1-C113-914F-A127-4098ED6A81FF}" srcOrd="4" destOrd="0" parTransId="{7AA804A6-75B2-EA49-B4B9-BDD2C9AD474B}" sibTransId="{ABE73CAC-C4A7-224A-8F0E-ECC25F25EF04}"/>
    <dgm:cxn modelId="{D125A8C0-3E00-9C4C-AF2C-8C1E8988AC5A}" type="presOf" srcId="{2F22700F-5A80-714D-A968-F113DAD955CE}" destId="{38AE0374-2F04-CC46-8CC2-541BC2A711B3}" srcOrd="0" destOrd="0" presId="urn:microsoft.com/office/officeart/2005/8/layout/hProcess9"/>
    <dgm:cxn modelId="{F53F664E-27AC-7949-B0BA-C4BF5C2BFC0C}" type="presParOf" srcId="{C16795C4-6AB5-C248-A2E2-E147097049C5}" destId="{8DEB5DFA-400E-424B-BAAE-E11BC7AD6A02}" srcOrd="0" destOrd="0" presId="urn:microsoft.com/office/officeart/2005/8/layout/hProcess9"/>
    <dgm:cxn modelId="{BBFB7EE0-E312-C845-8A03-6CF4DA0A4C61}" type="presParOf" srcId="{C16795C4-6AB5-C248-A2E2-E147097049C5}" destId="{1FFA92D5-2EA4-AC48-8CA9-3A383C12CF23}" srcOrd="1" destOrd="0" presId="urn:microsoft.com/office/officeart/2005/8/layout/hProcess9"/>
    <dgm:cxn modelId="{C537FEA1-2C6C-EB46-BF27-682716F7AC97}" type="presParOf" srcId="{1FFA92D5-2EA4-AC48-8CA9-3A383C12CF23}" destId="{38AE0374-2F04-CC46-8CC2-541BC2A711B3}" srcOrd="0" destOrd="0" presId="urn:microsoft.com/office/officeart/2005/8/layout/hProcess9"/>
    <dgm:cxn modelId="{96FD6D52-4182-A544-888B-1CDD545E3DDD}" type="presParOf" srcId="{1FFA92D5-2EA4-AC48-8CA9-3A383C12CF23}" destId="{D1FFF978-759B-3348-A98B-2AB0A019ABF1}" srcOrd="1" destOrd="0" presId="urn:microsoft.com/office/officeart/2005/8/layout/hProcess9"/>
    <dgm:cxn modelId="{54CF2237-8AC1-684A-862B-7915E6C2115F}" type="presParOf" srcId="{1FFA92D5-2EA4-AC48-8CA9-3A383C12CF23}" destId="{40563627-6A46-B14C-B44E-258363B9891A}" srcOrd="2" destOrd="0" presId="urn:microsoft.com/office/officeart/2005/8/layout/hProcess9"/>
    <dgm:cxn modelId="{7F3E9A8A-B480-3B49-8F0E-1F29140311BD}" type="presParOf" srcId="{1FFA92D5-2EA4-AC48-8CA9-3A383C12CF23}" destId="{C73927A1-40BB-0542-AB4D-1D28615C4AD1}" srcOrd="3" destOrd="0" presId="urn:microsoft.com/office/officeart/2005/8/layout/hProcess9"/>
    <dgm:cxn modelId="{C7A843D2-2E53-6440-AA50-7BDC7363982D}" type="presParOf" srcId="{1FFA92D5-2EA4-AC48-8CA9-3A383C12CF23}" destId="{EB43B570-B4BD-354A-9AF1-06B82BCBD8BB}" srcOrd="4" destOrd="0" presId="urn:microsoft.com/office/officeart/2005/8/layout/hProcess9"/>
    <dgm:cxn modelId="{481AAA97-2361-814B-9985-8C318B772CBD}" type="presParOf" srcId="{1FFA92D5-2EA4-AC48-8CA9-3A383C12CF23}" destId="{083FFEB2-A29E-8E4B-98DB-CE5CADF41335}" srcOrd="5" destOrd="0" presId="urn:microsoft.com/office/officeart/2005/8/layout/hProcess9"/>
    <dgm:cxn modelId="{B51A35FF-944A-E442-8D19-6EEFBDC42279}" type="presParOf" srcId="{1FFA92D5-2EA4-AC48-8CA9-3A383C12CF23}" destId="{F6314D18-919F-754E-82E6-4442B06B11C3}" srcOrd="6" destOrd="0" presId="urn:microsoft.com/office/officeart/2005/8/layout/hProcess9"/>
    <dgm:cxn modelId="{15FCD583-5633-8746-A9D2-3BFE54C7842C}" type="presParOf" srcId="{1FFA92D5-2EA4-AC48-8CA9-3A383C12CF23}" destId="{8DC255F6-6D0B-A24A-AE58-DBDAD929BBC6}" srcOrd="7" destOrd="0" presId="urn:microsoft.com/office/officeart/2005/8/layout/hProcess9"/>
    <dgm:cxn modelId="{E44E5FBC-CE9E-134D-8447-08F153D73A01}" type="presParOf" srcId="{1FFA92D5-2EA4-AC48-8CA9-3A383C12CF23}" destId="{EF857DC6-555A-5747-9880-D1065A35D4A3}"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5D8FC77-5EAC-4B01-8288-A80866804E06}"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4881EAAE-A217-4C8E-9117-EF6EB3A26694}">
      <dgm:prSet/>
      <dgm:spPr/>
      <dgm:t>
        <a:bodyPr/>
        <a:lstStyle/>
        <a:p>
          <a:r>
            <a:rPr lang="en-US" dirty="0"/>
            <a:t>Multicultural  family mediators rapidly learn to value the various professional viewpoints on what constitutes "cultural competency." </a:t>
          </a:r>
        </a:p>
      </dgm:t>
    </dgm:pt>
    <dgm:pt modelId="{8EE132E8-D739-4966-9600-A1C02D37B483}" type="parTrans" cxnId="{DEFD873B-501F-4F88-B24B-2996609F2A2F}">
      <dgm:prSet/>
      <dgm:spPr/>
      <dgm:t>
        <a:bodyPr/>
        <a:lstStyle/>
        <a:p>
          <a:endParaRPr lang="en-US"/>
        </a:p>
      </dgm:t>
    </dgm:pt>
    <dgm:pt modelId="{A67FB38C-6812-4574-AE01-2D89C6FD5F16}" type="sibTrans" cxnId="{DEFD873B-501F-4F88-B24B-2996609F2A2F}">
      <dgm:prSet/>
      <dgm:spPr/>
      <dgm:t>
        <a:bodyPr/>
        <a:lstStyle/>
        <a:p>
          <a:endParaRPr lang="en-US"/>
        </a:p>
      </dgm:t>
    </dgm:pt>
    <dgm:pt modelId="{04025C5B-922B-4AFF-B2E4-1C85462E9B08}">
      <dgm:prSet/>
      <dgm:spPr/>
      <dgm:t>
        <a:bodyPr/>
        <a:lstStyle/>
        <a:p>
          <a:r>
            <a:rPr lang="en-US"/>
            <a:t>As a direct outcome of cultural identity, mediation is done and perceived differently. Even within legal frameworks, mediation is controlled explicitly or informally by standards reflecting cultural ideals. The law struggles with the idea that some rights may be problematic for some people but not for others (Greene &amp; Heilbrun, 2010). </a:t>
          </a:r>
        </a:p>
      </dgm:t>
    </dgm:pt>
    <dgm:pt modelId="{DDA12320-90ED-42DA-8390-2E21EF61400D}" type="parTrans" cxnId="{5473E406-EAAF-4CE1-8800-5755A1318CA5}">
      <dgm:prSet/>
      <dgm:spPr/>
      <dgm:t>
        <a:bodyPr/>
        <a:lstStyle/>
        <a:p>
          <a:endParaRPr lang="en-US"/>
        </a:p>
      </dgm:t>
    </dgm:pt>
    <dgm:pt modelId="{68664164-8106-48C1-8EE6-A83912BCB74A}" type="sibTrans" cxnId="{5473E406-EAAF-4CE1-8800-5755A1318CA5}">
      <dgm:prSet/>
      <dgm:spPr/>
      <dgm:t>
        <a:bodyPr/>
        <a:lstStyle/>
        <a:p>
          <a:endParaRPr lang="en-US"/>
        </a:p>
      </dgm:t>
    </dgm:pt>
    <dgm:pt modelId="{9A2F44A3-7868-49AB-B028-26023C58939F}">
      <dgm:prSet/>
      <dgm:spPr/>
      <dgm:t>
        <a:bodyPr/>
        <a:lstStyle/>
        <a:p>
          <a:r>
            <a:rPr lang="en-US" dirty="0"/>
            <a:t>Family mediators across the world agree that culture must be given more consideration in family mediation. "If there was formerly a connection between law and acculturation, perhaps there should be more multidisciplinary interaction now, especially in light of the liberal, activist perspectives of many acculturation academics. Numerous legal disciplines depend on acculturation (Rudmin, 2003). </a:t>
          </a:r>
        </a:p>
      </dgm:t>
    </dgm:pt>
    <dgm:pt modelId="{1B96643F-8A1C-47F1-A544-8B43D22ACE4F}" type="parTrans" cxnId="{5A26D74B-E2D0-48D0-B8A0-2B7D3875F820}">
      <dgm:prSet/>
      <dgm:spPr/>
      <dgm:t>
        <a:bodyPr/>
        <a:lstStyle/>
        <a:p>
          <a:endParaRPr lang="en-US"/>
        </a:p>
      </dgm:t>
    </dgm:pt>
    <dgm:pt modelId="{14E52B96-457C-4CB6-ACE3-B561FAE0389F}" type="sibTrans" cxnId="{5A26D74B-E2D0-48D0-B8A0-2B7D3875F820}">
      <dgm:prSet/>
      <dgm:spPr/>
      <dgm:t>
        <a:bodyPr/>
        <a:lstStyle/>
        <a:p>
          <a:endParaRPr lang="en-US"/>
        </a:p>
      </dgm:t>
    </dgm:pt>
    <dgm:pt modelId="{7F127F0A-14AC-B344-86F6-7C343FB8978E}" type="pres">
      <dgm:prSet presAssocID="{15D8FC77-5EAC-4B01-8288-A80866804E06}" presName="Name0" presStyleCnt="0">
        <dgm:presLayoutVars>
          <dgm:dir/>
          <dgm:resizeHandles val="exact"/>
        </dgm:presLayoutVars>
      </dgm:prSet>
      <dgm:spPr/>
    </dgm:pt>
    <dgm:pt modelId="{EC3C63B7-022F-3B4F-BE37-C57C33EE4DA8}" type="pres">
      <dgm:prSet presAssocID="{4881EAAE-A217-4C8E-9117-EF6EB3A26694}" presName="node" presStyleLbl="node1" presStyleIdx="0" presStyleCnt="3">
        <dgm:presLayoutVars>
          <dgm:bulletEnabled val="1"/>
        </dgm:presLayoutVars>
      </dgm:prSet>
      <dgm:spPr/>
    </dgm:pt>
    <dgm:pt modelId="{E73E4782-66C9-7642-9FD5-ED9CE653347F}" type="pres">
      <dgm:prSet presAssocID="{A67FB38C-6812-4574-AE01-2D89C6FD5F16}" presName="sibTrans" presStyleLbl="sibTrans2D1" presStyleIdx="0" presStyleCnt="2"/>
      <dgm:spPr/>
    </dgm:pt>
    <dgm:pt modelId="{C5A0F82F-E902-1B43-B277-6CAA7D5CA3ED}" type="pres">
      <dgm:prSet presAssocID="{A67FB38C-6812-4574-AE01-2D89C6FD5F16}" presName="connectorText" presStyleLbl="sibTrans2D1" presStyleIdx="0" presStyleCnt="2"/>
      <dgm:spPr/>
    </dgm:pt>
    <dgm:pt modelId="{51436ABB-3D1F-8C4C-B638-F06CE70FDCEC}" type="pres">
      <dgm:prSet presAssocID="{04025C5B-922B-4AFF-B2E4-1C85462E9B08}" presName="node" presStyleLbl="node1" presStyleIdx="1" presStyleCnt="3">
        <dgm:presLayoutVars>
          <dgm:bulletEnabled val="1"/>
        </dgm:presLayoutVars>
      </dgm:prSet>
      <dgm:spPr/>
    </dgm:pt>
    <dgm:pt modelId="{4EE7ADBC-906F-AD4D-B59C-3D7AF16D805A}" type="pres">
      <dgm:prSet presAssocID="{68664164-8106-48C1-8EE6-A83912BCB74A}" presName="sibTrans" presStyleLbl="sibTrans2D1" presStyleIdx="1" presStyleCnt="2"/>
      <dgm:spPr/>
    </dgm:pt>
    <dgm:pt modelId="{D352BEDC-B16B-014D-86E7-8725240A99DA}" type="pres">
      <dgm:prSet presAssocID="{68664164-8106-48C1-8EE6-A83912BCB74A}" presName="connectorText" presStyleLbl="sibTrans2D1" presStyleIdx="1" presStyleCnt="2"/>
      <dgm:spPr/>
    </dgm:pt>
    <dgm:pt modelId="{80DE1895-FFE0-D743-A784-11FC9E9C583A}" type="pres">
      <dgm:prSet presAssocID="{9A2F44A3-7868-49AB-B028-26023C58939F}" presName="node" presStyleLbl="node1" presStyleIdx="2" presStyleCnt="3">
        <dgm:presLayoutVars>
          <dgm:bulletEnabled val="1"/>
        </dgm:presLayoutVars>
      </dgm:prSet>
      <dgm:spPr/>
    </dgm:pt>
  </dgm:ptLst>
  <dgm:cxnLst>
    <dgm:cxn modelId="{5473E406-EAAF-4CE1-8800-5755A1318CA5}" srcId="{15D8FC77-5EAC-4B01-8288-A80866804E06}" destId="{04025C5B-922B-4AFF-B2E4-1C85462E9B08}" srcOrd="1" destOrd="0" parTransId="{DDA12320-90ED-42DA-8390-2E21EF61400D}" sibTransId="{68664164-8106-48C1-8EE6-A83912BCB74A}"/>
    <dgm:cxn modelId="{84D28D0A-125F-514E-8AD9-98E8C1107998}" type="presOf" srcId="{68664164-8106-48C1-8EE6-A83912BCB74A}" destId="{4EE7ADBC-906F-AD4D-B59C-3D7AF16D805A}" srcOrd="0" destOrd="0" presId="urn:microsoft.com/office/officeart/2005/8/layout/process1"/>
    <dgm:cxn modelId="{1398CE0C-6C5E-3B43-9075-CEBF93096DD3}" type="presOf" srcId="{15D8FC77-5EAC-4B01-8288-A80866804E06}" destId="{7F127F0A-14AC-B344-86F6-7C343FB8978E}" srcOrd="0" destOrd="0" presId="urn:microsoft.com/office/officeart/2005/8/layout/process1"/>
    <dgm:cxn modelId="{DEFD873B-501F-4F88-B24B-2996609F2A2F}" srcId="{15D8FC77-5EAC-4B01-8288-A80866804E06}" destId="{4881EAAE-A217-4C8E-9117-EF6EB3A26694}" srcOrd="0" destOrd="0" parTransId="{8EE132E8-D739-4966-9600-A1C02D37B483}" sibTransId="{A67FB38C-6812-4574-AE01-2D89C6FD5F16}"/>
    <dgm:cxn modelId="{962E9B3E-6BD2-734D-91FD-367751244AA4}" type="presOf" srcId="{04025C5B-922B-4AFF-B2E4-1C85462E9B08}" destId="{51436ABB-3D1F-8C4C-B638-F06CE70FDCEC}" srcOrd="0" destOrd="0" presId="urn:microsoft.com/office/officeart/2005/8/layout/process1"/>
    <dgm:cxn modelId="{5A26D74B-E2D0-48D0-B8A0-2B7D3875F820}" srcId="{15D8FC77-5EAC-4B01-8288-A80866804E06}" destId="{9A2F44A3-7868-49AB-B028-26023C58939F}" srcOrd="2" destOrd="0" parTransId="{1B96643F-8A1C-47F1-A544-8B43D22ACE4F}" sibTransId="{14E52B96-457C-4CB6-ACE3-B561FAE0389F}"/>
    <dgm:cxn modelId="{4A657956-E856-3640-99C3-6C7B793B1E03}" type="presOf" srcId="{A67FB38C-6812-4574-AE01-2D89C6FD5F16}" destId="{C5A0F82F-E902-1B43-B277-6CAA7D5CA3ED}" srcOrd="1" destOrd="0" presId="urn:microsoft.com/office/officeart/2005/8/layout/process1"/>
    <dgm:cxn modelId="{AC274A57-5251-D24C-92FD-DC2CD095F638}" type="presOf" srcId="{A67FB38C-6812-4574-AE01-2D89C6FD5F16}" destId="{E73E4782-66C9-7642-9FD5-ED9CE653347F}" srcOrd="0" destOrd="0" presId="urn:microsoft.com/office/officeart/2005/8/layout/process1"/>
    <dgm:cxn modelId="{975B6AA5-9530-A34D-B46C-0B8CB6368EDB}" type="presOf" srcId="{9A2F44A3-7868-49AB-B028-26023C58939F}" destId="{80DE1895-FFE0-D743-A784-11FC9E9C583A}" srcOrd="0" destOrd="0" presId="urn:microsoft.com/office/officeart/2005/8/layout/process1"/>
    <dgm:cxn modelId="{73160BBD-76D8-3843-97F7-EF0646DAEDC2}" type="presOf" srcId="{68664164-8106-48C1-8EE6-A83912BCB74A}" destId="{D352BEDC-B16B-014D-86E7-8725240A99DA}" srcOrd="1" destOrd="0" presId="urn:microsoft.com/office/officeart/2005/8/layout/process1"/>
    <dgm:cxn modelId="{DE1941FD-4A05-7046-A997-39655151DDCD}" type="presOf" srcId="{4881EAAE-A217-4C8E-9117-EF6EB3A26694}" destId="{EC3C63B7-022F-3B4F-BE37-C57C33EE4DA8}" srcOrd="0" destOrd="0" presId="urn:microsoft.com/office/officeart/2005/8/layout/process1"/>
    <dgm:cxn modelId="{BB027D9A-95E8-564D-96FD-B3450554DDE8}" type="presParOf" srcId="{7F127F0A-14AC-B344-86F6-7C343FB8978E}" destId="{EC3C63B7-022F-3B4F-BE37-C57C33EE4DA8}" srcOrd="0" destOrd="0" presId="urn:microsoft.com/office/officeart/2005/8/layout/process1"/>
    <dgm:cxn modelId="{58699011-D02B-6F4B-BC93-9879C0FBF067}" type="presParOf" srcId="{7F127F0A-14AC-B344-86F6-7C343FB8978E}" destId="{E73E4782-66C9-7642-9FD5-ED9CE653347F}" srcOrd="1" destOrd="0" presId="urn:microsoft.com/office/officeart/2005/8/layout/process1"/>
    <dgm:cxn modelId="{379E8F51-9207-5F45-9D26-EACE8FA2C8F5}" type="presParOf" srcId="{E73E4782-66C9-7642-9FD5-ED9CE653347F}" destId="{C5A0F82F-E902-1B43-B277-6CAA7D5CA3ED}" srcOrd="0" destOrd="0" presId="urn:microsoft.com/office/officeart/2005/8/layout/process1"/>
    <dgm:cxn modelId="{58C24EA5-2A48-4244-8A66-ACCFDD3AC441}" type="presParOf" srcId="{7F127F0A-14AC-B344-86F6-7C343FB8978E}" destId="{51436ABB-3D1F-8C4C-B638-F06CE70FDCEC}" srcOrd="2" destOrd="0" presId="urn:microsoft.com/office/officeart/2005/8/layout/process1"/>
    <dgm:cxn modelId="{6B2024BC-B445-DD4F-8966-A60FF1ACD5DB}" type="presParOf" srcId="{7F127F0A-14AC-B344-86F6-7C343FB8978E}" destId="{4EE7ADBC-906F-AD4D-B59C-3D7AF16D805A}" srcOrd="3" destOrd="0" presId="urn:microsoft.com/office/officeart/2005/8/layout/process1"/>
    <dgm:cxn modelId="{8A781EDF-157F-C846-9C24-717FF90B2CC2}" type="presParOf" srcId="{4EE7ADBC-906F-AD4D-B59C-3D7AF16D805A}" destId="{D352BEDC-B16B-014D-86E7-8725240A99DA}" srcOrd="0" destOrd="0" presId="urn:microsoft.com/office/officeart/2005/8/layout/process1"/>
    <dgm:cxn modelId="{83E2FD1B-5821-5B4F-AB9A-35CA8653C774}" type="presParOf" srcId="{7F127F0A-14AC-B344-86F6-7C343FB8978E}" destId="{80DE1895-FFE0-D743-A784-11FC9E9C583A}"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B104879-29B6-0041-8D67-1F0A2B6552ED}" type="doc">
      <dgm:prSet loTypeId="urn:microsoft.com/office/officeart/2005/8/layout/process1" loCatId="process" qsTypeId="urn:microsoft.com/office/officeart/2005/8/quickstyle/simple1" qsCatId="simple" csTypeId="urn:microsoft.com/office/officeart/2005/8/colors/accent1_3" csCatId="accent1"/>
      <dgm:spPr/>
      <dgm:t>
        <a:bodyPr/>
        <a:lstStyle/>
        <a:p>
          <a:endParaRPr lang="en-GB"/>
        </a:p>
      </dgm:t>
    </dgm:pt>
    <dgm:pt modelId="{8AEAEF39-EB2B-5348-AFE4-04DA0D1993D0}">
      <dgm:prSet/>
      <dgm:spPr/>
      <dgm:t>
        <a:bodyPr/>
        <a:lstStyle/>
        <a:p>
          <a:r>
            <a:rPr lang="en-GB"/>
            <a:t>For mediators, the topic of "who is family" has a variety of implications. The challenges that a family is facing and the range of options that the family will explore are both impacted by how a client perceives his or her family—in the past, in the present, and in aspirations for the future. </a:t>
          </a:r>
        </a:p>
      </dgm:t>
    </dgm:pt>
    <dgm:pt modelId="{D489E740-058B-5944-94DB-612A3D07AFC2}" type="parTrans" cxnId="{83871435-6114-0148-B6CC-D39185BEF003}">
      <dgm:prSet/>
      <dgm:spPr/>
      <dgm:t>
        <a:bodyPr/>
        <a:lstStyle/>
        <a:p>
          <a:endParaRPr lang="en-GB"/>
        </a:p>
      </dgm:t>
    </dgm:pt>
    <dgm:pt modelId="{F563C43A-03F5-5D42-B373-2C719BBE6E63}" type="sibTrans" cxnId="{83871435-6114-0148-B6CC-D39185BEF003}">
      <dgm:prSet/>
      <dgm:spPr/>
      <dgm:t>
        <a:bodyPr/>
        <a:lstStyle/>
        <a:p>
          <a:endParaRPr lang="en-GB"/>
        </a:p>
      </dgm:t>
    </dgm:pt>
    <dgm:pt modelId="{4F6A5A57-F612-D947-BCE1-98169E569983}">
      <dgm:prSet/>
      <dgm:spPr/>
      <dgm:t>
        <a:bodyPr/>
        <a:lstStyle/>
        <a:p>
          <a:r>
            <a:rPr lang="en-GB"/>
            <a:t>As an illustration, a parent could long for the societal ideal or experience intense humiliation for falling short of it. If this is the case, the parents may be more sensitive to mediator comments or body language that can suggest the mediator is speaking down to them. </a:t>
          </a:r>
        </a:p>
      </dgm:t>
    </dgm:pt>
    <dgm:pt modelId="{39DFA037-F7C4-CB43-BAC8-992B6E88C6A1}" type="parTrans" cxnId="{816D9E9A-796A-8A41-AD97-AE7DFC34D9BF}">
      <dgm:prSet/>
      <dgm:spPr/>
      <dgm:t>
        <a:bodyPr/>
        <a:lstStyle/>
        <a:p>
          <a:endParaRPr lang="en-GB"/>
        </a:p>
      </dgm:t>
    </dgm:pt>
    <dgm:pt modelId="{FE5B3B6C-8230-0F49-99B1-9CCAFBF7331A}" type="sibTrans" cxnId="{816D9E9A-796A-8A41-AD97-AE7DFC34D9BF}">
      <dgm:prSet/>
      <dgm:spPr/>
      <dgm:t>
        <a:bodyPr/>
        <a:lstStyle/>
        <a:p>
          <a:endParaRPr lang="en-GB"/>
        </a:p>
      </dgm:t>
    </dgm:pt>
    <dgm:pt modelId="{AB3B9376-7850-CC4D-9430-EEB89C8CE04E}">
      <dgm:prSet/>
      <dgm:spPr/>
      <dgm:t>
        <a:bodyPr/>
        <a:lstStyle/>
        <a:p>
          <a:r>
            <a:rPr lang="en-GB"/>
            <a:t>The mediator will also select who to include in the mediation process based on the clients' definition of "family." </a:t>
          </a:r>
        </a:p>
      </dgm:t>
    </dgm:pt>
    <dgm:pt modelId="{EF925EB2-C6CD-4B46-BBCA-0D6C7A6B4C42}" type="parTrans" cxnId="{E2DA482B-48CA-8B4C-8E3A-D690C0EE331F}">
      <dgm:prSet/>
      <dgm:spPr/>
      <dgm:t>
        <a:bodyPr/>
        <a:lstStyle/>
        <a:p>
          <a:endParaRPr lang="en-GB"/>
        </a:p>
      </dgm:t>
    </dgm:pt>
    <dgm:pt modelId="{12BF97CB-2BC6-7749-B72A-7C30CF8CFB76}" type="sibTrans" cxnId="{E2DA482B-48CA-8B4C-8E3A-D690C0EE331F}">
      <dgm:prSet/>
      <dgm:spPr/>
      <dgm:t>
        <a:bodyPr/>
        <a:lstStyle/>
        <a:p>
          <a:endParaRPr lang="en-GB"/>
        </a:p>
      </dgm:t>
    </dgm:pt>
    <dgm:pt modelId="{ED7CC3CC-66CA-B04A-8AC3-4782BFD061E2}" type="pres">
      <dgm:prSet presAssocID="{EB104879-29B6-0041-8D67-1F0A2B6552ED}" presName="Name0" presStyleCnt="0">
        <dgm:presLayoutVars>
          <dgm:dir/>
          <dgm:resizeHandles val="exact"/>
        </dgm:presLayoutVars>
      </dgm:prSet>
      <dgm:spPr/>
    </dgm:pt>
    <dgm:pt modelId="{CC79570A-C52A-EB4A-945D-075BB75247BE}" type="pres">
      <dgm:prSet presAssocID="{8AEAEF39-EB2B-5348-AFE4-04DA0D1993D0}" presName="node" presStyleLbl="node1" presStyleIdx="0" presStyleCnt="3">
        <dgm:presLayoutVars>
          <dgm:bulletEnabled val="1"/>
        </dgm:presLayoutVars>
      </dgm:prSet>
      <dgm:spPr/>
    </dgm:pt>
    <dgm:pt modelId="{4CD0D5DA-031B-784E-995B-B6829CF80CB0}" type="pres">
      <dgm:prSet presAssocID="{F563C43A-03F5-5D42-B373-2C719BBE6E63}" presName="sibTrans" presStyleLbl="sibTrans2D1" presStyleIdx="0" presStyleCnt="2"/>
      <dgm:spPr/>
    </dgm:pt>
    <dgm:pt modelId="{4CF3CA60-0FCB-4546-AD17-39ED83DDBDA3}" type="pres">
      <dgm:prSet presAssocID="{F563C43A-03F5-5D42-B373-2C719BBE6E63}" presName="connectorText" presStyleLbl="sibTrans2D1" presStyleIdx="0" presStyleCnt="2"/>
      <dgm:spPr/>
    </dgm:pt>
    <dgm:pt modelId="{2C34E66D-025D-644A-B722-437F11526548}" type="pres">
      <dgm:prSet presAssocID="{4F6A5A57-F612-D947-BCE1-98169E569983}" presName="node" presStyleLbl="node1" presStyleIdx="1" presStyleCnt="3">
        <dgm:presLayoutVars>
          <dgm:bulletEnabled val="1"/>
        </dgm:presLayoutVars>
      </dgm:prSet>
      <dgm:spPr/>
    </dgm:pt>
    <dgm:pt modelId="{1730C6B8-751A-8B47-A53C-CDBC08236FA5}" type="pres">
      <dgm:prSet presAssocID="{FE5B3B6C-8230-0F49-99B1-9CCAFBF7331A}" presName="sibTrans" presStyleLbl="sibTrans2D1" presStyleIdx="1" presStyleCnt="2"/>
      <dgm:spPr/>
    </dgm:pt>
    <dgm:pt modelId="{C87D4E96-18F5-2348-89AA-9F563EE0EFAE}" type="pres">
      <dgm:prSet presAssocID="{FE5B3B6C-8230-0F49-99B1-9CCAFBF7331A}" presName="connectorText" presStyleLbl="sibTrans2D1" presStyleIdx="1" presStyleCnt="2"/>
      <dgm:spPr/>
    </dgm:pt>
    <dgm:pt modelId="{C9C612E5-2A52-D047-861D-E07155EDBE6D}" type="pres">
      <dgm:prSet presAssocID="{AB3B9376-7850-CC4D-9430-EEB89C8CE04E}" presName="node" presStyleLbl="node1" presStyleIdx="2" presStyleCnt="3">
        <dgm:presLayoutVars>
          <dgm:bulletEnabled val="1"/>
        </dgm:presLayoutVars>
      </dgm:prSet>
      <dgm:spPr/>
    </dgm:pt>
  </dgm:ptLst>
  <dgm:cxnLst>
    <dgm:cxn modelId="{CEBBB61F-9FEF-2F42-9145-B593E09F7428}" type="presOf" srcId="{4F6A5A57-F612-D947-BCE1-98169E569983}" destId="{2C34E66D-025D-644A-B722-437F11526548}" srcOrd="0" destOrd="0" presId="urn:microsoft.com/office/officeart/2005/8/layout/process1"/>
    <dgm:cxn modelId="{E2DA482B-48CA-8B4C-8E3A-D690C0EE331F}" srcId="{EB104879-29B6-0041-8D67-1F0A2B6552ED}" destId="{AB3B9376-7850-CC4D-9430-EEB89C8CE04E}" srcOrd="2" destOrd="0" parTransId="{EF925EB2-C6CD-4B46-BBCA-0D6C7A6B4C42}" sibTransId="{12BF97CB-2BC6-7749-B72A-7C30CF8CFB76}"/>
    <dgm:cxn modelId="{83871435-6114-0148-B6CC-D39185BEF003}" srcId="{EB104879-29B6-0041-8D67-1F0A2B6552ED}" destId="{8AEAEF39-EB2B-5348-AFE4-04DA0D1993D0}" srcOrd="0" destOrd="0" parTransId="{D489E740-058B-5944-94DB-612A3D07AFC2}" sibTransId="{F563C43A-03F5-5D42-B373-2C719BBE6E63}"/>
    <dgm:cxn modelId="{1CA68961-C6A2-6D48-8A1E-E7440523708D}" type="presOf" srcId="{EB104879-29B6-0041-8D67-1F0A2B6552ED}" destId="{ED7CC3CC-66CA-B04A-8AC3-4782BFD061E2}" srcOrd="0" destOrd="0" presId="urn:microsoft.com/office/officeart/2005/8/layout/process1"/>
    <dgm:cxn modelId="{E53D5F63-880C-5544-B30E-EE8938C47FB2}" type="presOf" srcId="{F563C43A-03F5-5D42-B373-2C719BBE6E63}" destId="{4CF3CA60-0FCB-4546-AD17-39ED83DDBDA3}" srcOrd="1" destOrd="0" presId="urn:microsoft.com/office/officeart/2005/8/layout/process1"/>
    <dgm:cxn modelId="{49269B6F-7CF8-9140-A7D2-F0D5E2541A38}" type="presOf" srcId="{8AEAEF39-EB2B-5348-AFE4-04DA0D1993D0}" destId="{CC79570A-C52A-EB4A-945D-075BB75247BE}" srcOrd="0" destOrd="0" presId="urn:microsoft.com/office/officeart/2005/8/layout/process1"/>
    <dgm:cxn modelId="{816D9E9A-796A-8A41-AD97-AE7DFC34D9BF}" srcId="{EB104879-29B6-0041-8D67-1F0A2B6552ED}" destId="{4F6A5A57-F612-D947-BCE1-98169E569983}" srcOrd="1" destOrd="0" parTransId="{39DFA037-F7C4-CB43-BAC8-992B6E88C6A1}" sibTransId="{FE5B3B6C-8230-0F49-99B1-9CCAFBF7331A}"/>
    <dgm:cxn modelId="{79E508B2-967E-E847-9DE1-F6A2046DC8D5}" type="presOf" srcId="{FE5B3B6C-8230-0F49-99B1-9CCAFBF7331A}" destId="{1730C6B8-751A-8B47-A53C-CDBC08236FA5}" srcOrd="0" destOrd="0" presId="urn:microsoft.com/office/officeart/2005/8/layout/process1"/>
    <dgm:cxn modelId="{95C5CCEA-3A0F-474C-9281-1F599CAC99A6}" type="presOf" srcId="{AB3B9376-7850-CC4D-9430-EEB89C8CE04E}" destId="{C9C612E5-2A52-D047-861D-E07155EDBE6D}" srcOrd="0" destOrd="0" presId="urn:microsoft.com/office/officeart/2005/8/layout/process1"/>
    <dgm:cxn modelId="{B2EF59F6-3FD6-1149-8E78-8302F8070CFC}" type="presOf" srcId="{F563C43A-03F5-5D42-B373-2C719BBE6E63}" destId="{4CD0D5DA-031B-784E-995B-B6829CF80CB0}" srcOrd="0" destOrd="0" presId="urn:microsoft.com/office/officeart/2005/8/layout/process1"/>
    <dgm:cxn modelId="{8AF19DF6-4210-5046-9342-9EC91B2535A7}" type="presOf" srcId="{FE5B3B6C-8230-0F49-99B1-9CCAFBF7331A}" destId="{C87D4E96-18F5-2348-89AA-9F563EE0EFAE}" srcOrd="1" destOrd="0" presId="urn:microsoft.com/office/officeart/2005/8/layout/process1"/>
    <dgm:cxn modelId="{744E9BE9-25D9-2D4C-A79C-895F37F0A695}" type="presParOf" srcId="{ED7CC3CC-66CA-B04A-8AC3-4782BFD061E2}" destId="{CC79570A-C52A-EB4A-945D-075BB75247BE}" srcOrd="0" destOrd="0" presId="urn:microsoft.com/office/officeart/2005/8/layout/process1"/>
    <dgm:cxn modelId="{D8FDA181-6BD6-4548-A2CE-6F03AD2A5576}" type="presParOf" srcId="{ED7CC3CC-66CA-B04A-8AC3-4782BFD061E2}" destId="{4CD0D5DA-031B-784E-995B-B6829CF80CB0}" srcOrd="1" destOrd="0" presId="urn:microsoft.com/office/officeart/2005/8/layout/process1"/>
    <dgm:cxn modelId="{1621FF9A-EE56-8E40-95E9-8FACAFDFDC5B}" type="presParOf" srcId="{4CD0D5DA-031B-784E-995B-B6829CF80CB0}" destId="{4CF3CA60-0FCB-4546-AD17-39ED83DDBDA3}" srcOrd="0" destOrd="0" presId="urn:microsoft.com/office/officeart/2005/8/layout/process1"/>
    <dgm:cxn modelId="{BF9A3ABE-1E9D-FF45-B09A-807EE591218C}" type="presParOf" srcId="{ED7CC3CC-66CA-B04A-8AC3-4782BFD061E2}" destId="{2C34E66D-025D-644A-B722-437F11526548}" srcOrd="2" destOrd="0" presId="urn:microsoft.com/office/officeart/2005/8/layout/process1"/>
    <dgm:cxn modelId="{FE9EC626-BE9C-FE4C-BD80-04698B14EEE2}" type="presParOf" srcId="{ED7CC3CC-66CA-B04A-8AC3-4782BFD061E2}" destId="{1730C6B8-751A-8B47-A53C-CDBC08236FA5}" srcOrd="3" destOrd="0" presId="urn:microsoft.com/office/officeart/2005/8/layout/process1"/>
    <dgm:cxn modelId="{562BE342-919C-4842-B066-5B3AB86243CA}" type="presParOf" srcId="{1730C6B8-751A-8B47-A53C-CDBC08236FA5}" destId="{C87D4E96-18F5-2348-89AA-9F563EE0EFAE}" srcOrd="0" destOrd="0" presId="urn:microsoft.com/office/officeart/2005/8/layout/process1"/>
    <dgm:cxn modelId="{7427B705-997A-0B46-A04B-7D00E67BFD96}" type="presParOf" srcId="{ED7CC3CC-66CA-B04A-8AC3-4782BFD061E2}" destId="{C9C612E5-2A52-D047-861D-E07155EDBE6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E4D8912-32DB-874B-855E-9424368D6BEB}" type="doc">
      <dgm:prSet loTypeId="urn:microsoft.com/office/officeart/2005/8/layout/hProcess9" loCatId="process" qsTypeId="urn:microsoft.com/office/officeart/2005/8/quickstyle/simple1" qsCatId="simple" csTypeId="urn:microsoft.com/office/officeart/2005/8/colors/colorful5" csCatId="colorful"/>
      <dgm:spPr/>
      <dgm:t>
        <a:bodyPr/>
        <a:lstStyle/>
        <a:p>
          <a:endParaRPr lang="en-GB"/>
        </a:p>
      </dgm:t>
    </dgm:pt>
    <dgm:pt modelId="{2A399268-BCC2-B948-B7A6-AF454250B387}">
      <dgm:prSet/>
      <dgm:spPr/>
      <dgm:t>
        <a:bodyPr/>
        <a:lstStyle/>
        <a:p>
          <a:r>
            <a:rPr lang="en-US"/>
            <a:t>When parents have different views on how to raise their children, bicultural marriages produce challenging family dynamics. According to Benokraitis and Nijole (2010), cultural traditions might lay the groundwork for a marriage to fall apart. </a:t>
          </a:r>
          <a:endParaRPr lang="en-GB"/>
        </a:p>
      </dgm:t>
    </dgm:pt>
    <dgm:pt modelId="{C52F04E0-BD57-DA4C-B05C-74FFE4D4DC18}" type="parTrans" cxnId="{5A7FC2A6-883D-8441-9567-6DBF37228428}">
      <dgm:prSet/>
      <dgm:spPr/>
      <dgm:t>
        <a:bodyPr/>
        <a:lstStyle/>
        <a:p>
          <a:endParaRPr lang="en-GB"/>
        </a:p>
      </dgm:t>
    </dgm:pt>
    <dgm:pt modelId="{FC4E8147-CA1A-DF4D-A35C-351B06383526}" type="sibTrans" cxnId="{5A7FC2A6-883D-8441-9567-6DBF37228428}">
      <dgm:prSet/>
      <dgm:spPr/>
      <dgm:t>
        <a:bodyPr/>
        <a:lstStyle/>
        <a:p>
          <a:endParaRPr lang="en-GB"/>
        </a:p>
      </dgm:t>
    </dgm:pt>
    <dgm:pt modelId="{439BC46F-BEE8-BF43-A144-8464C060F6BE}">
      <dgm:prSet/>
      <dgm:spPr/>
      <dgm:t>
        <a:bodyPr/>
        <a:lstStyle/>
        <a:p>
          <a:r>
            <a:rPr lang="en-US"/>
            <a:t>The many intricate areas of multicultural conflicts, such as international family mediation, contain amounts of interfaith conflict resolution. </a:t>
          </a:r>
          <a:endParaRPr lang="en-GB"/>
        </a:p>
      </dgm:t>
    </dgm:pt>
    <dgm:pt modelId="{22F62525-AD90-FB45-A1B5-71CD84B2A595}" type="parTrans" cxnId="{7A35CE9E-1948-3A4F-9ADB-5F2AEADC32E0}">
      <dgm:prSet/>
      <dgm:spPr/>
      <dgm:t>
        <a:bodyPr/>
        <a:lstStyle/>
        <a:p>
          <a:endParaRPr lang="en-GB"/>
        </a:p>
      </dgm:t>
    </dgm:pt>
    <dgm:pt modelId="{4235572D-5E07-164E-BCC5-23286127C5D3}" type="sibTrans" cxnId="{7A35CE9E-1948-3A4F-9ADB-5F2AEADC32E0}">
      <dgm:prSet/>
      <dgm:spPr/>
      <dgm:t>
        <a:bodyPr/>
        <a:lstStyle/>
        <a:p>
          <a:endParaRPr lang="en-GB"/>
        </a:p>
      </dgm:t>
    </dgm:pt>
    <dgm:pt modelId="{A03639E5-3D73-5647-AEC1-32B5912DFA8D}">
      <dgm:prSet/>
      <dgm:spPr/>
      <dgm:t>
        <a:bodyPr/>
        <a:lstStyle/>
        <a:p>
          <a:r>
            <a:rPr lang="en-US"/>
            <a:t>Family mediators, especially those involved in international child custody issues and international family mediation, have a considerable need for training in interfaith conflict resolution. </a:t>
          </a:r>
          <a:endParaRPr lang="en-GB"/>
        </a:p>
      </dgm:t>
    </dgm:pt>
    <dgm:pt modelId="{440EAC0E-C172-FD44-98B5-BFB2BA7B62D4}" type="parTrans" cxnId="{814D08CE-A9E0-A043-8E0C-F85296E95E6A}">
      <dgm:prSet/>
      <dgm:spPr/>
      <dgm:t>
        <a:bodyPr/>
        <a:lstStyle/>
        <a:p>
          <a:endParaRPr lang="en-GB"/>
        </a:p>
      </dgm:t>
    </dgm:pt>
    <dgm:pt modelId="{B9151388-398B-8548-B1C5-50082DFEAA5A}" type="sibTrans" cxnId="{814D08CE-A9E0-A043-8E0C-F85296E95E6A}">
      <dgm:prSet/>
      <dgm:spPr/>
      <dgm:t>
        <a:bodyPr/>
        <a:lstStyle/>
        <a:p>
          <a:endParaRPr lang="en-GB"/>
        </a:p>
      </dgm:t>
    </dgm:pt>
    <dgm:pt modelId="{092F085D-8D11-2B49-9F9C-A39DE62637AC}" type="pres">
      <dgm:prSet presAssocID="{9E4D8912-32DB-874B-855E-9424368D6BEB}" presName="CompostProcess" presStyleCnt="0">
        <dgm:presLayoutVars>
          <dgm:dir/>
          <dgm:resizeHandles val="exact"/>
        </dgm:presLayoutVars>
      </dgm:prSet>
      <dgm:spPr/>
    </dgm:pt>
    <dgm:pt modelId="{B012D4B3-8805-0E4D-9A10-0A1052A09ECC}" type="pres">
      <dgm:prSet presAssocID="{9E4D8912-32DB-874B-855E-9424368D6BEB}" presName="arrow" presStyleLbl="bgShp" presStyleIdx="0" presStyleCnt="1"/>
      <dgm:spPr/>
    </dgm:pt>
    <dgm:pt modelId="{DECBEF70-BBFF-6346-BD7C-91E4687F192B}" type="pres">
      <dgm:prSet presAssocID="{9E4D8912-32DB-874B-855E-9424368D6BEB}" presName="linearProcess" presStyleCnt="0"/>
      <dgm:spPr/>
    </dgm:pt>
    <dgm:pt modelId="{73A65C37-FD54-494B-A7C8-114D261DD1F8}" type="pres">
      <dgm:prSet presAssocID="{2A399268-BCC2-B948-B7A6-AF454250B387}" presName="textNode" presStyleLbl="node1" presStyleIdx="0" presStyleCnt="3">
        <dgm:presLayoutVars>
          <dgm:bulletEnabled val="1"/>
        </dgm:presLayoutVars>
      </dgm:prSet>
      <dgm:spPr/>
    </dgm:pt>
    <dgm:pt modelId="{90A7D792-C302-DA4A-B7B5-67367E1FD191}" type="pres">
      <dgm:prSet presAssocID="{FC4E8147-CA1A-DF4D-A35C-351B06383526}" presName="sibTrans" presStyleCnt="0"/>
      <dgm:spPr/>
    </dgm:pt>
    <dgm:pt modelId="{A98D4E86-58F2-F44D-AA2C-CEC1EA5E2F8D}" type="pres">
      <dgm:prSet presAssocID="{439BC46F-BEE8-BF43-A144-8464C060F6BE}" presName="textNode" presStyleLbl="node1" presStyleIdx="1" presStyleCnt="3">
        <dgm:presLayoutVars>
          <dgm:bulletEnabled val="1"/>
        </dgm:presLayoutVars>
      </dgm:prSet>
      <dgm:spPr/>
    </dgm:pt>
    <dgm:pt modelId="{7DF6CE9A-6107-9945-95E3-AEBAE47D0B2A}" type="pres">
      <dgm:prSet presAssocID="{4235572D-5E07-164E-BCC5-23286127C5D3}" presName="sibTrans" presStyleCnt="0"/>
      <dgm:spPr/>
    </dgm:pt>
    <dgm:pt modelId="{B7435593-AFBB-8B49-9EC8-1B5B7132BB70}" type="pres">
      <dgm:prSet presAssocID="{A03639E5-3D73-5647-AEC1-32B5912DFA8D}" presName="textNode" presStyleLbl="node1" presStyleIdx="2" presStyleCnt="3">
        <dgm:presLayoutVars>
          <dgm:bulletEnabled val="1"/>
        </dgm:presLayoutVars>
      </dgm:prSet>
      <dgm:spPr/>
    </dgm:pt>
  </dgm:ptLst>
  <dgm:cxnLst>
    <dgm:cxn modelId="{4D33E41F-9222-2A40-BD0B-5FF4BAA9E1F9}" type="presOf" srcId="{9E4D8912-32DB-874B-855E-9424368D6BEB}" destId="{092F085D-8D11-2B49-9F9C-A39DE62637AC}" srcOrd="0" destOrd="0" presId="urn:microsoft.com/office/officeart/2005/8/layout/hProcess9"/>
    <dgm:cxn modelId="{4FB1243A-F748-2645-B01C-9B6E148BCA68}" type="presOf" srcId="{439BC46F-BEE8-BF43-A144-8464C060F6BE}" destId="{A98D4E86-58F2-F44D-AA2C-CEC1EA5E2F8D}" srcOrd="0" destOrd="0" presId="urn:microsoft.com/office/officeart/2005/8/layout/hProcess9"/>
    <dgm:cxn modelId="{F951B345-1BAD-2C45-921F-7A9BE660236F}" type="presOf" srcId="{A03639E5-3D73-5647-AEC1-32B5912DFA8D}" destId="{B7435593-AFBB-8B49-9EC8-1B5B7132BB70}" srcOrd="0" destOrd="0" presId="urn:microsoft.com/office/officeart/2005/8/layout/hProcess9"/>
    <dgm:cxn modelId="{9F73AB9E-2C3C-E648-B122-6264D9C9AC9B}" type="presOf" srcId="{2A399268-BCC2-B948-B7A6-AF454250B387}" destId="{73A65C37-FD54-494B-A7C8-114D261DD1F8}" srcOrd="0" destOrd="0" presId="urn:microsoft.com/office/officeart/2005/8/layout/hProcess9"/>
    <dgm:cxn modelId="{7A35CE9E-1948-3A4F-9ADB-5F2AEADC32E0}" srcId="{9E4D8912-32DB-874B-855E-9424368D6BEB}" destId="{439BC46F-BEE8-BF43-A144-8464C060F6BE}" srcOrd="1" destOrd="0" parTransId="{22F62525-AD90-FB45-A1B5-71CD84B2A595}" sibTransId="{4235572D-5E07-164E-BCC5-23286127C5D3}"/>
    <dgm:cxn modelId="{5A7FC2A6-883D-8441-9567-6DBF37228428}" srcId="{9E4D8912-32DB-874B-855E-9424368D6BEB}" destId="{2A399268-BCC2-B948-B7A6-AF454250B387}" srcOrd="0" destOrd="0" parTransId="{C52F04E0-BD57-DA4C-B05C-74FFE4D4DC18}" sibTransId="{FC4E8147-CA1A-DF4D-A35C-351B06383526}"/>
    <dgm:cxn modelId="{814D08CE-A9E0-A043-8E0C-F85296E95E6A}" srcId="{9E4D8912-32DB-874B-855E-9424368D6BEB}" destId="{A03639E5-3D73-5647-AEC1-32B5912DFA8D}" srcOrd="2" destOrd="0" parTransId="{440EAC0E-C172-FD44-98B5-BFB2BA7B62D4}" sibTransId="{B9151388-398B-8548-B1C5-50082DFEAA5A}"/>
    <dgm:cxn modelId="{E6AB591F-655B-594A-8CCD-133F16D57FC1}" type="presParOf" srcId="{092F085D-8D11-2B49-9F9C-A39DE62637AC}" destId="{B012D4B3-8805-0E4D-9A10-0A1052A09ECC}" srcOrd="0" destOrd="0" presId="urn:microsoft.com/office/officeart/2005/8/layout/hProcess9"/>
    <dgm:cxn modelId="{B9852319-2275-0640-8910-C0942D24FDC6}" type="presParOf" srcId="{092F085D-8D11-2B49-9F9C-A39DE62637AC}" destId="{DECBEF70-BBFF-6346-BD7C-91E4687F192B}" srcOrd="1" destOrd="0" presId="urn:microsoft.com/office/officeart/2005/8/layout/hProcess9"/>
    <dgm:cxn modelId="{23336EDC-785F-7F45-A62E-F941F6DACF02}" type="presParOf" srcId="{DECBEF70-BBFF-6346-BD7C-91E4687F192B}" destId="{73A65C37-FD54-494B-A7C8-114D261DD1F8}" srcOrd="0" destOrd="0" presId="urn:microsoft.com/office/officeart/2005/8/layout/hProcess9"/>
    <dgm:cxn modelId="{1A9F8165-94FE-AF4B-9413-7F1F0F19DFC4}" type="presParOf" srcId="{DECBEF70-BBFF-6346-BD7C-91E4687F192B}" destId="{90A7D792-C302-DA4A-B7B5-67367E1FD191}" srcOrd="1" destOrd="0" presId="urn:microsoft.com/office/officeart/2005/8/layout/hProcess9"/>
    <dgm:cxn modelId="{43B8A98F-370B-2348-8EA9-B3E15FFEC8BC}" type="presParOf" srcId="{DECBEF70-BBFF-6346-BD7C-91E4687F192B}" destId="{A98D4E86-58F2-F44D-AA2C-CEC1EA5E2F8D}" srcOrd="2" destOrd="0" presId="urn:microsoft.com/office/officeart/2005/8/layout/hProcess9"/>
    <dgm:cxn modelId="{2DBCB45E-FB57-A449-B175-DFACFBAB9BB6}" type="presParOf" srcId="{DECBEF70-BBFF-6346-BD7C-91E4687F192B}" destId="{7DF6CE9A-6107-9945-95E3-AEBAE47D0B2A}" srcOrd="3" destOrd="0" presId="urn:microsoft.com/office/officeart/2005/8/layout/hProcess9"/>
    <dgm:cxn modelId="{CB2AA25B-C964-014B-BA8F-0EBB211F4A85}" type="presParOf" srcId="{DECBEF70-BBFF-6346-BD7C-91E4687F192B}" destId="{B7435593-AFBB-8B49-9EC8-1B5B7132BB70}"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4AA8C7B-8239-5D4D-B080-3D999D50AE97}"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GB"/>
        </a:p>
      </dgm:t>
    </dgm:pt>
    <dgm:pt modelId="{DB250427-B78E-1D4D-8FBE-32A869273FD2}">
      <dgm:prSet/>
      <dgm:spPr/>
      <dgm:t>
        <a:bodyPr/>
        <a:lstStyle/>
        <a:p>
          <a:r>
            <a:rPr lang="en-GB"/>
            <a:t>Fathers often handle communication with persons outside the family in traditional Asian  households. </a:t>
          </a:r>
        </a:p>
      </dgm:t>
    </dgm:pt>
    <dgm:pt modelId="{74D53C90-FC85-E046-BDCE-B1C558EC5B8A}" type="parTrans" cxnId="{C62F415D-96B1-F542-A19A-077ED44AE05D}">
      <dgm:prSet/>
      <dgm:spPr/>
      <dgm:t>
        <a:bodyPr/>
        <a:lstStyle/>
        <a:p>
          <a:endParaRPr lang="en-GB"/>
        </a:p>
      </dgm:t>
    </dgm:pt>
    <dgm:pt modelId="{88514F45-E0D6-9242-9CA5-77E6D066DE5E}" type="sibTrans" cxnId="{C62F415D-96B1-F542-A19A-077ED44AE05D}">
      <dgm:prSet/>
      <dgm:spPr/>
      <dgm:t>
        <a:bodyPr/>
        <a:lstStyle/>
        <a:p>
          <a:endParaRPr lang="en-GB"/>
        </a:p>
      </dgm:t>
    </dgm:pt>
    <dgm:pt modelId="{66910D33-AC1A-E645-93DD-7BDA4A0AA120}">
      <dgm:prSet/>
      <dgm:spPr/>
      <dgm:t>
        <a:bodyPr/>
        <a:lstStyle/>
        <a:p>
          <a:r>
            <a:rPr lang="en-GB" dirty="0"/>
            <a:t>In mediation, the mother may appear to be on the same page as the father however, this might not be the case. </a:t>
          </a:r>
        </a:p>
      </dgm:t>
    </dgm:pt>
    <dgm:pt modelId="{8BC30E8D-9FE2-E645-A494-BECB602B15B1}" type="parTrans" cxnId="{82AB1BF1-A8E7-824D-8DC7-8B1F0A03CD05}">
      <dgm:prSet/>
      <dgm:spPr/>
      <dgm:t>
        <a:bodyPr/>
        <a:lstStyle/>
        <a:p>
          <a:endParaRPr lang="en-GB"/>
        </a:p>
      </dgm:t>
    </dgm:pt>
    <dgm:pt modelId="{D5F0FF47-39AE-5945-B1D5-0F2B70477083}" type="sibTrans" cxnId="{82AB1BF1-A8E7-824D-8DC7-8B1F0A03CD05}">
      <dgm:prSet/>
      <dgm:spPr/>
      <dgm:t>
        <a:bodyPr/>
        <a:lstStyle/>
        <a:p>
          <a:endParaRPr lang="en-GB"/>
        </a:p>
      </dgm:t>
    </dgm:pt>
    <dgm:pt modelId="{60D0AB1A-4B3A-7B46-9120-68625C2DB8AB}">
      <dgm:prSet/>
      <dgm:spPr/>
      <dgm:t>
        <a:bodyPr/>
        <a:lstStyle/>
        <a:p>
          <a:r>
            <a:rPr lang="en-GB"/>
            <a:t>Therefore, it is essential that the mediator meet with each parent separately in order to fully grasp each party's viewpoints, make both sides feel heard, and enable the mother (usually) to express her concerns at the combined session. </a:t>
          </a:r>
        </a:p>
      </dgm:t>
    </dgm:pt>
    <dgm:pt modelId="{704B129A-5DBF-474B-8DE5-BF5E1752A155}" type="parTrans" cxnId="{2FE0B15B-BC6E-C94B-BB47-F65D8EE67309}">
      <dgm:prSet/>
      <dgm:spPr/>
      <dgm:t>
        <a:bodyPr/>
        <a:lstStyle/>
        <a:p>
          <a:endParaRPr lang="en-GB"/>
        </a:p>
      </dgm:t>
    </dgm:pt>
    <dgm:pt modelId="{4E02EAF3-31DC-2E48-B8BA-B51A6C814E7B}" type="sibTrans" cxnId="{2FE0B15B-BC6E-C94B-BB47-F65D8EE67309}">
      <dgm:prSet/>
      <dgm:spPr/>
      <dgm:t>
        <a:bodyPr/>
        <a:lstStyle/>
        <a:p>
          <a:endParaRPr lang="en-GB"/>
        </a:p>
      </dgm:t>
    </dgm:pt>
    <dgm:pt modelId="{4AFB9882-515D-634E-8EA0-47B4B4D943A4}">
      <dgm:prSet/>
      <dgm:spPr/>
      <dgm:t>
        <a:bodyPr/>
        <a:lstStyle/>
        <a:p>
          <a:r>
            <a:rPr lang="en-GB"/>
            <a:t>Shuttle mediation or another variation of the procedure may be required if the mediator is unable to create a fair atmosphere for joint mediation. </a:t>
          </a:r>
        </a:p>
      </dgm:t>
    </dgm:pt>
    <dgm:pt modelId="{62B17257-D7D1-A74A-A9E0-1D49E54EB514}" type="parTrans" cxnId="{869F3E4D-5BAF-504B-9DEE-A6E1C1FE193C}">
      <dgm:prSet/>
      <dgm:spPr/>
      <dgm:t>
        <a:bodyPr/>
        <a:lstStyle/>
        <a:p>
          <a:endParaRPr lang="en-GB"/>
        </a:p>
      </dgm:t>
    </dgm:pt>
    <dgm:pt modelId="{C82816F5-0DAA-FC4E-B61C-B41222959D01}" type="sibTrans" cxnId="{869F3E4D-5BAF-504B-9DEE-A6E1C1FE193C}">
      <dgm:prSet/>
      <dgm:spPr/>
      <dgm:t>
        <a:bodyPr/>
        <a:lstStyle/>
        <a:p>
          <a:endParaRPr lang="en-GB"/>
        </a:p>
      </dgm:t>
    </dgm:pt>
    <dgm:pt modelId="{B4EAD3E9-36BB-9D45-897F-F9998C38197C}">
      <dgm:prSet/>
      <dgm:spPr/>
      <dgm:t>
        <a:bodyPr/>
        <a:lstStyle/>
        <a:p>
          <a:r>
            <a:rPr lang="en-GB"/>
            <a:t>Furthermore, traditional Asian family members can feel awkward while discussing sentiments. Mediators shouldn't compel participants to reveal their feelings. Since mediation is a quick intervention, major adjustments to communication patterns shouldn't be anticipated.</a:t>
          </a:r>
        </a:p>
      </dgm:t>
    </dgm:pt>
    <dgm:pt modelId="{B01D6A06-C02B-B04D-90A0-821D58C86BE3}" type="parTrans" cxnId="{6FF3848B-462D-E74E-B382-2E7E3D679E40}">
      <dgm:prSet/>
      <dgm:spPr/>
      <dgm:t>
        <a:bodyPr/>
        <a:lstStyle/>
        <a:p>
          <a:endParaRPr lang="en-GB"/>
        </a:p>
      </dgm:t>
    </dgm:pt>
    <dgm:pt modelId="{F09E6EA5-EC43-1848-88A0-AF700CC2CDB5}" type="sibTrans" cxnId="{6FF3848B-462D-E74E-B382-2E7E3D679E40}">
      <dgm:prSet/>
      <dgm:spPr/>
      <dgm:t>
        <a:bodyPr/>
        <a:lstStyle/>
        <a:p>
          <a:endParaRPr lang="en-GB"/>
        </a:p>
      </dgm:t>
    </dgm:pt>
    <dgm:pt modelId="{E9FBA1A2-84AB-6048-8F9D-229CA587D221}" type="pres">
      <dgm:prSet presAssocID="{F4AA8C7B-8239-5D4D-B080-3D999D50AE97}" presName="Name0" presStyleCnt="0">
        <dgm:presLayoutVars>
          <dgm:dir/>
          <dgm:animLvl val="lvl"/>
          <dgm:resizeHandles val="exact"/>
        </dgm:presLayoutVars>
      </dgm:prSet>
      <dgm:spPr/>
    </dgm:pt>
    <dgm:pt modelId="{761704A5-F904-0D45-ACEF-BAD159EFC102}" type="pres">
      <dgm:prSet presAssocID="{B4EAD3E9-36BB-9D45-897F-F9998C38197C}" presName="boxAndChildren" presStyleCnt="0"/>
      <dgm:spPr/>
    </dgm:pt>
    <dgm:pt modelId="{AF9CBE52-9009-7C4C-88A4-413205AE7128}" type="pres">
      <dgm:prSet presAssocID="{B4EAD3E9-36BB-9D45-897F-F9998C38197C}" presName="parentTextBox" presStyleLbl="node1" presStyleIdx="0" presStyleCnt="5"/>
      <dgm:spPr/>
    </dgm:pt>
    <dgm:pt modelId="{5B63017F-139F-3B4C-9B50-A01EBBCF002B}" type="pres">
      <dgm:prSet presAssocID="{C82816F5-0DAA-FC4E-B61C-B41222959D01}" presName="sp" presStyleCnt="0"/>
      <dgm:spPr/>
    </dgm:pt>
    <dgm:pt modelId="{223565EB-2D67-654B-84B3-F42EDE3BCE37}" type="pres">
      <dgm:prSet presAssocID="{4AFB9882-515D-634E-8EA0-47B4B4D943A4}" presName="arrowAndChildren" presStyleCnt="0"/>
      <dgm:spPr/>
    </dgm:pt>
    <dgm:pt modelId="{3829A1A9-74C9-EC43-A0AE-662A9DA62308}" type="pres">
      <dgm:prSet presAssocID="{4AFB9882-515D-634E-8EA0-47B4B4D943A4}" presName="parentTextArrow" presStyleLbl="node1" presStyleIdx="1" presStyleCnt="5"/>
      <dgm:spPr/>
    </dgm:pt>
    <dgm:pt modelId="{77EC0BD3-8DA4-5C43-95D8-90D575056B04}" type="pres">
      <dgm:prSet presAssocID="{4E02EAF3-31DC-2E48-B8BA-B51A6C814E7B}" presName="sp" presStyleCnt="0"/>
      <dgm:spPr/>
    </dgm:pt>
    <dgm:pt modelId="{8E178D10-47B0-0F49-9E53-401FDFDB044A}" type="pres">
      <dgm:prSet presAssocID="{60D0AB1A-4B3A-7B46-9120-68625C2DB8AB}" presName="arrowAndChildren" presStyleCnt="0"/>
      <dgm:spPr/>
    </dgm:pt>
    <dgm:pt modelId="{ADA8F698-2725-F140-A7D9-25E8CB4FDC47}" type="pres">
      <dgm:prSet presAssocID="{60D0AB1A-4B3A-7B46-9120-68625C2DB8AB}" presName="parentTextArrow" presStyleLbl="node1" presStyleIdx="2" presStyleCnt="5"/>
      <dgm:spPr/>
    </dgm:pt>
    <dgm:pt modelId="{95E53E3D-7B2E-834C-A166-9C0AFACB8974}" type="pres">
      <dgm:prSet presAssocID="{D5F0FF47-39AE-5945-B1D5-0F2B70477083}" presName="sp" presStyleCnt="0"/>
      <dgm:spPr/>
    </dgm:pt>
    <dgm:pt modelId="{0C088F68-AD8E-1144-BB18-8D73C7DE60FF}" type="pres">
      <dgm:prSet presAssocID="{66910D33-AC1A-E645-93DD-7BDA4A0AA120}" presName="arrowAndChildren" presStyleCnt="0"/>
      <dgm:spPr/>
    </dgm:pt>
    <dgm:pt modelId="{156CABF0-A4CD-F24E-B9BF-D799AEE0207A}" type="pres">
      <dgm:prSet presAssocID="{66910D33-AC1A-E645-93DD-7BDA4A0AA120}" presName="parentTextArrow" presStyleLbl="node1" presStyleIdx="3" presStyleCnt="5"/>
      <dgm:spPr/>
    </dgm:pt>
    <dgm:pt modelId="{E14B322D-5FFA-EF43-9256-FD5C6118B28F}" type="pres">
      <dgm:prSet presAssocID="{88514F45-E0D6-9242-9CA5-77E6D066DE5E}" presName="sp" presStyleCnt="0"/>
      <dgm:spPr/>
    </dgm:pt>
    <dgm:pt modelId="{049B02BF-302B-7447-A755-17540CA248E2}" type="pres">
      <dgm:prSet presAssocID="{DB250427-B78E-1D4D-8FBE-32A869273FD2}" presName="arrowAndChildren" presStyleCnt="0"/>
      <dgm:spPr/>
    </dgm:pt>
    <dgm:pt modelId="{3B522556-F1FB-8247-A243-66DC61C25CC0}" type="pres">
      <dgm:prSet presAssocID="{DB250427-B78E-1D4D-8FBE-32A869273FD2}" presName="parentTextArrow" presStyleLbl="node1" presStyleIdx="4" presStyleCnt="5"/>
      <dgm:spPr/>
    </dgm:pt>
  </dgm:ptLst>
  <dgm:cxnLst>
    <dgm:cxn modelId="{869F3E4D-5BAF-504B-9DEE-A6E1C1FE193C}" srcId="{F4AA8C7B-8239-5D4D-B080-3D999D50AE97}" destId="{4AFB9882-515D-634E-8EA0-47B4B4D943A4}" srcOrd="3" destOrd="0" parTransId="{62B17257-D7D1-A74A-A9E0-1D49E54EB514}" sibTransId="{C82816F5-0DAA-FC4E-B61C-B41222959D01}"/>
    <dgm:cxn modelId="{2FE0B15B-BC6E-C94B-BB47-F65D8EE67309}" srcId="{F4AA8C7B-8239-5D4D-B080-3D999D50AE97}" destId="{60D0AB1A-4B3A-7B46-9120-68625C2DB8AB}" srcOrd="2" destOrd="0" parTransId="{704B129A-5DBF-474B-8DE5-BF5E1752A155}" sibTransId="{4E02EAF3-31DC-2E48-B8BA-B51A6C814E7B}"/>
    <dgm:cxn modelId="{C62F415D-96B1-F542-A19A-077ED44AE05D}" srcId="{F4AA8C7B-8239-5D4D-B080-3D999D50AE97}" destId="{DB250427-B78E-1D4D-8FBE-32A869273FD2}" srcOrd="0" destOrd="0" parTransId="{74D53C90-FC85-E046-BDCE-B1C558EC5B8A}" sibTransId="{88514F45-E0D6-9242-9CA5-77E6D066DE5E}"/>
    <dgm:cxn modelId="{96F82C6A-8ED3-704A-815F-2BA2EDE95C11}" type="presOf" srcId="{F4AA8C7B-8239-5D4D-B080-3D999D50AE97}" destId="{E9FBA1A2-84AB-6048-8F9D-229CA587D221}" srcOrd="0" destOrd="0" presId="urn:microsoft.com/office/officeart/2005/8/layout/process4"/>
    <dgm:cxn modelId="{0EDBF681-7DE8-3C45-A719-E780E35142F9}" type="presOf" srcId="{60D0AB1A-4B3A-7B46-9120-68625C2DB8AB}" destId="{ADA8F698-2725-F140-A7D9-25E8CB4FDC47}" srcOrd="0" destOrd="0" presId="urn:microsoft.com/office/officeart/2005/8/layout/process4"/>
    <dgm:cxn modelId="{6FF3848B-462D-E74E-B382-2E7E3D679E40}" srcId="{F4AA8C7B-8239-5D4D-B080-3D999D50AE97}" destId="{B4EAD3E9-36BB-9D45-897F-F9998C38197C}" srcOrd="4" destOrd="0" parTransId="{B01D6A06-C02B-B04D-90A0-821D58C86BE3}" sibTransId="{F09E6EA5-EC43-1848-88A0-AF700CC2CDB5}"/>
    <dgm:cxn modelId="{7E723690-A4DF-7B41-8B1B-DCFDA45E5FA9}" type="presOf" srcId="{DB250427-B78E-1D4D-8FBE-32A869273FD2}" destId="{3B522556-F1FB-8247-A243-66DC61C25CC0}" srcOrd="0" destOrd="0" presId="urn:microsoft.com/office/officeart/2005/8/layout/process4"/>
    <dgm:cxn modelId="{BCB76BAE-3702-1D4E-986C-0D5103E7EAED}" type="presOf" srcId="{B4EAD3E9-36BB-9D45-897F-F9998C38197C}" destId="{AF9CBE52-9009-7C4C-88A4-413205AE7128}" srcOrd="0" destOrd="0" presId="urn:microsoft.com/office/officeart/2005/8/layout/process4"/>
    <dgm:cxn modelId="{82AB1BF1-A8E7-824D-8DC7-8B1F0A03CD05}" srcId="{F4AA8C7B-8239-5D4D-B080-3D999D50AE97}" destId="{66910D33-AC1A-E645-93DD-7BDA4A0AA120}" srcOrd="1" destOrd="0" parTransId="{8BC30E8D-9FE2-E645-A494-BECB602B15B1}" sibTransId="{D5F0FF47-39AE-5945-B1D5-0F2B70477083}"/>
    <dgm:cxn modelId="{9DDC84F3-D4AD-6246-9CC5-BD125B2EDFDD}" type="presOf" srcId="{66910D33-AC1A-E645-93DD-7BDA4A0AA120}" destId="{156CABF0-A4CD-F24E-B9BF-D799AEE0207A}" srcOrd="0" destOrd="0" presId="urn:microsoft.com/office/officeart/2005/8/layout/process4"/>
    <dgm:cxn modelId="{652DC6F6-9DEF-DF4B-818C-F872D6D379A0}" type="presOf" srcId="{4AFB9882-515D-634E-8EA0-47B4B4D943A4}" destId="{3829A1A9-74C9-EC43-A0AE-662A9DA62308}" srcOrd="0" destOrd="0" presId="urn:microsoft.com/office/officeart/2005/8/layout/process4"/>
    <dgm:cxn modelId="{E094F074-C16F-FF4F-84F7-C0C150513789}" type="presParOf" srcId="{E9FBA1A2-84AB-6048-8F9D-229CA587D221}" destId="{761704A5-F904-0D45-ACEF-BAD159EFC102}" srcOrd="0" destOrd="0" presId="urn:microsoft.com/office/officeart/2005/8/layout/process4"/>
    <dgm:cxn modelId="{6EC4484C-5A08-514F-AD3C-CED05C3DD5B4}" type="presParOf" srcId="{761704A5-F904-0D45-ACEF-BAD159EFC102}" destId="{AF9CBE52-9009-7C4C-88A4-413205AE7128}" srcOrd="0" destOrd="0" presId="urn:microsoft.com/office/officeart/2005/8/layout/process4"/>
    <dgm:cxn modelId="{68CA925D-D3A1-D54A-9C17-9D2F2F410962}" type="presParOf" srcId="{E9FBA1A2-84AB-6048-8F9D-229CA587D221}" destId="{5B63017F-139F-3B4C-9B50-A01EBBCF002B}" srcOrd="1" destOrd="0" presId="urn:microsoft.com/office/officeart/2005/8/layout/process4"/>
    <dgm:cxn modelId="{A13C9876-68A9-7A4F-8077-6DAAB265EC4E}" type="presParOf" srcId="{E9FBA1A2-84AB-6048-8F9D-229CA587D221}" destId="{223565EB-2D67-654B-84B3-F42EDE3BCE37}" srcOrd="2" destOrd="0" presId="urn:microsoft.com/office/officeart/2005/8/layout/process4"/>
    <dgm:cxn modelId="{92A12BBF-E0DD-0941-8793-A07BBABE0852}" type="presParOf" srcId="{223565EB-2D67-654B-84B3-F42EDE3BCE37}" destId="{3829A1A9-74C9-EC43-A0AE-662A9DA62308}" srcOrd="0" destOrd="0" presId="urn:microsoft.com/office/officeart/2005/8/layout/process4"/>
    <dgm:cxn modelId="{38CBB911-024A-1541-B179-7CE20F3BB255}" type="presParOf" srcId="{E9FBA1A2-84AB-6048-8F9D-229CA587D221}" destId="{77EC0BD3-8DA4-5C43-95D8-90D575056B04}" srcOrd="3" destOrd="0" presId="urn:microsoft.com/office/officeart/2005/8/layout/process4"/>
    <dgm:cxn modelId="{E30BC7B3-DC13-3A47-9779-419FC5253B30}" type="presParOf" srcId="{E9FBA1A2-84AB-6048-8F9D-229CA587D221}" destId="{8E178D10-47B0-0F49-9E53-401FDFDB044A}" srcOrd="4" destOrd="0" presId="urn:microsoft.com/office/officeart/2005/8/layout/process4"/>
    <dgm:cxn modelId="{13EB159B-26EC-C240-ADE7-885039227D06}" type="presParOf" srcId="{8E178D10-47B0-0F49-9E53-401FDFDB044A}" destId="{ADA8F698-2725-F140-A7D9-25E8CB4FDC47}" srcOrd="0" destOrd="0" presId="urn:microsoft.com/office/officeart/2005/8/layout/process4"/>
    <dgm:cxn modelId="{4F70EB1A-ABEF-4441-A0B4-6DB7842A877D}" type="presParOf" srcId="{E9FBA1A2-84AB-6048-8F9D-229CA587D221}" destId="{95E53E3D-7B2E-834C-A166-9C0AFACB8974}" srcOrd="5" destOrd="0" presId="urn:microsoft.com/office/officeart/2005/8/layout/process4"/>
    <dgm:cxn modelId="{F9E7714A-1C65-594D-8A07-BB290D989BF7}" type="presParOf" srcId="{E9FBA1A2-84AB-6048-8F9D-229CA587D221}" destId="{0C088F68-AD8E-1144-BB18-8D73C7DE60FF}" srcOrd="6" destOrd="0" presId="urn:microsoft.com/office/officeart/2005/8/layout/process4"/>
    <dgm:cxn modelId="{BD6D4738-DEA6-0E47-9FFD-7FC549EA0EAE}" type="presParOf" srcId="{0C088F68-AD8E-1144-BB18-8D73C7DE60FF}" destId="{156CABF0-A4CD-F24E-B9BF-D799AEE0207A}" srcOrd="0" destOrd="0" presId="urn:microsoft.com/office/officeart/2005/8/layout/process4"/>
    <dgm:cxn modelId="{771985B8-E2B4-6046-B046-9DE6A2ABF5D4}" type="presParOf" srcId="{E9FBA1A2-84AB-6048-8F9D-229CA587D221}" destId="{E14B322D-5FFA-EF43-9256-FD5C6118B28F}" srcOrd="7" destOrd="0" presId="urn:microsoft.com/office/officeart/2005/8/layout/process4"/>
    <dgm:cxn modelId="{9FD16D30-246B-4C4E-AAB1-DA86D33E444E}" type="presParOf" srcId="{E9FBA1A2-84AB-6048-8F9D-229CA587D221}" destId="{049B02BF-302B-7447-A755-17540CA248E2}" srcOrd="8" destOrd="0" presId="urn:microsoft.com/office/officeart/2005/8/layout/process4"/>
    <dgm:cxn modelId="{85F3334F-64D8-C84F-B333-1A6F56D0BBF7}" type="presParOf" srcId="{049B02BF-302B-7447-A755-17540CA248E2}" destId="{3B522556-F1FB-8247-A243-66DC61C25CC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4AA8C7B-8239-5D4D-B080-3D999D50AE97}"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GB"/>
        </a:p>
      </dgm:t>
    </dgm:pt>
    <dgm:pt modelId="{DB250427-B78E-1D4D-8FBE-32A869273FD2}">
      <dgm:prSet/>
      <dgm:spPr/>
      <dgm:t>
        <a:bodyPr/>
        <a:lstStyle/>
        <a:p>
          <a:r>
            <a:rPr lang="en-GB"/>
            <a:t>Fathers often handle communication with persons outside the family in traditional Asian  households. </a:t>
          </a:r>
        </a:p>
      </dgm:t>
    </dgm:pt>
    <dgm:pt modelId="{74D53C90-FC85-E046-BDCE-B1C558EC5B8A}" type="parTrans" cxnId="{C62F415D-96B1-F542-A19A-077ED44AE05D}">
      <dgm:prSet/>
      <dgm:spPr/>
      <dgm:t>
        <a:bodyPr/>
        <a:lstStyle/>
        <a:p>
          <a:endParaRPr lang="en-GB"/>
        </a:p>
      </dgm:t>
    </dgm:pt>
    <dgm:pt modelId="{88514F45-E0D6-9242-9CA5-77E6D066DE5E}" type="sibTrans" cxnId="{C62F415D-96B1-F542-A19A-077ED44AE05D}">
      <dgm:prSet/>
      <dgm:spPr/>
      <dgm:t>
        <a:bodyPr/>
        <a:lstStyle/>
        <a:p>
          <a:endParaRPr lang="en-GB"/>
        </a:p>
      </dgm:t>
    </dgm:pt>
    <dgm:pt modelId="{66910D33-AC1A-E645-93DD-7BDA4A0AA120}">
      <dgm:prSet/>
      <dgm:spPr/>
      <dgm:t>
        <a:bodyPr/>
        <a:lstStyle/>
        <a:p>
          <a:r>
            <a:rPr lang="en-GB" dirty="0"/>
            <a:t>In mediation, the mother may appear to be on the same page as the father however, this might not be the case. </a:t>
          </a:r>
        </a:p>
      </dgm:t>
    </dgm:pt>
    <dgm:pt modelId="{8BC30E8D-9FE2-E645-A494-BECB602B15B1}" type="parTrans" cxnId="{82AB1BF1-A8E7-824D-8DC7-8B1F0A03CD05}">
      <dgm:prSet/>
      <dgm:spPr/>
      <dgm:t>
        <a:bodyPr/>
        <a:lstStyle/>
        <a:p>
          <a:endParaRPr lang="en-GB"/>
        </a:p>
      </dgm:t>
    </dgm:pt>
    <dgm:pt modelId="{D5F0FF47-39AE-5945-B1D5-0F2B70477083}" type="sibTrans" cxnId="{82AB1BF1-A8E7-824D-8DC7-8B1F0A03CD05}">
      <dgm:prSet/>
      <dgm:spPr/>
      <dgm:t>
        <a:bodyPr/>
        <a:lstStyle/>
        <a:p>
          <a:endParaRPr lang="en-GB"/>
        </a:p>
      </dgm:t>
    </dgm:pt>
    <dgm:pt modelId="{60D0AB1A-4B3A-7B46-9120-68625C2DB8AB}">
      <dgm:prSet/>
      <dgm:spPr/>
      <dgm:t>
        <a:bodyPr/>
        <a:lstStyle/>
        <a:p>
          <a:r>
            <a:rPr lang="en-GB"/>
            <a:t>Therefore, it is essential that the mediator meet with each parent separately in order to fully grasp each party's viewpoints, make both sides feel heard, and enable the mother (usually) to express her concerns at the combined session. </a:t>
          </a:r>
        </a:p>
      </dgm:t>
    </dgm:pt>
    <dgm:pt modelId="{704B129A-5DBF-474B-8DE5-BF5E1752A155}" type="parTrans" cxnId="{2FE0B15B-BC6E-C94B-BB47-F65D8EE67309}">
      <dgm:prSet/>
      <dgm:spPr/>
      <dgm:t>
        <a:bodyPr/>
        <a:lstStyle/>
        <a:p>
          <a:endParaRPr lang="en-GB"/>
        </a:p>
      </dgm:t>
    </dgm:pt>
    <dgm:pt modelId="{4E02EAF3-31DC-2E48-B8BA-B51A6C814E7B}" type="sibTrans" cxnId="{2FE0B15B-BC6E-C94B-BB47-F65D8EE67309}">
      <dgm:prSet/>
      <dgm:spPr/>
      <dgm:t>
        <a:bodyPr/>
        <a:lstStyle/>
        <a:p>
          <a:endParaRPr lang="en-GB"/>
        </a:p>
      </dgm:t>
    </dgm:pt>
    <dgm:pt modelId="{4AFB9882-515D-634E-8EA0-47B4B4D943A4}">
      <dgm:prSet/>
      <dgm:spPr/>
      <dgm:t>
        <a:bodyPr/>
        <a:lstStyle/>
        <a:p>
          <a:r>
            <a:rPr lang="en-GB"/>
            <a:t>Shuttle mediation or another variation of the procedure may be required if the mediator is unable to create a fair atmosphere for joint mediation. </a:t>
          </a:r>
        </a:p>
      </dgm:t>
    </dgm:pt>
    <dgm:pt modelId="{62B17257-D7D1-A74A-A9E0-1D49E54EB514}" type="parTrans" cxnId="{869F3E4D-5BAF-504B-9DEE-A6E1C1FE193C}">
      <dgm:prSet/>
      <dgm:spPr/>
      <dgm:t>
        <a:bodyPr/>
        <a:lstStyle/>
        <a:p>
          <a:endParaRPr lang="en-GB"/>
        </a:p>
      </dgm:t>
    </dgm:pt>
    <dgm:pt modelId="{C82816F5-0DAA-FC4E-B61C-B41222959D01}" type="sibTrans" cxnId="{869F3E4D-5BAF-504B-9DEE-A6E1C1FE193C}">
      <dgm:prSet/>
      <dgm:spPr/>
      <dgm:t>
        <a:bodyPr/>
        <a:lstStyle/>
        <a:p>
          <a:endParaRPr lang="en-GB"/>
        </a:p>
      </dgm:t>
    </dgm:pt>
    <dgm:pt modelId="{B4EAD3E9-36BB-9D45-897F-F9998C38197C}">
      <dgm:prSet/>
      <dgm:spPr/>
      <dgm:t>
        <a:bodyPr/>
        <a:lstStyle/>
        <a:p>
          <a:r>
            <a:rPr lang="en-GB"/>
            <a:t>Furthermore, traditional Asian family members can feel awkward while discussing sentiments. Mediators shouldn't compel participants to reveal their feelings. Since mediation is a quick intervention, major adjustments to communication patterns shouldn't be anticipated.</a:t>
          </a:r>
        </a:p>
      </dgm:t>
    </dgm:pt>
    <dgm:pt modelId="{B01D6A06-C02B-B04D-90A0-821D58C86BE3}" type="parTrans" cxnId="{6FF3848B-462D-E74E-B382-2E7E3D679E40}">
      <dgm:prSet/>
      <dgm:spPr/>
      <dgm:t>
        <a:bodyPr/>
        <a:lstStyle/>
        <a:p>
          <a:endParaRPr lang="en-GB"/>
        </a:p>
      </dgm:t>
    </dgm:pt>
    <dgm:pt modelId="{F09E6EA5-EC43-1848-88A0-AF700CC2CDB5}" type="sibTrans" cxnId="{6FF3848B-462D-E74E-B382-2E7E3D679E40}">
      <dgm:prSet/>
      <dgm:spPr/>
      <dgm:t>
        <a:bodyPr/>
        <a:lstStyle/>
        <a:p>
          <a:endParaRPr lang="en-GB"/>
        </a:p>
      </dgm:t>
    </dgm:pt>
    <dgm:pt modelId="{E9FBA1A2-84AB-6048-8F9D-229CA587D221}" type="pres">
      <dgm:prSet presAssocID="{F4AA8C7B-8239-5D4D-B080-3D999D50AE97}" presName="Name0" presStyleCnt="0">
        <dgm:presLayoutVars>
          <dgm:dir/>
          <dgm:animLvl val="lvl"/>
          <dgm:resizeHandles val="exact"/>
        </dgm:presLayoutVars>
      </dgm:prSet>
      <dgm:spPr/>
    </dgm:pt>
    <dgm:pt modelId="{761704A5-F904-0D45-ACEF-BAD159EFC102}" type="pres">
      <dgm:prSet presAssocID="{B4EAD3E9-36BB-9D45-897F-F9998C38197C}" presName="boxAndChildren" presStyleCnt="0"/>
      <dgm:spPr/>
    </dgm:pt>
    <dgm:pt modelId="{AF9CBE52-9009-7C4C-88A4-413205AE7128}" type="pres">
      <dgm:prSet presAssocID="{B4EAD3E9-36BB-9D45-897F-F9998C38197C}" presName="parentTextBox" presStyleLbl="node1" presStyleIdx="0" presStyleCnt="5"/>
      <dgm:spPr/>
    </dgm:pt>
    <dgm:pt modelId="{5B63017F-139F-3B4C-9B50-A01EBBCF002B}" type="pres">
      <dgm:prSet presAssocID="{C82816F5-0DAA-FC4E-B61C-B41222959D01}" presName="sp" presStyleCnt="0"/>
      <dgm:spPr/>
    </dgm:pt>
    <dgm:pt modelId="{223565EB-2D67-654B-84B3-F42EDE3BCE37}" type="pres">
      <dgm:prSet presAssocID="{4AFB9882-515D-634E-8EA0-47B4B4D943A4}" presName="arrowAndChildren" presStyleCnt="0"/>
      <dgm:spPr/>
    </dgm:pt>
    <dgm:pt modelId="{3829A1A9-74C9-EC43-A0AE-662A9DA62308}" type="pres">
      <dgm:prSet presAssocID="{4AFB9882-515D-634E-8EA0-47B4B4D943A4}" presName="parentTextArrow" presStyleLbl="node1" presStyleIdx="1" presStyleCnt="5"/>
      <dgm:spPr/>
    </dgm:pt>
    <dgm:pt modelId="{77EC0BD3-8DA4-5C43-95D8-90D575056B04}" type="pres">
      <dgm:prSet presAssocID="{4E02EAF3-31DC-2E48-B8BA-B51A6C814E7B}" presName="sp" presStyleCnt="0"/>
      <dgm:spPr/>
    </dgm:pt>
    <dgm:pt modelId="{8E178D10-47B0-0F49-9E53-401FDFDB044A}" type="pres">
      <dgm:prSet presAssocID="{60D0AB1A-4B3A-7B46-9120-68625C2DB8AB}" presName="arrowAndChildren" presStyleCnt="0"/>
      <dgm:spPr/>
    </dgm:pt>
    <dgm:pt modelId="{ADA8F698-2725-F140-A7D9-25E8CB4FDC47}" type="pres">
      <dgm:prSet presAssocID="{60D0AB1A-4B3A-7B46-9120-68625C2DB8AB}" presName="parentTextArrow" presStyleLbl="node1" presStyleIdx="2" presStyleCnt="5"/>
      <dgm:spPr/>
    </dgm:pt>
    <dgm:pt modelId="{95E53E3D-7B2E-834C-A166-9C0AFACB8974}" type="pres">
      <dgm:prSet presAssocID="{D5F0FF47-39AE-5945-B1D5-0F2B70477083}" presName="sp" presStyleCnt="0"/>
      <dgm:spPr/>
    </dgm:pt>
    <dgm:pt modelId="{0C088F68-AD8E-1144-BB18-8D73C7DE60FF}" type="pres">
      <dgm:prSet presAssocID="{66910D33-AC1A-E645-93DD-7BDA4A0AA120}" presName="arrowAndChildren" presStyleCnt="0"/>
      <dgm:spPr/>
    </dgm:pt>
    <dgm:pt modelId="{156CABF0-A4CD-F24E-B9BF-D799AEE0207A}" type="pres">
      <dgm:prSet presAssocID="{66910D33-AC1A-E645-93DD-7BDA4A0AA120}" presName="parentTextArrow" presStyleLbl="node1" presStyleIdx="3" presStyleCnt="5"/>
      <dgm:spPr/>
    </dgm:pt>
    <dgm:pt modelId="{E14B322D-5FFA-EF43-9256-FD5C6118B28F}" type="pres">
      <dgm:prSet presAssocID="{88514F45-E0D6-9242-9CA5-77E6D066DE5E}" presName="sp" presStyleCnt="0"/>
      <dgm:spPr/>
    </dgm:pt>
    <dgm:pt modelId="{049B02BF-302B-7447-A755-17540CA248E2}" type="pres">
      <dgm:prSet presAssocID="{DB250427-B78E-1D4D-8FBE-32A869273FD2}" presName="arrowAndChildren" presStyleCnt="0"/>
      <dgm:spPr/>
    </dgm:pt>
    <dgm:pt modelId="{3B522556-F1FB-8247-A243-66DC61C25CC0}" type="pres">
      <dgm:prSet presAssocID="{DB250427-B78E-1D4D-8FBE-32A869273FD2}" presName="parentTextArrow" presStyleLbl="node1" presStyleIdx="4" presStyleCnt="5"/>
      <dgm:spPr/>
    </dgm:pt>
  </dgm:ptLst>
  <dgm:cxnLst>
    <dgm:cxn modelId="{869F3E4D-5BAF-504B-9DEE-A6E1C1FE193C}" srcId="{F4AA8C7B-8239-5D4D-B080-3D999D50AE97}" destId="{4AFB9882-515D-634E-8EA0-47B4B4D943A4}" srcOrd="3" destOrd="0" parTransId="{62B17257-D7D1-A74A-A9E0-1D49E54EB514}" sibTransId="{C82816F5-0DAA-FC4E-B61C-B41222959D01}"/>
    <dgm:cxn modelId="{2FE0B15B-BC6E-C94B-BB47-F65D8EE67309}" srcId="{F4AA8C7B-8239-5D4D-B080-3D999D50AE97}" destId="{60D0AB1A-4B3A-7B46-9120-68625C2DB8AB}" srcOrd="2" destOrd="0" parTransId="{704B129A-5DBF-474B-8DE5-BF5E1752A155}" sibTransId="{4E02EAF3-31DC-2E48-B8BA-B51A6C814E7B}"/>
    <dgm:cxn modelId="{C62F415D-96B1-F542-A19A-077ED44AE05D}" srcId="{F4AA8C7B-8239-5D4D-B080-3D999D50AE97}" destId="{DB250427-B78E-1D4D-8FBE-32A869273FD2}" srcOrd="0" destOrd="0" parTransId="{74D53C90-FC85-E046-BDCE-B1C558EC5B8A}" sibTransId="{88514F45-E0D6-9242-9CA5-77E6D066DE5E}"/>
    <dgm:cxn modelId="{96F82C6A-8ED3-704A-815F-2BA2EDE95C11}" type="presOf" srcId="{F4AA8C7B-8239-5D4D-B080-3D999D50AE97}" destId="{E9FBA1A2-84AB-6048-8F9D-229CA587D221}" srcOrd="0" destOrd="0" presId="urn:microsoft.com/office/officeart/2005/8/layout/process4"/>
    <dgm:cxn modelId="{0EDBF681-7DE8-3C45-A719-E780E35142F9}" type="presOf" srcId="{60D0AB1A-4B3A-7B46-9120-68625C2DB8AB}" destId="{ADA8F698-2725-F140-A7D9-25E8CB4FDC47}" srcOrd="0" destOrd="0" presId="urn:microsoft.com/office/officeart/2005/8/layout/process4"/>
    <dgm:cxn modelId="{6FF3848B-462D-E74E-B382-2E7E3D679E40}" srcId="{F4AA8C7B-8239-5D4D-B080-3D999D50AE97}" destId="{B4EAD3E9-36BB-9D45-897F-F9998C38197C}" srcOrd="4" destOrd="0" parTransId="{B01D6A06-C02B-B04D-90A0-821D58C86BE3}" sibTransId="{F09E6EA5-EC43-1848-88A0-AF700CC2CDB5}"/>
    <dgm:cxn modelId="{7E723690-A4DF-7B41-8B1B-DCFDA45E5FA9}" type="presOf" srcId="{DB250427-B78E-1D4D-8FBE-32A869273FD2}" destId="{3B522556-F1FB-8247-A243-66DC61C25CC0}" srcOrd="0" destOrd="0" presId="urn:microsoft.com/office/officeart/2005/8/layout/process4"/>
    <dgm:cxn modelId="{BCB76BAE-3702-1D4E-986C-0D5103E7EAED}" type="presOf" srcId="{B4EAD3E9-36BB-9D45-897F-F9998C38197C}" destId="{AF9CBE52-9009-7C4C-88A4-413205AE7128}" srcOrd="0" destOrd="0" presId="urn:microsoft.com/office/officeart/2005/8/layout/process4"/>
    <dgm:cxn modelId="{82AB1BF1-A8E7-824D-8DC7-8B1F0A03CD05}" srcId="{F4AA8C7B-8239-5D4D-B080-3D999D50AE97}" destId="{66910D33-AC1A-E645-93DD-7BDA4A0AA120}" srcOrd="1" destOrd="0" parTransId="{8BC30E8D-9FE2-E645-A494-BECB602B15B1}" sibTransId="{D5F0FF47-39AE-5945-B1D5-0F2B70477083}"/>
    <dgm:cxn modelId="{9DDC84F3-D4AD-6246-9CC5-BD125B2EDFDD}" type="presOf" srcId="{66910D33-AC1A-E645-93DD-7BDA4A0AA120}" destId="{156CABF0-A4CD-F24E-B9BF-D799AEE0207A}" srcOrd="0" destOrd="0" presId="urn:microsoft.com/office/officeart/2005/8/layout/process4"/>
    <dgm:cxn modelId="{652DC6F6-9DEF-DF4B-818C-F872D6D379A0}" type="presOf" srcId="{4AFB9882-515D-634E-8EA0-47B4B4D943A4}" destId="{3829A1A9-74C9-EC43-A0AE-662A9DA62308}" srcOrd="0" destOrd="0" presId="urn:microsoft.com/office/officeart/2005/8/layout/process4"/>
    <dgm:cxn modelId="{E094F074-C16F-FF4F-84F7-C0C150513789}" type="presParOf" srcId="{E9FBA1A2-84AB-6048-8F9D-229CA587D221}" destId="{761704A5-F904-0D45-ACEF-BAD159EFC102}" srcOrd="0" destOrd="0" presId="urn:microsoft.com/office/officeart/2005/8/layout/process4"/>
    <dgm:cxn modelId="{6EC4484C-5A08-514F-AD3C-CED05C3DD5B4}" type="presParOf" srcId="{761704A5-F904-0D45-ACEF-BAD159EFC102}" destId="{AF9CBE52-9009-7C4C-88A4-413205AE7128}" srcOrd="0" destOrd="0" presId="urn:microsoft.com/office/officeart/2005/8/layout/process4"/>
    <dgm:cxn modelId="{68CA925D-D3A1-D54A-9C17-9D2F2F410962}" type="presParOf" srcId="{E9FBA1A2-84AB-6048-8F9D-229CA587D221}" destId="{5B63017F-139F-3B4C-9B50-A01EBBCF002B}" srcOrd="1" destOrd="0" presId="urn:microsoft.com/office/officeart/2005/8/layout/process4"/>
    <dgm:cxn modelId="{A13C9876-68A9-7A4F-8077-6DAAB265EC4E}" type="presParOf" srcId="{E9FBA1A2-84AB-6048-8F9D-229CA587D221}" destId="{223565EB-2D67-654B-84B3-F42EDE3BCE37}" srcOrd="2" destOrd="0" presId="urn:microsoft.com/office/officeart/2005/8/layout/process4"/>
    <dgm:cxn modelId="{92A12BBF-E0DD-0941-8793-A07BBABE0852}" type="presParOf" srcId="{223565EB-2D67-654B-84B3-F42EDE3BCE37}" destId="{3829A1A9-74C9-EC43-A0AE-662A9DA62308}" srcOrd="0" destOrd="0" presId="urn:microsoft.com/office/officeart/2005/8/layout/process4"/>
    <dgm:cxn modelId="{38CBB911-024A-1541-B179-7CE20F3BB255}" type="presParOf" srcId="{E9FBA1A2-84AB-6048-8F9D-229CA587D221}" destId="{77EC0BD3-8DA4-5C43-95D8-90D575056B04}" srcOrd="3" destOrd="0" presId="urn:microsoft.com/office/officeart/2005/8/layout/process4"/>
    <dgm:cxn modelId="{E30BC7B3-DC13-3A47-9779-419FC5253B30}" type="presParOf" srcId="{E9FBA1A2-84AB-6048-8F9D-229CA587D221}" destId="{8E178D10-47B0-0F49-9E53-401FDFDB044A}" srcOrd="4" destOrd="0" presId="urn:microsoft.com/office/officeart/2005/8/layout/process4"/>
    <dgm:cxn modelId="{13EB159B-26EC-C240-ADE7-885039227D06}" type="presParOf" srcId="{8E178D10-47B0-0F49-9E53-401FDFDB044A}" destId="{ADA8F698-2725-F140-A7D9-25E8CB4FDC47}" srcOrd="0" destOrd="0" presId="urn:microsoft.com/office/officeart/2005/8/layout/process4"/>
    <dgm:cxn modelId="{4F70EB1A-ABEF-4441-A0B4-6DB7842A877D}" type="presParOf" srcId="{E9FBA1A2-84AB-6048-8F9D-229CA587D221}" destId="{95E53E3D-7B2E-834C-A166-9C0AFACB8974}" srcOrd="5" destOrd="0" presId="urn:microsoft.com/office/officeart/2005/8/layout/process4"/>
    <dgm:cxn modelId="{F9E7714A-1C65-594D-8A07-BB290D989BF7}" type="presParOf" srcId="{E9FBA1A2-84AB-6048-8F9D-229CA587D221}" destId="{0C088F68-AD8E-1144-BB18-8D73C7DE60FF}" srcOrd="6" destOrd="0" presId="urn:microsoft.com/office/officeart/2005/8/layout/process4"/>
    <dgm:cxn modelId="{BD6D4738-DEA6-0E47-9FFD-7FC549EA0EAE}" type="presParOf" srcId="{0C088F68-AD8E-1144-BB18-8D73C7DE60FF}" destId="{156CABF0-A4CD-F24E-B9BF-D799AEE0207A}" srcOrd="0" destOrd="0" presId="urn:microsoft.com/office/officeart/2005/8/layout/process4"/>
    <dgm:cxn modelId="{771985B8-E2B4-6046-B046-9DE6A2ABF5D4}" type="presParOf" srcId="{E9FBA1A2-84AB-6048-8F9D-229CA587D221}" destId="{E14B322D-5FFA-EF43-9256-FD5C6118B28F}" srcOrd="7" destOrd="0" presId="urn:microsoft.com/office/officeart/2005/8/layout/process4"/>
    <dgm:cxn modelId="{9FD16D30-246B-4C4E-AAB1-DA86D33E444E}" type="presParOf" srcId="{E9FBA1A2-84AB-6048-8F9D-229CA587D221}" destId="{049B02BF-302B-7447-A755-17540CA248E2}" srcOrd="8" destOrd="0" presId="urn:microsoft.com/office/officeart/2005/8/layout/process4"/>
    <dgm:cxn modelId="{85F3334F-64D8-C84F-B333-1A6F56D0BBF7}" type="presParOf" srcId="{049B02BF-302B-7447-A755-17540CA248E2}" destId="{3B522556-F1FB-8247-A243-66DC61C25CC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ACBA8FE7-A5B5-7F43-8F5C-35AFB5C7565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A59C1EA5-6435-E546-A680-1CA40E3933F2}">
      <dgm:prSet/>
      <dgm:spPr/>
      <dgm:t>
        <a:bodyPr/>
        <a:lstStyle/>
        <a:p>
          <a:r>
            <a:rPr lang="en-GB" b="0" i="0"/>
            <a:t>A mediator will always face new challenges while mediating a multicultural dispute. This is because, due to the fundamental differences between parties, they will always face considerably more complicated circumstances. </a:t>
          </a:r>
          <a:endParaRPr lang="en-GB"/>
        </a:p>
      </dgm:t>
    </dgm:pt>
    <dgm:pt modelId="{719DEF2F-7B2E-9946-B5DF-53866AC22147}" type="parTrans" cxnId="{37B05BBF-D8E8-7C48-B2B6-DBB3E31AE518}">
      <dgm:prSet/>
      <dgm:spPr/>
      <dgm:t>
        <a:bodyPr/>
        <a:lstStyle/>
        <a:p>
          <a:endParaRPr lang="en-GB"/>
        </a:p>
      </dgm:t>
    </dgm:pt>
    <dgm:pt modelId="{3C6CAC80-9727-794C-A13B-212E5E80A82F}" type="sibTrans" cxnId="{37B05BBF-D8E8-7C48-B2B6-DBB3E31AE518}">
      <dgm:prSet/>
      <dgm:spPr/>
      <dgm:t>
        <a:bodyPr/>
        <a:lstStyle/>
        <a:p>
          <a:endParaRPr lang="en-GB"/>
        </a:p>
      </dgm:t>
    </dgm:pt>
    <dgm:pt modelId="{0C3AD78B-09B1-6E48-8271-D3C66ED44F6D}">
      <dgm:prSet/>
      <dgm:spPr/>
      <dgm:t>
        <a:bodyPr/>
        <a:lstStyle/>
        <a:p>
          <a:r>
            <a:rPr lang="en-GB" b="0" i="0"/>
            <a:t>Getting to know the parties' cultural preconceptions beforehand and evaluating them both before and during the meeting will allow the mediator to prevent these "culture conflicts" by coming up with a different solution if the situation warrants it. </a:t>
          </a:r>
          <a:endParaRPr lang="en-GB"/>
        </a:p>
      </dgm:t>
    </dgm:pt>
    <dgm:pt modelId="{C2187D60-E391-EB40-855A-27E4B5EF9688}" type="parTrans" cxnId="{225EE825-2BCB-984A-BF47-2494C193046C}">
      <dgm:prSet/>
      <dgm:spPr/>
      <dgm:t>
        <a:bodyPr/>
        <a:lstStyle/>
        <a:p>
          <a:endParaRPr lang="en-GB"/>
        </a:p>
      </dgm:t>
    </dgm:pt>
    <dgm:pt modelId="{08D1F077-4635-0E41-B575-AEAB8393A59C}" type="sibTrans" cxnId="{225EE825-2BCB-984A-BF47-2494C193046C}">
      <dgm:prSet/>
      <dgm:spPr/>
      <dgm:t>
        <a:bodyPr/>
        <a:lstStyle/>
        <a:p>
          <a:endParaRPr lang="en-GB"/>
        </a:p>
      </dgm:t>
    </dgm:pt>
    <dgm:pt modelId="{0CFA1AFE-3904-304A-97B0-D52F098522CD}">
      <dgm:prSet/>
      <dgm:spPr/>
      <dgm:t>
        <a:bodyPr/>
        <a:lstStyle/>
        <a:p>
          <a:r>
            <a:rPr lang="en-GB" b="0" i="0" dirty="0"/>
            <a:t>The ideal approach, nevertheless, is for the mediator to be transparent about the parties' goals. This in and of itself calls for cultural awareness, but the mediator may manage the process as a whole with this in mind.</a:t>
          </a:r>
          <a:endParaRPr lang="en-GB" dirty="0"/>
        </a:p>
      </dgm:t>
    </dgm:pt>
    <dgm:pt modelId="{07C6F33D-F44D-8D43-BF37-4AC2CF7E893C}" type="parTrans" cxnId="{E1DBC1FB-1772-8842-89D3-AA531364C3EB}">
      <dgm:prSet/>
      <dgm:spPr/>
      <dgm:t>
        <a:bodyPr/>
        <a:lstStyle/>
        <a:p>
          <a:endParaRPr lang="en-GB"/>
        </a:p>
      </dgm:t>
    </dgm:pt>
    <dgm:pt modelId="{302AF268-0A01-704E-A9D9-9B72F1631987}" type="sibTrans" cxnId="{E1DBC1FB-1772-8842-89D3-AA531364C3EB}">
      <dgm:prSet/>
      <dgm:spPr/>
      <dgm:t>
        <a:bodyPr/>
        <a:lstStyle/>
        <a:p>
          <a:endParaRPr lang="en-GB"/>
        </a:p>
      </dgm:t>
    </dgm:pt>
    <dgm:pt modelId="{EFBE5745-2101-CB43-8C6F-8C3BB28E63D4}">
      <dgm:prSet/>
      <dgm:spPr/>
      <dgm:t>
        <a:bodyPr/>
        <a:lstStyle/>
        <a:p>
          <a:r>
            <a:rPr lang="en-GB" b="0" i="0"/>
            <a:t>As it is frequently stated, mediation is a "win-win solution." Only once the parties, with the mediator's assistance, are able to pinpoint the areas where their interests are similar, can this solution be reached. </a:t>
          </a:r>
          <a:endParaRPr lang="en-GB"/>
        </a:p>
      </dgm:t>
    </dgm:pt>
    <dgm:pt modelId="{F8B723DF-6E0D-854B-BA4D-668BC67508DE}" type="parTrans" cxnId="{E43092C9-1EB0-6D4B-A556-842A18B442D6}">
      <dgm:prSet/>
      <dgm:spPr/>
      <dgm:t>
        <a:bodyPr/>
        <a:lstStyle/>
        <a:p>
          <a:endParaRPr lang="en-GB"/>
        </a:p>
      </dgm:t>
    </dgm:pt>
    <dgm:pt modelId="{4B1D0150-C5DC-D84A-ADE5-5F7500DC4CCB}" type="sibTrans" cxnId="{E43092C9-1EB0-6D4B-A556-842A18B442D6}">
      <dgm:prSet/>
      <dgm:spPr/>
      <dgm:t>
        <a:bodyPr/>
        <a:lstStyle/>
        <a:p>
          <a:endParaRPr lang="en-GB"/>
        </a:p>
      </dgm:t>
    </dgm:pt>
    <dgm:pt modelId="{AED6FE1C-9EFC-564D-BB4C-30C6AA303B14}">
      <dgm:prSet/>
      <dgm:spPr/>
      <dgm:t>
        <a:bodyPr/>
        <a:lstStyle/>
        <a:p>
          <a:r>
            <a:rPr lang="en-GB" b="0" i="0"/>
            <a:t>Last but not least, the mediator needs to put aside their own cultural prejudices and make sure they are an unbiased spectator in the discussion.</a:t>
          </a:r>
          <a:endParaRPr lang="en-GB"/>
        </a:p>
      </dgm:t>
    </dgm:pt>
    <dgm:pt modelId="{1E22BEA9-B099-6F4B-9F3D-B7A05826F0EC}" type="parTrans" cxnId="{C892840B-4738-1348-ADC8-C19DAC110F63}">
      <dgm:prSet/>
      <dgm:spPr/>
      <dgm:t>
        <a:bodyPr/>
        <a:lstStyle/>
        <a:p>
          <a:endParaRPr lang="en-GB"/>
        </a:p>
      </dgm:t>
    </dgm:pt>
    <dgm:pt modelId="{4BC56623-69AC-304D-BACB-4C685EC4CEDC}" type="sibTrans" cxnId="{C892840B-4738-1348-ADC8-C19DAC110F63}">
      <dgm:prSet/>
      <dgm:spPr/>
      <dgm:t>
        <a:bodyPr/>
        <a:lstStyle/>
        <a:p>
          <a:endParaRPr lang="en-GB"/>
        </a:p>
      </dgm:t>
    </dgm:pt>
    <dgm:pt modelId="{31831149-1E95-9A45-A9BB-F895CA0BF62D}" type="pres">
      <dgm:prSet presAssocID="{ACBA8FE7-A5B5-7F43-8F5C-35AFB5C75650}" presName="vert0" presStyleCnt="0">
        <dgm:presLayoutVars>
          <dgm:dir/>
          <dgm:animOne val="branch"/>
          <dgm:animLvl val="lvl"/>
        </dgm:presLayoutVars>
      </dgm:prSet>
      <dgm:spPr/>
    </dgm:pt>
    <dgm:pt modelId="{D6B2AFEC-D58E-3842-BCBE-0F16F2E93530}" type="pres">
      <dgm:prSet presAssocID="{A59C1EA5-6435-E546-A680-1CA40E3933F2}" presName="thickLine" presStyleLbl="alignNode1" presStyleIdx="0" presStyleCnt="5"/>
      <dgm:spPr/>
    </dgm:pt>
    <dgm:pt modelId="{AD94238E-D1DD-1E46-8A0D-54326C0387BE}" type="pres">
      <dgm:prSet presAssocID="{A59C1EA5-6435-E546-A680-1CA40E3933F2}" presName="horz1" presStyleCnt="0"/>
      <dgm:spPr/>
    </dgm:pt>
    <dgm:pt modelId="{F84FB9C5-F335-DA40-9B2E-B1CB33C19E8D}" type="pres">
      <dgm:prSet presAssocID="{A59C1EA5-6435-E546-A680-1CA40E3933F2}" presName="tx1" presStyleLbl="revTx" presStyleIdx="0" presStyleCnt="5"/>
      <dgm:spPr/>
    </dgm:pt>
    <dgm:pt modelId="{4C72CECB-B8E2-BE41-BF47-F9A1EA2AE60A}" type="pres">
      <dgm:prSet presAssocID="{A59C1EA5-6435-E546-A680-1CA40E3933F2}" presName="vert1" presStyleCnt="0"/>
      <dgm:spPr/>
    </dgm:pt>
    <dgm:pt modelId="{578A2EF5-ED77-6642-AC4A-C4D2C3F2D1EF}" type="pres">
      <dgm:prSet presAssocID="{0C3AD78B-09B1-6E48-8271-D3C66ED44F6D}" presName="thickLine" presStyleLbl="alignNode1" presStyleIdx="1" presStyleCnt="5"/>
      <dgm:spPr/>
    </dgm:pt>
    <dgm:pt modelId="{ADF24B9E-0F02-5548-9A16-443EB995CFD9}" type="pres">
      <dgm:prSet presAssocID="{0C3AD78B-09B1-6E48-8271-D3C66ED44F6D}" presName="horz1" presStyleCnt="0"/>
      <dgm:spPr/>
    </dgm:pt>
    <dgm:pt modelId="{6C1C025E-7F75-3B44-AA72-4FEFDF89C8DA}" type="pres">
      <dgm:prSet presAssocID="{0C3AD78B-09B1-6E48-8271-D3C66ED44F6D}" presName="tx1" presStyleLbl="revTx" presStyleIdx="1" presStyleCnt="5"/>
      <dgm:spPr/>
    </dgm:pt>
    <dgm:pt modelId="{60F5E80B-DF00-2F49-A08B-DFBC532781BD}" type="pres">
      <dgm:prSet presAssocID="{0C3AD78B-09B1-6E48-8271-D3C66ED44F6D}" presName="vert1" presStyleCnt="0"/>
      <dgm:spPr/>
    </dgm:pt>
    <dgm:pt modelId="{418A18C8-6C69-FC4E-B761-387192012073}" type="pres">
      <dgm:prSet presAssocID="{0CFA1AFE-3904-304A-97B0-D52F098522CD}" presName="thickLine" presStyleLbl="alignNode1" presStyleIdx="2" presStyleCnt="5"/>
      <dgm:spPr/>
    </dgm:pt>
    <dgm:pt modelId="{14F556B3-F19B-DE4D-9A7C-FC44AB7CC0EF}" type="pres">
      <dgm:prSet presAssocID="{0CFA1AFE-3904-304A-97B0-D52F098522CD}" presName="horz1" presStyleCnt="0"/>
      <dgm:spPr/>
    </dgm:pt>
    <dgm:pt modelId="{D996267D-D598-744A-8136-FC6DCE867DEE}" type="pres">
      <dgm:prSet presAssocID="{0CFA1AFE-3904-304A-97B0-D52F098522CD}" presName="tx1" presStyleLbl="revTx" presStyleIdx="2" presStyleCnt="5"/>
      <dgm:spPr/>
    </dgm:pt>
    <dgm:pt modelId="{227FEEB3-17CE-3743-BBAA-A7212C6DEABF}" type="pres">
      <dgm:prSet presAssocID="{0CFA1AFE-3904-304A-97B0-D52F098522CD}" presName="vert1" presStyleCnt="0"/>
      <dgm:spPr/>
    </dgm:pt>
    <dgm:pt modelId="{95FBBE2D-B01A-BA45-B4FE-68C17DFDE716}" type="pres">
      <dgm:prSet presAssocID="{EFBE5745-2101-CB43-8C6F-8C3BB28E63D4}" presName="thickLine" presStyleLbl="alignNode1" presStyleIdx="3" presStyleCnt="5"/>
      <dgm:spPr/>
    </dgm:pt>
    <dgm:pt modelId="{A6F46514-DB77-AA47-91F0-13D4FEA76B56}" type="pres">
      <dgm:prSet presAssocID="{EFBE5745-2101-CB43-8C6F-8C3BB28E63D4}" presName="horz1" presStyleCnt="0"/>
      <dgm:spPr/>
    </dgm:pt>
    <dgm:pt modelId="{5DC6436E-BBE4-484A-80AE-FEB02F682D9B}" type="pres">
      <dgm:prSet presAssocID="{EFBE5745-2101-CB43-8C6F-8C3BB28E63D4}" presName="tx1" presStyleLbl="revTx" presStyleIdx="3" presStyleCnt="5"/>
      <dgm:spPr/>
    </dgm:pt>
    <dgm:pt modelId="{E390CF09-0033-E349-AF69-08CAC09D8C3C}" type="pres">
      <dgm:prSet presAssocID="{EFBE5745-2101-CB43-8C6F-8C3BB28E63D4}" presName="vert1" presStyleCnt="0"/>
      <dgm:spPr/>
    </dgm:pt>
    <dgm:pt modelId="{89D9103D-2781-8549-A33A-77CDE3F5FD9B}" type="pres">
      <dgm:prSet presAssocID="{AED6FE1C-9EFC-564D-BB4C-30C6AA303B14}" presName="thickLine" presStyleLbl="alignNode1" presStyleIdx="4" presStyleCnt="5"/>
      <dgm:spPr/>
    </dgm:pt>
    <dgm:pt modelId="{5BEBC8E7-6775-3549-AE5C-074C8D660A33}" type="pres">
      <dgm:prSet presAssocID="{AED6FE1C-9EFC-564D-BB4C-30C6AA303B14}" presName="horz1" presStyleCnt="0"/>
      <dgm:spPr/>
    </dgm:pt>
    <dgm:pt modelId="{98EA7286-567B-BD48-9FD2-CECF36EBF1F4}" type="pres">
      <dgm:prSet presAssocID="{AED6FE1C-9EFC-564D-BB4C-30C6AA303B14}" presName="tx1" presStyleLbl="revTx" presStyleIdx="4" presStyleCnt="5"/>
      <dgm:spPr/>
    </dgm:pt>
    <dgm:pt modelId="{8FD686FF-AB4C-F141-988F-1530D30BA463}" type="pres">
      <dgm:prSet presAssocID="{AED6FE1C-9EFC-564D-BB4C-30C6AA303B14}" presName="vert1" presStyleCnt="0"/>
      <dgm:spPr/>
    </dgm:pt>
  </dgm:ptLst>
  <dgm:cxnLst>
    <dgm:cxn modelId="{200D7B0B-0947-4341-8EEA-031D6FDD2130}" type="presOf" srcId="{0C3AD78B-09B1-6E48-8271-D3C66ED44F6D}" destId="{6C1C025E-7F75-3B44-AA72-4FEFDF89C8DA}" srcOrd="0" destOrd="0" presId="urn:microsoft.com/office/officeart/2008/layout/LinedList"/>
    <dgm:cxn modelId="{C892840B-4738-1348-ADC8-C19DAC110F63}" srcId="{ACBA8FE7-A5B5-7F43-8F5C-35AFB5C75650}" destId="{AED6FE1C-9EFC-564D-BB4C-30C6AA303B14}" srcOrd="4" destOrd="0" parTransId="{1E22BEA9-B099-6F4B-9F3D-B7A05826F0EC}" sibTransId="{4BC56623-69AC-304D-BACB-4C685EC4CEDC}"/>
    <dgm:cxn modelId="{C44EB211-1C86-E64E-AB9C-54288EADDB19}" type="presOf" srcId="{ACBA8FE7-A5B5-7F43-8F5C-35AFB5C75650}" destId="{31831149-1E95-9A45-A9BB-F895CA0BF62D}" srcOrd="0" destOrd="0" presId="urn:microsoft.com/office/officeart/2008/layout/LinedList"/>
    <dgm:cxn modelId="{225EE825-2BCB-984A-BF47-2494C193046C}" srcId="{ACBA8FE7-A5B5-7F43-8F5C-35AFB5C75650}" destId="{0C3AD78B-09B1-6E48-8271-D3C66ED44F6D}" srcOrd="1" destOrd="0" parTransId="{C2187D60-E391-EB40-855A-27E4B5EF9688}" sibTransId="{08D1F077-4635-0E41-B575-AEAB8393A59C}"/>
    <dgm:cxn modelId="{C9C85852-41AD-8049-B3A2-D068CFE562A2}" type="presOf" srcId="{AED6FE1C-9EFC-564D-BB4C-30C6AA303B14}" destId="{98EA7286-567B-BD48-9FD2-CECF36EBF1F4}" srcOrd="0" destOrd="0" presId="urn:microsoft.com/office/officeart/2008/layout/LinedList"/>
    <dgm:cxn modelId="{438D3BBC-2EF3-504A-A847-ECCCC9168B3B}" type="presOf" srcId="{0CFA1AFE-3904-304A-97B0-D52F098522CD}" destId="{D996267D-D598-744A-8136-FC6DCE867DEE}" srcOrd="0" destOrd="0" presId="urn:microsoft.com/office/officeart/2008/layout/LinedList"/>
    <dgm:cxn modelId="{37B05BBF-D8E8-7C48-B2B6-DBB3E31AE518}" srcId="{ACBA8FE7-A5B5-7F43-8F5C-35AFB5C75650}" destId="{A59C1EA5-6435-E546-A680-1CA40E3933F2}" srcOrd="0" destOrd="0" parTransId="{719DEF2F-7B2E-9946-B5DF-53866AC22147}" sibTransId="{3C6CAC80-9727-794C-A13B-212E5E80A82F}"/>
    <dgm:cxn modelId="{E43092C9-1EB0-6D4B-A556-842A18B442D6}" srcId="{ACBA8FE7-A5B5-7F43-8F5C-35AFB5C75650}" destId="{EFBE5745-2101-CB43-8C6F-8C3BB28E63D4}" srcOrd="3" destOrd="0" parTransId="{F8B723DF-6E0D-854B-BA4D-668BC67508DE}" sibTransId="{4B1D0150-C5DC-D84A-ADE5-5F7500DC4CCB}"/>
    <dgm:cxn modelId="{11D649DE-D085-A845-AA39-3521EA385644}" type="presOf" srcId="{EFBE5745-2101-CB43-8C6F-8C3BB28E63D4}" destId="{5DC6436E-BBE4-484A-80AE-FEB02F682D9B}" srcOrd="0" destOrd="0" presId="urn:microsoft.com/office/officeart/2008/layout/LinedList"/>
    <dgm:cxn modelId="{E1DBC1FB-1772-8842-89D3-AA531364C3EB}" srcId="{ACBA8FE7-A5B5-7F43-8F5C-35AFB5C75650}" destId="{0CFA1AFE-3904-304A-97B0-D52F098522CD}" srcOrd="2" destOrd="0" parTransId="{07C6F33D-F44D-8D43-BF37-4AC2CF7E893C}" sibTransId="{302AF268-0A01-704E-A9D9-9B72F1631987}"/>
    <dgm:cxn modelId="{ACBE3DFD-55ED-9242-8871-AE048E751A46}" type="presOf" srcId="{A59C1EA5-6435-E546-A680-1CA40E3933F2}" destId="{F84FB9C5-F335-DA40-9B2E-B1CB33C19E8D}" srcOrd="0" destOrd="0" presId="urn:microsoft.com/office/officeart/2008/layout/LinedList"/>
    <dgm:cxn modelId="{8B0E429E-E5AC-6C40-B97F-FBCEE314ACF4}" type="presParOf" srcId="{31831149-1E95-9A45-A9BB-F895CA0BF62D}" destId="{D6B2AFEC-D58E-3842-BCBE-0F16F2E93530}" srcOrd="0" destOrd="0" presId="urn:microsoft.com/office/officeart/2008/layout/LinedList"/>
    <dgm:cxn modelId="{E03FAA61-F361-AB49-9A18-34613D9779BA}" type="presParOf" srcId="{31831149-1E95-9A45-A9BB-F895CA0BF62D}" destId="{AD94238E-D1DD-1E46-8A0D-54326C0387BE}" srcOrd="1" destOrd="0" presId="urn:microsoft.com/office/officeart/2008/layout/LinedList"/>
    <dgm:cxn modelId="{04E07725-F7C5-8244-8DDB-15F6E664E69F}" type="presParOf" srcId="{AD94238E-D1DD-1E46-8A0D-54326C0387BE}" destId="{F84FB9C5-F335-DA40-9B2E-B1CB33C19E8D}" srcOrd="0" destOrd="0" presId="urn:microsoft.com/office/officeart/2008/layout/LinedList"/>
    <dgm:cxn modelId="{C92A4554-2FC9-5649-840A-EA4A3A52E8A4}" type="presParOf" srcId="{AD94238E-D1DD-1E46-8A0D-54326C0387BE}" destId="{4C72CECB-B8E2-BE41-BF47-F9A1EA2AE60A}" srcOrd="1" destOrd="0" presId="urn:microsoft.com/office/officeart/2008/layout/LinedList"/>
    <dgm:cxn modelId="{0CFE865F-20BA-404F-BADE-627E4992A871}" type="presParOf" srcId="{31831149-1E95-9A45-A9BB-F895CA0BF62D}" destId="{578A2EF5-ED77-6642-AC4A-C4D2C3F2D1EF}" srcOrd="2" destOrd="0" presId="urn:microsoft.com/office/officeart/2008/layout/LinedList"/>
    <dgm:cxn modelId="{5A38B6E3-CC12-0849-95DA-DB60B500A882}" type="presParOf" srcId="{31831149-1E95-9A45-A9BB-F895CA0BF62D}" destId="{ADF24B9E-0F02-5548-9A16-443EB995CFD9}" srcOrd="3" destOrd="0" presId="urn:microsoft.com/office/officeart/2008/layout/LinedList"/>
    <dgm:cxn modelId="{FE5C56D0-F1EB-2144-86F7-322CDA4C6D27}" type="presParOf" srcId="{ADF24B9E-0F02-5548-9A16-443EB995CFD9}" destId="{6C1C025E-7F75-3B44-AA72-4FEFDF89C8DA}" srcOrd="0" destOrd="0" presId="urn:microsoft.com/office/officeart/2008/layout/LinedList"/>
    <dgm:cxn modelId="{C778E618-AE0F-CD4D-83D4-5236A0B0EB8C}" type="presParOf" srcId="{ADF24B9E-0F02-5548-9A16-443EB995CFD9}" destId="{60F5E80B-DF00-2F49-A08B-DFBC532781BD}" srcOrd="1" destOrd="0" presId="urn:microsoft.com/office/officeart/2008/layout/LinedList"/>
    <dgm:cxn modelId="{C65A415E-2F7B-9243-879E-AA09CFC815CF}" type="presParOf" srcId="{31831149-1E95-9A45-A9BB-F895CA0BF62D}" destId="{418A18C8-6C69-FC4E-B761-387192012073}" srcOrd="4" destOrd="0" presId="urn:microsoft.com/office/officeart/2008/layout/LinedList"/>
    <dgm:cxn modelId="{E9C15FC4-E7DF-B04F-A6B4-F250F7354CC5}" type="presParOf" srcId="{31831149-1E95-9A45-A9BB-F895CA0BF62D}" destId="{14F556B3-F19B-DE4D-9A7C-FC44AB7CC0EF}" srcOrd="5" destOrd="0" presId="urn:microsoft.com/office/officeart/2008/layout/LinedList"/>
    <dgm:cxn modelId="{998DA051-40D1-F344-A257-535C2B20C5F2}" type="presParOf" srcId="{14F556B3-F19B-DE4D-9A7C-FC44AB7CC0EF}" destId="{D996267D-D598-744A-8136-FC6DCE867DEE}" srcOrd="0" destOrd="0" presId="urn:microsoft.com/office/officeart/2008/layout/LinedList"/>
    <dgm:cxn modelId="{B71AC21C-A1CE-3D4C-A441-B3C63DBC63E9}" type="presParOf" srcId="{14F556B3-F19B-DE4D-9A7C-FC44AB7CC0EF}" destId="{227FEEB3-17CE-3743-BBAA-A7212C6DEABF}" srcOrd="1" destOrd="0" presId="urn:microsoft.com/office/officeart/2008/layout/LinedList"/>
    <dgm:cxn modelId="{14F06A35-A55A-BB4C-BB60-CF12E97B5BA7}" type="presParOf" srcId="{31831149-1E95-9A45-A9BB-F895CA0BF62D}" destId="{95FBBE2D-B01A-BA45-B4FE-68C17DFDE716}" srcOrd="6" destOrd="0" presId="urn:microsoft.com/office/officeart/2008/layout/LinedList"/>
    <dgm:cxn modelId="{66F1E653-2D3D-3347-88B1-AE5A5650F279}" type="presParOf" srcId="{31831149-1E95-9A45-A9BB-F895CA0BF62D}" destId="{A6F46514-DB77-AA47-91F0-13D4FEA76B56}" srcOrd="7" destOrd="0" presId="urn:microsoft.com/office/officeart/2008/layout/LinedList"/>
    <dgm:cxn modelId="{1F9F22DA-98CA-9B49-AB62-F42889FEB4F0}" type="presParOf" srcId="{A6F46514-DB77-AA47-91F0-13D4FEA76B56}" destId="{5DC6436E-BBE4-484A-80AE-FEB02F682D9B}" srcOrd="0" destOrd="0" presId="urn:microsoft.com/office/officeart/2008/layout/LinedList"/>
    <dgm:cxn modelId="{4CF72210-ED1B-7A47-935E-A29412E730FC}" type="presParOf" srcId="{A6F46514-DB77-AA47-91F0-13D4FEA76B56}" destId="{E390CF09-0033-E349-AF69-08CAC09D8C3C}" srcOrd="1" destOrd="0" presId="urn:microsoft.com/office/officeart/2008/layout/LinedList"/>
    <dgm:cxn modelId="{EB774C38-54FD-9C49-8D46-BCBA785F86A4}" type="presParOf" srcId="{31831149-1E95-9A45-A9BB-F895CA0BF62D}" destId="{89D9103D-2781-8549-A33A-77CDE3F5FD9B}" srcOrd="8" destOrd="0" presId="urn:microsoft.com/office/officeart/2008/layout/LinedList"/>
    <dgm:cxn modelId="{42E5653D-63CF-7A41-8B02-5A99643FE570}" type="presParOf" srcId="{31831149-1E95-9A45-A9BB-F895CA0BF62D}" destId="{5BEBC8E7-6775-3549-AE5C-074C8D660A33}" srcOrd="9" destOrd="0" presId="urn:microsoft.com/office/officeart/2008/layout/LinedList"/>
    <dgm:cxn modelId="{0ABDE4A3-36CA-6F49-AFCD-866FC2AA0291}" type="presParOf" srcId="{5BEBC8E7-6775-3549-AE5C-074C8D660A33}" destId="{98EA7286-567B-BD48-9FD2-CECF36EBF1F4}" srcOrd="0" destOrd="0" presId="urn:microsoft.com/office/officeart/2008/layout/LinedList"/>
    <dgm:cxn modelId="{06608674-8BE7-E840-85BF-165992F42235}" type="presParOf" srcId="{5BEBC8E7-6775-3549-AE5C-074C8D660A33}" destId="{8FD686FF-AB4C-F141-988F-1530D30BA46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CDFF5-130B-4740-8EE0-9FF5BFF4AC9E}">
      <dsp:nvSpPr>
        <dsp:cNvPr id="0" name=""/>
        <dsp:cNvSpPr/>
      </dsp:nvSpPr>
      <dsp:spPr>
        <a:xfrm>
          <a:off x="0" y="59870"/>
          <a:ext cx="11352809" cy="755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mn-lt"/>
            </a:rPr>
            <a:t>As a best practise for resolving a conflict, the following mediation procedure is advised. There are four steps in the procedure: </a:t>
          </a:r>
        </a:p>
      </dsp:txBody>
      <dsp:txXfrm>
        <a:off x="36896" y="96766"/>
        <a:ext cx="11279017" cy="682028"/>
      </dsp:txXfrm>
    </dsp:sp>
    <dsp:sp modelId="{634AE055-F0A4-784C-82AE-70314F99301C}">
      <dsp:nvSpPr>
        <dsp:cNvPr id="0" name=""/>
        <dsp:cNvSpPr/>
      </dsp:nvSpPr>
      <dsp:spPr>
        <a:xfrm>
          <a:off x="0" y="870410"/>
          <a:ext cx="11352809" cy="755820"/>
        </a:xfrm>
        <a:prstGeom prst="roundRect">
          <a:avLst/>
        </a:prstGeom>
        <a:solidFill>
          <a:schemeClr val="accent2">
            <a:hueOff val="-289240"/>
            <a:satOff val="-1985"/>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t>Stage 1: Preparation </a:t>
          </a:r>
        </a:p>
      </dsp:txBody>
      <dsp:txXfrm>
        <a:off x="36896" y="907306"/>
        <a:ext cx="11279017" cy="682028"/>
      </dsp:txXfrm>
    </dsp:sp>
    <dsp:sp modelId="{899A5741-D07A-4D4A-B6C3-628C7708EEEE}">
      <dsp:nvSpPr>
        <dsp:cNvPr id="0" name=""/>
        <dsp:cNvSpPr/>
      </dsp:nvSpPr>
      <dsp:spPr>
        <a:xfrm>
          <a:off x="0" y="1680950"/>
          <a:ext cx="11352809" cy="755820"/>
        </a:xfrm>
        <a:prstGeom prst="roundRect">
          <a:avLst/>
        </a:prstGeom>
        <a:solidFill>
          <a:schemeClr val="accent2">
            <a:hueOff val="-578480"/>
            <a:satOff val="-397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t>Stage 2: Exploration </a:t>
          </a:r>
        </a:p>
      </dsp:txBody>
      <dsp:txXfrm>
        <a:off x="36896" y="1717846"/>
        <a:ext cx="11279017" cy="682028"/>
      </dsp:txXfrm>
    </dsp:sp>
    <dsp:sp modelId="{33D81784-A0AF-DB46-86F1-D095D0D1558B}">
      <dsp:nvSpPr>
        <dsp:cNvPr id="0" name=""/>
        <dsp:cNvSpPr/>
      </dsp:nvSpPr>
      <dsp:spPr>
        <a:xfrm>
          <a:off x="0" y="2491490"/>
          <a:ext cx="11352809" cy="755820"/>
        </a:xfrm>
        <a:prstGeom prst="roundRect">
          <a:avLst/>
        </a:prstGeom>
        <a:solidFill>
          <a:schemeClr val="accent2">
            <a:hueOff val="-867720"/>
            <a:satOff val="-5954"/>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t>Stage 3: Negotiation </a:t>
          </a:r>
        </a:p>
      </dsp:txBody>
      <dsp:txXfrm>
        <a:off x="36896" y="2528386"/>
        <a:ext cx="11279017" cy="682028"/>
      </dsp:txXfrm>
    </dsp:sp>
    <dsp:sp modelId="{7C4E79D0-2850-504D-A754-8D0AD573FA30}">
      <dsp:nvSpPr>
        <dsp:cNvPr id="0" name=""/>
        <dsp:cNvSpPr/>
      </dsp:nvSpPr>
      <dsp:spPr>
        <a:xfrm>
          <a:off x="0" y="3302030"/>
          <a:ext cx="11352809" cy="755820"/>
        </a:xfrm>
        <a:prstGeom prst="roundRect">
          <a:avLst/>
        </a:prstGeom>
        <a:solidFill>
          <a:schemeClr val="accent2">
            <a:hueOff val="-1156960"/>
            <a:satOff val="-7939"/>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t>Stage 4: Conclusion</a:t>
          </a:r>
        </a:p>
      </dsp:txBody>
      <dsp:txXfrm>
        <a:off x="36896" y="3338926"/>
        <a:ext cx="11279017" cy="682028"/>
      </dsp:txXfrm>
    </dsp:sp>
    <dsp:sp modelId="{BE1B6648-FA4D-0849-BC00-17400F2AB74D}">
      <dsp:nvSpPr>
        <dsp:cNvPr id="0" name=""/>
        <dsp:cNvSpPr/>
      </dsp:nvSpPr>
      <dsp:spPr>
        <a:xfrm>
          <a:off x="0" y="4112570"/>
          <a:ext cx="11352809" cy="755820"/>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In Stage 1, the mediator is appointed and the parameters of the mediation, including the mediation agreement, are laid out.</a:t>
          </a:r>
        </a:p>
      </dsp:txBody>
      <dsp:txXfrm>
        <a:off x="36896" y="4149466"/>
        <a:ext cx="11279017" cy="6820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22DB8-21F2-8546-825F-D1ED3F9DF4A1}">
      <dsp:nvSpPr>
        <dsp:cNvPr id="0" name=""/>
        <dsp:cNvSpPr/>
      </dsp:nvSpPr>
      <dsp:spPr>
        <a:xfrm>
          <a:off x="3094382" y="0"/>
          <a:ext cx="6224821" cy="6224821"/>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8671EB-AF6F-4249-BF5A-7766EDDB5E6B}">
      <dsp:nvSpPr>
        <dsp:cNvPr id="0" name=""/>
        <dsp:cNvSpPr/>
      </dsp:nvSpPr>
      <dsp:spPr>
        <a:xfrm>
          <a:off x="3685740" y="591357"/>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Your purpose here as a mediator  is to encourage the disputing parties to work through their issue area together, utilising you as a sounding board. </a:t>
          </a:r>
        </a:p>
      </dsp:txBody>
      <dsp:txXfrm>
        <a:off x="3804250" y="709867"/>
        <a:ext cx="2190660" cy="2190660"/>
      </dsp:txXfrm>
    </dsp:sp>
    <dsp:sp modelId="{C27E8666-53C4-3C41-894F-5106485FEEE9}">
      <dsp:nvSpPr>
        <dsp:cNvPr id="0" name=""/>
        <dsp:cNvSpPr/>
      </dsp:nvSpPr>
      <dsp:spPr>
        <a:xfrm>
          <a:off x="6300165" y="591357"/>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parties are benefiting from your presence as a mediator as they investigate barriers, clarify sentiments, and speak more freely. </a:t>
          </a:r>
        </a:p>
      </dsp:txBody>
      <dsp:txXfrm>
        <a:off x="6418675" y="709867"/>
        <a:ext cx="2190660" cy="2190660"/>
      </dsp:txXfrm>
    </dsp:sp>
    <dsp:sp modelId="{49DE5FE8-8F5E-F74E-BA34-7736BAA1047C}">
      <dsp:nvSpPr>
        <dsp:cNvPr id="0" name=""/>
        <dsp:cNvSpPr/>
      </dsp:nvSpPr>
      <dsp:spPr>
        <a:xfrm>
          <a:off x="3685740" y="3205782"/>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goal of this phase is to establish the foundation for settlement discussions.</a:t>
          </a:r>
        </a:p>
      </dsp:txBody>
      <dsp:txXfrm>
        <a:off x="3804250" y="3324292"/>
        <a:ext cx="2190660" cy="2190660"/>
      </dsp:txXfrm>
    </dsp:sp>
    <dsp:sp modelId="{3F3C89BE-AB47-5C4F-8569-F4F8F0B23066}">
      <dsp:nvSpPr>
        <dsp:cNvPr id="0" name=""/>
        <dsp:cNvSpPr/>
      </dsp:nvSpPr>
      <dsp:spPr>
        <a:xfrm>
          <a:off x="6300165" y="3205782"/>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Plenary and caucus meetings are the two main instruments at your disposal. </a:t>
          </a:r>
        </a:p>
      </dsp:txBody>
      <dsp:txXfrm>
        <a:off x="6418675" y="3324292"/>
        <a:ext cx="2190660" cy="21906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E46C13-B239-EE4D-B3E2-3FDB251E5396}">
      <dsp:nvSpPr>
        <dsp:cNvPr id="0" name=""/>
        <dsp:cNvSpPr/>
      </dsp:nvSpPr>
      <dsp:spPr>
        <a:xfrm>
          <a:off x="0" y="5676108"/>
          <a:ext cx="2339439" cy="532205"/>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TRY</a:t>
          </a:r>
        </a:p>
      </dsp:txBody>
      <dsp:txXfrm>
        <a:off x="0" y="5676108"/>
        <a:ext cx="2339439" cy="532205"/>
      </dsp:txXfrm>
    </dsp:sp>
    <dsp:sp modelId="{7E7EF72B-4028-2C41-ABBF-A912BA4224C2}">
      <dsp:nvSpPr>
        <dsp:cNvPr id="0" name=""/>
        <dsp:cNvSpPr/>
      </dsp:nvSpPr>
      <dsp:spPr>
        <a:xfrm>
          <a:off x="2339439" y="5676108"/>
          <a:ext cx="7018317" cy="53220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en-US" sz="1400" kern="1200" dirty="0"/>
            <a:t>Try to determine this party's settlement's core provisions and the degree to which they or they are prepared to accede to the demands of the other party.</a:t>
          </a:r>
        </a:p>
      </dsp:txBody>
      <dsp:txXfrm>
        <a:off x="2339439" y="5676108"/>
        <a:ext cx="7018317" cy="532205"/>
      </dsp:txXfrm>
    </dsp:sp>
    <dsp:sp modelId="{87789E06-7AC1-9F49-B393-64A782447AF4}">
      <dsp:nvSpPr>
        <dsp:cNvPr id="0" name=""/>
        <dsp:cNvSpPr/>
      </dsp:nvSpPr>
      <dsp:spPr>
        <a:xfrm rot="10800000">
          <a:off x="0" y="4865559"/>
          <a:ext cx="2339439" cy="818532"/>
        </a:xfrm>
        <a:prstGeom prst="upArrowCallout">
          <a:avLst>
            <a:gd name="adj1" fmla="val 5000"/>
            <a:gd name="adj2" fmla="val 10000"/>
            <a:gd name="adj3" fmla="val 15000"/>
            <a:gd name="adj4" fmla="val 64977"/>
          </a:avLst>
        </a:prstGeom>
        <a:solidFill>
          <a:schemeClr val="accent5">
            <a:hueOff val="112493"/>
            <a:satOff val="6041"/>
            <a:lumOff val="-2185"/>
            <a:alphaOff val="0"/>
          </a:schemeClr>
        </a:solidFill>
        <a:ln w="12700" cap="flat" cmpd="sng" algn="ctr">
          <a:solidFill>
            <a:schemeClr val="accent5">
              <a:hueOff val="112493"/>
              <a:satOff val="6041"/>
              <a:lumOff val="-21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MAKE CONSTRUCTIVE COMMENTS</a:t>
          </a:r>
        </a:p>
      </dsp:txBody>
      <dsp:txXfrm rot="-10800000">
        <a:off x="0" y="4865559"/>
        <a:ext cx="2339439" cy="532045"/>
      </dsp:txXfrm>
    </dsp:sp>
    <dsp:sp modelId="{AA0125B8-B73B-FF46-BFDB-49A744DD17D7}">
      <dsp:nvSpPr>
        <dsp:cNvPr id="0" name=""/>
        <dsp:cNvSpPr/>
      </dsp:nvSpPr>
      <dsp:spPr>
        <a:xfrm>
          <a:off x="2339439" y="4865559"/>
          <a:ext cx="7018317" cy="532045"/>
        </a:xfrm>
        <a:prstGeom prst="rect">
          <a:avLst/>
        </a:prstGeom>
        <a:solidFill>
          <a:schemeClr val="accent5">
            <a:tint val="40000"/>
            <a:alpha val="90000"/>
            <a:hueOff val="191034"/>
            <a:satOff val="3153"/>
            <a:lumOff val="-204"/>
            <a:alphaOff val="0"/>
          </a:schemeClr>
        </a:solidFill>
        <a:ln w="12700" cap="flat" cmpd="sng" algn="ctr">
          <a:solidFill>
            <a:schemeClr val="accent5">
              <a:tint val="40000"/>
              <a:alpha val="90000"/>
              <a:hueOff val="191034"/>
              <a:satOff val="3153"/>
              <a:lumOff val="-2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65100" rIns="142365" bIns="165100" numCol="1" spcCol="1270" anchor="ctr" anchorCtr="0">
          <a:noAutofit/>
        </a:bodyPr>
        <a:lstStyle/>
        <a:p>
          <a:pPr marL="0" lvl="0" indent="0" algn="l" defTabSz="577850">
            <a:lnSpc>
              <a:spcPct val="90000"/>
            </a:lnSpc>
            <a:spcBef>
              <a:spcPct val="0"/>
            </a:spcBef>
            <a:spcAft>
              <a:spcPct val="35000"/>
            </a:spcAft>
            <a:buNone/>
          </a:pPr>
          <a:r>
            <a:rPr lang="en-US" sz="1300" kern="1200" dirty="0"/>
            <a:t>As the conversation progresses, make comments; test out some speculative ideas that could be included in any agreement. For instance, "Would you be willing to perform Y if X were to happen?" </a:t>
          </a:r>
        </a:p>
      </dsp:txBody>
      <dsp:txXfrm>
        <a:off x="2339439" y="4865559"/>
        <a:ext cx="7018317" cy="532045"/>
      </dsp:txXfrm>
    </dsp:sp>
    <dsp:sp modelId="{2C2B45E6-16C8-DA43-AC5F-81A9CDA10303}">
      <dsp:nvSpPr>
        <dsp:cNvPr id="0" name=""/>
        <dsp:cNvSpPr/>
      </dsp:nvSpPr>
      <dsp:spPr>
        <a:xfrm rot="10800000">
          <a:off x="0" y="4055010"/>
          <a:ext cx="2339439" cy="818532"/>
        </a:xfrm>
        <a:prstGeom prst="upArrowCallout">
          <a:avLst>
            <a:gd name="adj1" fmla="val 5000"/>
            <a:gd name="adj2" fmla="val 10000"/>
            <a:gd name="adj3" fmla="val 15000"/>
            <a:gd name="adj4" fmla="val 64977"/>
          </a:avLst>
        </a:prstGeom>
        <a:solidFill>
          <a:schemeClr val="accent5">
            <a:hueOff val="224986"/>
            <a:satOff val="12082"/>
            <a:lumOff val="-4370"/>
            <a:alphaOff val="0"/>
          </a:schemeClr>
        </a:solidFill>
        <a:ln w="12700" cap="flat" cmpd="sng" algn="ctr">
          <a:solidFill>
            <a:schemeClr val="accent5">
              <a:hueOff val="224986"/>
              <a:satOff val="12082"/>
              <a:lumOff val="-43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DON'T JUDGE</a:t>
          </a:r>
        </a:p>
      </dsp:txBody>
      <dsp:txXfrm rot="-10800000">
        <a:off x="0" y="4055010"/>
        <a:ext cx="2339439" cy="532045"/>
      </dsp:txXfrm>
    </dsp:sp>
    <dsp:sp modelId="{A0242258-116B-BD4D-9655-9C95CB645267}">
      <dsp:nvSpPr>
        <dsp:cNvPr id="0" name=""/>
        <dsp:cNvSpPr/>
      </dsp:nvSpPr>
      <dsp:spPr>
        <a:xfrm>
          <a:off x="2339439" y="4055010"/>
          <a:ext cx="7018317" cy="532045"/>
        </a:xfrm>
        <a:prstGeom prst="rect">
          <a:avLst/>
        </a:prstGeom>
        <a:solidFill>
          <a:schemeClr val="accent5">
            <a:tint val="40000"/>
            <a:alpha val="90000"/>
            <a:hueOff val="382068"/>
            <a:satOff val="6306"/>
            <a:lumOff val="-407"/>
            <a:alphaOff val="0"/>
          </a:schemeClr>
        </a:solidFill>
        <a:ln w="12700" cap="flat" cmpd="sng" algn="ctr">
          <a:solidFill>
            <a:schemeClr val="accent5">
              <a:tint val="40000"/>
              <a:alpha val="90000"/>
              <a:hueOff val="382068"/>
              <a:satOff val="6306"/>
              <a:lumOff val="-4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en-US" sz="1400" kern="1200" dirty="0"/>
            <a:t>Don't pass judgement: Avoid making any judgements or inferences. </a:t>
          </a:r>
        </a:p>
      </dsp:txBody>
      <dsp:txXfrm>
        <a:off x="2339439" y="4055010"/>
        <a:ext cx="7018317" cy="532045"/>
      </dsp:txXfrm>
    </dsp:sp>
    <dsp:sp modelId="{E216038F-F021-6145-9EBE-A552BB646D68}">
      <dsp:nvSpPr>
        <dsp:cNvPr id="0" name=""/>
        <dsp:cNvSpPr/>
      </dsp:nvSpPr>
      <dsp:spPr>
        <a:xfrm rot="10800000">
          <a:off x="0" y="3244461"/>
          <a:ext cx="2339439" cy="818532"/>
        </a:xfrm>
        <a:prstGeom prst="upArrowCallout">
          <a:avLst>
            <a:gd name="adj1" fmla="val 5000"/>
            <a:gd name="adj2" fmla="val 10000"/>
            <a:gd name="adj3" fmla="val 15000"/>
            <a:gd name="adj4" fmla="val 64977"/>
          </a:avLst>
        </a:prstGeom>
        <a:solidFill>
          <a:schemeClr val="accent5">
            <a:hueOff val="337478"/>
            <a:satOff val="18123"/>
            <a:lumOff val="-6555"/>
            <a:alphaOff val="0"/>
          </a:schemeClr>
        </a:solidFill>
        <a:ln w="12700" cap="flat" cmpd="sng" algn="ctr">
          <a:solidFill>
            <a:schemeClr val="accent5">
              <a:hueOff val="337478"/>
              <a:satOff val="18123"/>
              <a:lumOff val="-65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IDENTIFY</a:t>
          </a:r>
        </a:p>
      </dsp:txBody>
      <dsp:txXfrm rot="-10800000">
        <a:off x="0" y="3244461"/>
        <a:ext cx="2339439" cy="532045"/>
      </dsp:txXfrm>
    </dsp:sp>
    <dsp:sp modelId="{189A95C9-C070-4A44-A880-E9FEE69C17B8}">
      <dsp:nvSpPr>
        <dsp:cNvPr id="0" name=""/>
        <dsp:cNvSpPr/>
      </dsp:nvSpPr>
      <dsp:spPr>
        <a:xfrm>
          <a:off x="2339439" y="3244461"/>
          <a:ext cx="7018317" cy="532045"/>
        </a:xfrm>
        <a:prstGeom prst="rect">
          <a:avLst/>
        </a:prstGeom>
        <a:solidFill>
          <a:schemeClr val="accent5">
            <a:tint val="40000"/>
            <a:alpha val="90000"/>
            <a:hueOff val="573101"/>
            <a:satOff val="9459"/>
            <a:lumOff val="-611"/>
            <a:alphaOff val="0"/>
          </a:schemeClr>
        </a:solidFill>
        <a:ln w="12700" cap="flat" cmpd="sng" algn="ctr">
          <a:solidFill>
            <a:schemeClr val="accent5">
              <a:tint val="40000"/>
              <a:alpha val="90000"/>
              <a:hueOff val="573101"/>
              <a:satOff val="9459"/>
              <a:lumOff val="-61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en-US" sz="1400" kern="1200" dirty="0"/>
            <a:t>Identify fundamental problems: Encourage the disputant to consider the other viewpoint and solicit ideas for reasonable compromises. </a:t>
          </a:r>
        </a:p>
      </dsp:txBody>
      <dsp:txXfrm>
        <a:off x="2339439" y="3244461"/>
        <a:ext cx="7018317" cy="532045"/>
      </dsp:txXfrm>
    </dsp:sp>
    <dsp:sp modelId="{E494D8E2-EEC5-5448-9851-C0F4866E7319}">
      <dsp:nvSpPr>
        <dsp:cNvPr id="0" name=""/>
        <dsp:cNvSpPr/>
      </dsp:nvSpPr>
      <dsp:spPr>
        <a:xfrm rot="10800000">
          <a:off x="0" y="2433912"/>
          <a:ext cx="2339439" cy="818532"/>
        </a:xfrm>
        <a:prstGeom prst="upArrowCallout">
          <a:avLst>
            <a:gd name="adj1" fmla="val 5000"/>
            <a:gd name="adj2" fmla="val 10000"/>
            <a:gd name="adj3" fmla="val 15000"/>
            <a:gd name="adj4" fmla="val 64977"/>
          </a:avLst>
        </a:prstGeom>
        <a:solidFill>
          <a:schemeClr val="accent5">
            <a:hueOff val="449971"/>
            <a:satOff val="24165"/>
            <a:lumOff val="-8739"/>
            <a:alphaOff val="0"/>
          </a:schemeClr>
        </a:solidFill>
        <a:ln w="12700" cap="flat" cmpd="sng" algn="ctr">
          <a:solidFill>
            <a:schemeClr val="accent5">
              <a:hueOff val="449971"/>
              <a:satOff val="24165"/>
              <a:lumOff val="-8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BE CONCISE</a:t>
          </a:r>
        </a:p>
      </dsp:txBody>
      <dsp:txXfrm rot="-10800000">
        <a:off x="0" y="2433912"/>
        <a:ext cx="2339439" cy="532045"/>
      </dsp:txXfrm>
    </dsp:sp>
    <dsp:sp modelId="{88B466CF-9116-A740-8F25-80A3124F38EA}">
      <dsp:nvSpPr>
        <dsp:cNvPr id="0" name=""/>
        <dsp:cNvSpPr/>
      </dsp:nvSpPr>
      <dsp:spPr>
        <a:xfrm>
          <a:off x="2339439" y="2433912"/>
          <a:ext cx="7018317" cy="532045"/>
        </a:xfrm>
        <a:prstGeom prst="rect">
          <a:avLst/>
        </a:prstGeom>
        <a:solidFill>
          <a:schemeClr val="accent5">
            <a:tint val="40000"/>
            <a:alpha val="90000"/>
            <a:hueOff val="764135"/>
            <a:satOff val="12611"/>
            <a:lumOff val="-814"/>
            <a:alphaOff val="0"/>
          </a:schemeClr>
        </a:solidFill>
        <a:ln w="12700" cap="flat" cmpd="sng" algn="ctr">
          <a:solidFill>
            <a:schemeClr val="accent5">
              <a:tint val="40000"/>
              <a:alpha val="90000"/>
              <a:hueOff val="764135"/>
              <a:satOff val="12611"/>
              <a:lumOff val="-8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en-US" sz="1400" kern="1200" dirty="0"/>
            <a:t>Accentuate the good points. Examine opinions on the conflict's intensification and the alternatives to negotiation. </a:t>
          </a:r>
        </a:p>
      </dsp:txBody>
      <dsp:txXfrm>
        <a:off x="2339439" y="2433912"/>
        <a:ext cx="7018317" cy="532045"/>
      </dsp:txXfrm>
    </dsp:sp>
    <dsp:sp modelId="{388F6620-4E85-CC45-8F1A-159360839705}">
      <dsp:nvSpPr>
        <dsp:cNvPr id="0" name=""/>
        <dsp:cNvSpPr/>
      </dsp:nvSpPr>
      <dsp:spPr>
        <a:xfrm rot="10800000">
          <a:off x="0" y="1623363"/>
          <a:ext cx="2339439" cy="818532"/>
        </a:xfrm>
        <a:prstGeom prst="upArrowCallout">
          <a:avLst>
            <a:gd name="adj1" fmla="val 5000"/>
            <a:gd name="adj2" fmla="val 10000"/>
            <a:gd name="adj3" fmla="val 15000"/>
            <a:gd name="adj4" fmla="val 64977"/>
          </a:avLst>
        </a:prstGeom>
        <a:solidFill>
          <a:schemeClr val="accent5">
            <a:hueOff val="562464"/>
            <a:satOff val="30206"/>
            <a:lumOff val="-10924"/>
            <a:alphaOff val="0"/>
          </a:schemeClr>
        </a:solidFill>
        <a:ln w="12700" cap="flat" cmpd="sng" algn="ctr">
          <a:solidFill>
            <a:schemeClr val="accent5">
              <a:hueOff val="562464"/>
              <a:satOff val="30206"/>
              <a:lumOff val="-109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LISTEN</a:t>
          </a:r>
        </a:p>
      </dsp:txBody>
      <dsp:txXfrm rot="-10800000">
        <a:off x="0" y="1623363"/>
        <a:ext cx="2339439" cy="532045"/>
      </dsp:txXfrm>
    </dsp:sp>
    <dsp:sp modelId="{69E9AF7B-82F6-DA40-8CDD-683C60418F52}">
      <dsp:nvSpPr>
        <dsp:cNvPr id="0" name=""/>
        <dsp:cNvSpPr/>
      </dsp:nvSpPr>
      <dsp:spPr>
        <a:xfrm>
          <a:off x="2339439" y="1623363"/>
          <a:ext cx="7018317" cy="532045"/>
        </a:xfrm>
        <a:prstGeom prst="rect">
          <a:avLst/>
        </a:prstGeom>
        <a:solidFill>
          <a:schemeClr val="accent5">
            <a:tint val="40000"/>
            <a:alpha val="90000"/>
            <a:hueOff val="955169"/>
            <a:satOff val="15764"/>
            <a:lumOff val="-1018"/>
            <a:alphaOff val="0"/>
          </a:schemeClr>
        </a:solidFill>
        <a:ln w="12700" cap="flat" cmpd="sng" algn="ctr">
          <a:solidFill>
            <a:schemeClr val="accent5">
              <a:tint val="40000"/>
              <a:alpha val="90000"/>
              <a:hueOff val="955169"/>
              <a:satOff val="15764"/>
              <a:lumOff val="-10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en-US" sz="1400" kern="1200" dirty="0"/>
            <a:t>Display effective listening skills</a:t>
          </a:r>
          <a:r>
            <a:rPr lang="en-US" sz="1100" kern="1200" dirty="0"/>
            <a:t>. </a:t>
          </a:r>
        </a:p>
      </dsp:txBody>
      <dsp:txXfrm>
        <a:off x="2339439" y="1623363"/>
        <a:ext cx="7018317" cy="532045"/>
      </dsp:txXfrm>
    </dsp:sp>
    <dsp:sp modelId="{AC91E327-49DB-7848-B30A-8833C4A68B40}">
      <dsp:nvSpPr>
        <dsp:cNvPr id="0" name=""/>
        <dsp:cNvSpPr/>
      </dsp:nvSpPr>
      <dsp:spPr>
        <a:xfrm rot="10800000">
          <a:off x="0" y="812814"/>
          <a:ext cx="2339439" cy="818532"/>
        </a:xfrm>
        <a:prstGeom prst="upArrowCallout">
          <a:avLst>
            <a:gd name="adj1" fmla="val 5000"/>
            <a:gd name="adj2" fmla="val 10000"/>
            <a:gd name="adj3" fmla="val 15000"/>
            <a:gd name="adj4" fmla="val 64977"/>
          </a:avLst>
        </a:prstGeom>
        <a:solidFill>
          <a:schemeClr val="accent5">
            <a:hueOff val="674957"/>
            <a:satOff val="36247"/>
            <a:lumOff val="-13109"/>
            <a:alphaOff val="0"/>
          </a:schemeClr>
        </a:solidFill>
        <a:ln w="12700" cap="flat" cmpd="sng" algn="ctr">
          <a:solidFill>
            <a:schemeClr val="accent5">
              <a:hueOff val="674957"/>
              <a:satOff val="36247"/>
              <a:lumOff val="-131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RESPECT</a:t>
          </a:r>
        </a:p>
      </dsp:txBody>
      <dsp:txXfrm rot="-10800000">
        <a:off x="0" y="812814"/>
        <a:ext cx="2339439" cy="532045"/>
      </dsp:txXfrm>
    </dsp:sp>
    <dsp:sp modelId="{BD57AFDA-28AF-5642-A25F-9B38362B0FD0}">
      <dsp:nvSpPr>
        <dsp:cNvPr id="0" name=""/>
        <dsp:cNvSpPr/>
      </dsp:nvSpPr>
      <dsp:spPr>
        <a:xfrm>
          <a:off x="2339439" y="812814"/>
          <a:ext cx="7018317" cy="532045"/>
        </a:xfrm>
        <a:prstGeom prst="rect">
          <a:avLst/>
        </a:prstGeom>
        <a:solidFill>
          <a:schemeClr val="accent5">
            <a:tint val="40000"/>
            <a:alpha val="90000"/>
            <a:hueOff val="1146203"/>
            <a:satOff val="18917"/>
            <a:lumOff val="-1221"/>
            <a:alphaOff val="0"/>
          </a:schemeClr>
        </a:solidFill>
        <a:ln w="12700" cap="flat" cmpd="sng" algn="ctr">
          <a:solidFill>
            <a:schemeClr val="accent5">
              <a:tint val="40000"/>
              <a:alpha val="90000"/>
              <a:hueOff val="1146203"/>
              <a:satOff val="18917"/>
              <a:lumOff val="-12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en-US" sz="1400" kern="1200" dirty="0"/>
            <a:t>Give each party respect and give them the opportunity to speak. Respect the parties' equality. </a:t>
          </a:r>
        </a:p>
      </dsp:txBody>
      <dsp:txXfrm>
        <a:off x="2339439" y="812814"/>
        <a:ext cx="7018317" cy="532045"/>
      </dsp:txXfrm>
    </dsp:sp>
    <dsp:sp modelId="{BD9ED4C2-D161-E94A-947C-29446DDAA736}">
      <dsp:nvSpPr>
        <dsp:cNvPr id="0" name=""/>
        <dsp:cNvSpPr/>
      </dsp:nvSpPr>
      <dsp:spPr>
        <a:xfrm rot="10800000">
          <a:off x="0" y="0"/>
          <a:ext cx="2339439" cy="818532"/>
        </a:xfrm>
        <a:prstGeom prst="upArrowCallout">
          <a:avLst>
            <a:gd name="adj1" fmla="val 5000"/>
            <a:gd name="adj2" fmla="val 10000"/>
            <a:gd name="adj3" fmla="val 15000"/>
            <a:gd name="adj4" fmla="val 64977"/>
          </a:avLst>
        </a:prstGeom>
        <a:solidFill>
          <a:schemeClr val="accent5">
            <a:hueOff val="787450"/>
            <a:satOff val="42288"/>
            <a:lumOff val="-15294"/>
            <a:alphaOff val="0"/>
          </a:schemeClr>
        </a:solidFill>
        <a:ln w="12700" cap="flat" cmpd="sng" algn="ctr">
          <a:solidFill>
            <a:schemeClr val="accent5">
              <a:hueOff val="787450"/>
              <a:satOff val="42288"/>
              <a:lumOff val="-15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WARM - UP</a:t>
          </a:r>
        </a:p>
      </dsp:txBody>
      <dsp:txXfrm rot="-10800000">
        <a:off x="0" y="0"/>
        <a:ext cx="2339439" cy="532045"/>
      </dsp:txXfrm>
    </dsp:sp>
    <dsp:sp modelId="{497B1941-A579-D449-A0CC-59199203708A}">
      <dsp:nvSpPr>
        <dsp:cNvPr id="0" name=""/>
        <dsp:cNvSpPr/>
      </dsp:nvSpPr>
      <dsp:spPr>
        <a:xfrm>
          <a:off x="2339439" y="2266"/>
          <a:ext cx="7018317" cy="532045"/>
        </a:xfrm>
        <a:prstGeom prst="rect">
          <a:avLst/>
        </a:prstGeom>
        <a:solidFill>
          <a:schemeClr val="accent5">
            <a:tint val="40000"/>
            <a:alpha val="90000"/>
            <a:hueOff val="1337237"/>
            <a:satOff val="22070"/>
            <a:lumOff val="-1425"/>
            <a:alphaOff val="0"/>
          </a:schemeClr>
        </a:solidFill>
        <a:ln w="12700" cap="flat" cmpd="sng" algn="ctr">
          <a:solidFill>
            <a:schemeClr val="accent5">
              <a:tint val="40000"/>
              <a:alpha val="90000"/>
              <a:hueOff val="1337237"/>
              <a:satOff val="22070"/>
              <a:lumOff val="-14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en-US" sz="1400" kern="1200" dirty="0"/>
            <a:t>Give yourself plenty of time to create a welcoming environment before requesting that they discuss their side of the argument more candidly. </a:t>
          </a:r>
        </a:p>
      </dsp:txBody>
      <dsp:txXfrm>
        <a:off x="2339439" y="2266"/>
        <a:ext cx="7018317" cy="5320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45375-777D-C44A-8FB2-050B1FEB3BEA}">
      <dsp:nvSpPr>
        <dsp:cNvPr id="0" name=""/>
        <dsp:cNvSpPr/>
      </dsp:nvSpPr>
      <dsp:spPr>
        <a:xfrm>
          <a:off x="0" y="162894"/>
          <a:ext cx="6906002" cy="5569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t>You can present your overview of the conflict scenario after you believe the key issues have been appropriately discussed. </a:t>
          </a:r>
        </a:p>
      </dsp:txBody>
      <dsp:txXfrm>
        <a:off x="27187" y="190081"/>
        <a:ext cx="6851628" cy="502546"/>
      </dsp:txXfrm>
    </dsp:sp>
    <dsp:sp modelId="{4B279A07-7D0D-A543-920F-2DCC982B0D1D}">
      <dsp:nvSpPr>
        <dsp:cNvPr id="0" name=""/>
        <dsp:cNvSpPr/>
      </dsp:nvSpPr>
      <dsp:spPr>
        <a:xfrm>
          <a:off x="0" y="760134"/>
          <a:ext cx="6906002" cy="556920"/>
        </a:xfrm>
        <a:prstGeom prst="roundRect">
          <a:avLst/>
        </a:prstGeom>
        <a:solidFill>
          <a:schemeClr val="accent2">
            <a:hueOff val="-160689"/>
            <a:satOff val="-1103"/>
            <a:lumOff val="5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With the Mediator's guidance, negotiations may start to examine the problem. The Mediator will offer, reframe, and assist settlement options </a:t>
          </a:r>
        </a:p>
      </dsp:txBody>
      <dsp:txXfrm>
        <a:off x="27187" y="787321"/>
        <a:ext cx="6851628" cy="502546"/>
      </dsp:txXfrm>
    </dsp:sp>
    <dsp:sp modelId="{5C5118CF-DBFC-164B-A0F7-91045D008021}">
      <dsp:nvSpPr>
        <dsp:cNvPr id="0" name=""/>
        <dsp:cNvSpPr/>
      </dsp:nvSpPr>
      <dsp:spPr>
        <a:xfrm>
          <a:off x="0" y="1357374"/>
          <a:ext cx="6906002" cy="556920"/>
        </a:xfrm>
        <a:prstGeom prst="roundRect">
          <a:avLst/>
        </a:prstGeom>
        <a:solidFill>
          <a:schemeClr val="accent2">
            <a:hueOff val="-321378"/>
            <a:satOff val="-2205"/>
            <a:lumOff val="11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Encourage moderate viewpoints. </a:t>
          </a:r>
        </a:p>
      </dsp:txBody>
      <dsp:txXfrm>
        <a:off x="27187" y="1384561"/>
        <a:ext cx="6851628" cy="502546"/>
      </dsp:txXfrm>
    </dsp:sp>
    <dsp:sp modelId="{DC0ED2D0-C141-A44D-A77F-B9C7549BB8F4}">
      <dsp:nvSpPr>
        <dsp:cNvPr id="0" name=""/>
        <dsp:cNvSpPr/>
      </dsp:nvSpPr>
      <dsp:spPr>
        <a:xfrm>
          <a:off x="0" y="1954614"/>
          <a:ext cx="6906002" cy="556920"/>
        </a:xfrm>
        <a:prstGeom prst="roundRec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Explore the agreement's provisions in hypothetical comments. </a:t>
          </a:r>
        </a:p>
      </dsp:txBody>
      <dsp:txXfrm>
        <a:off x="27187" y="1981801"/>
        <a:ext cx="6851628" cy="502546"/>
      </dsp:txXfrm>
    </dsp:sp>
    <dsp:sp modelId="{92A8B5DD-8DBB-354A-BF31-C985A95B53EE}">
      <dsp:nvSpPr>
        <dsp:cNvPr id="0" name=""/>
        <dsp:cNvSpPr/>
      </dsp:nvSpPr>
      <dsp:spPr>
        <a:xfrm>
          <a:off x="0" y="2551854"/>
          <a:ext cx="6906002" cy="556920"/>
        </a:xfrm>
        <a:prstGeom prst="roundRect">
          <a:avLst/>
        </a:prstGeom>
        <a:solidFill>
          <a:schemeClr val="accent2">
            <a:hueOff val="-642756"/>
            <a:satOff val="-4411"/>
            <a:lumOff val="22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Emphasise the benefits of letting go of a set position in order to earn more profits. </a:t>
          </a:r>
        </a:p>
      </dsp:txBody>
      <dsp:txXfrm>
        <a:off x="27187" y="2579041"/>
        <a:ext cx="6851628" cy="502546"/>
      </dsp:txXfrm>
    </dsp:sp>
    <dsp:sp modelId="{2FB35BD0-1FF0-3245-9CBC-E8BA395E11DB}">
      <dsp:nvSpPr>
        <dsp:cNvPr id="0" name=""/>
        <dsp:cNvSpPr/>
      </dsp:nvSpPr>
      <dsp:spPr>
        <a:xfrm>
          <a:off x="0" y="3149094"/>
          <a:ext cx="6906002" cy="556920"/>
        </a:xfrm>
        <a:prstGeom prst="roundRect">
          <a:avLst/>
        </a:prstGeom>
        <a:solidFill>
          <a:schemeClr val="accent2">
            <a:hueOff val="-803444"/>
            <a:satOff val="-5513"/>
            <a:lumOff val="28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Encourage parties to make assumptions about one another's emotions when appropriate. </a:t>
          </a:r>
        </a:p>
      </dsp:txBody>
      <dsp:txXfrm>
        <a:off x="27187" y="3176281"/>
        <a:ext cx="6851628" cy="502546"/>
      </dsp:txXfrm>
    </dsp:sp>
    <dsp:sp modelId="{8DF8FDEA-B575-E34B-ACF9-7C9617F9B630}">
      <dsp:nvSpPr>
        <dsp:cNvPr id="0" name=""/>
        <dsp:cNvSpPr/>
      </dsp:nvSpPr>
      <dsp:spPr>
        <a:xfrm>
          <a:off x="0" y="3746334"/>
          <a:ext cx="6906002" cy="556920"/>
        </a:xfrm>
        <a:prstGeom prst="roundRec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Even when it seems as though the stance is sticking, have a positive outlook on the likelihood of achieving an understanding. </a:t>
          </a:r>
        </a:p>
      </dsp:txBody>
      <dsp:txXfrm>
        <a:off x="27187" y="3773521"/>
        <a:ext cx="6851628" cy="502546"/>
      </dsp:txXfrm>
    </dsp:sp>
    <dsp:sp modelId="{C87421A8-9CC4-A847-BA97-4DB4373C04B0}">
      <dsp:nvSpPr>
        <dsp:cNvPr id="0" name=""/>
        <dsp:cNvSpPr/>
      </dsp:nvSpPr>
      <dsp:spPr>
        <a:xfrm>
          <a:off x="0" y="4343574"/>
          <a:ext cx="6906002" cy="556920"/>
        </a:xfrm>
        <a:prstGeom prst="roundRect">
          <a:avLst/>
        </a:prstGeom>
        <a:solidFill>
          <a:schemeClr val="accent2">
            <a:hueOff val="-1124822"/>
            <a:satOff val="-7719"/>
            <a:lumOff val="39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Give parties some possibilities to spark their imaginations</a:t>
          </a:r>
        </a:p>
      </dsp:txBody>
      <dsp:txXfrm>
        <a:off x="27187" y="4370761"/>
        <a:ext cx="6851628" cy="502546"/>
      </dsp:txXfrm>
    </dsp:sp>
    <dsp:sp modelId="{9BB068E5-24B2-C448-A511-2E0BCB593B03}">
      <dsp:nvSpPr>
        <dsp:cNvPr id="0" name=""/>
        <dsp:cNvSpPr/>
      </dsp:nvSpPr>
      <dsp:spPr>
        <a:xfrm>
          <a:off x="0" y="4940814"/>
          <a:ext cx="6906002" cy="556920"/>
        </a:xfrm>
        <a:prstGeom prst="roundRect">
          <a:avLst/>
        </a:prstGeom>
        <a:solidFill>
          <a:schemeClr val="accent2">
            <a:hueOff val="-1285511"/>
            <a:satOff val="-8821"/>
            <a:lumOff val="45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Be particularly cautious to make sure that each party gets an opportunity to be fully heard if the power balance is unbalanced. </a:t>
          </a:r>
        </a:p>
      </dsp:txBody>
      <dsp:txXfrm>
        <a:off x="27187" y="4968001"/>
        <a:ext cx="6851628" cy="502546"/>
      </dsp:txXfrm>
    </dsp:sp>
    <dsp:sp modelId="{A5B53DFA-A063-2344-84B6-7B56313558E3}">
      <dsp:nvSpPr>
        <dsp:cNvPr id="0" name=""/>
        <dsp:cNvSpPr/>
      </dsp:nvSpPr>
      <dsp:spPr>
        <a:xfrm>
          <a:off x="0" y="5538054"/>
          <a:ext cx="6906002" cy="556920"/>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Encourage realistic debate topics.</a:t>
          </a:r>
        </a:p>
      </dsp:txBody>
      <dsp:txXfrm>
        <a:off x="27187" y="5565241"/>
        <a:ext cx="6851628" cy="502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62D0D-F60B-6C4C-BDA3-75FEE82F53ED}">
      <dsp:nvSpPr>
        <dsp:cNvPr id="0" name=""/>
        <dsp:cNvSpPr/>
      </dsp:nvSpPr>
      <dsp:spPr>
        <a:xfrm>
          <a:off x="0" y="133469"/>
          <a:ext cx="7517082" cy="98638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Even successful mediation sessions may not always result in a written record. However, you should attempt to summarise the areas of agreement on paper and have both sides affirm them by signing their names if helpful actions have been made. </a:t>
          </a:r>
        </a:p>
      </dsp:txBody>
      <dsp:txXfrm>
        <a:off x="48151" y="181620"/>
        <a:ext cx="7420780" cy="890081"/>
      </dsp:txXfrm>
    </dsp:sp>
    <dsp:sp modelId="{91593567-AB8E-A840-A9EF-E1FA0F8DD1F7}">
      <dsp:nvSpPr>
        <dsp:cNvPr id="0" name=""/>
        <dsp:cNvSpPr/>
      </dsp:nvSpPr>
      <dsp:spPr>
        <a:xfrm>
          <a:off x="0" y="1150932"/>
          <a:ext cx="7517082" cy="986383"/>
        </a:xfrm>
        <a:prstGeom prst="roundRect">
          <a:avLst/>
        </a:prstGeom>
        <a:solidFill>
          <a:schemeClr val="accent2">
            <a:hueOff val="-289240"/>
            <a:satOff val="-1985"/>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It is crucial to be explicit when establishing an agreement on the commitments made or guarantees provided by each party. A return to the conflict scenario might result from vague, generic words. Rewrite the language until both parties agree that it is fair and reasonable. Congratulate them on their diligence and appropriate choices once they have signed. </a:t>
          </a:r>
        </a:p>
      </dsp:txBody>
      <dsp:txXfrm>
        <a:off x="48151" y="1199083"/>
        <a:ext cx="7420780" cy="890081"/>
      </dsp:txXfrm>
    </dsp:sp>
    <dsp:sp modelId="{B66AB18B-F79F-8A46-A415-057E7B8CA7E1}">
      <dsp:nvSpPr>
        <dsp:cNvPr id="0" name=""/>
        <dsp:cNvSpPr/>
      </dsp:nvSpPr>
      <dsp:spPr>
        <a:xfrm>
          <a:off x="0" y="2177635"/>
          <a:ext cx="7517082" cy="986383"/>
        </a:xfrm>
        <a:prstGeom prst="roundRect">
          <a:avLst/>
        </a:prstGeom>
        <a:solidFill>
          <a:schemeClr val="accent2">
            <a:hueOff val="-578480"/>
            <a:satOff val="-397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The draft document can be accepted as a suggestion for additional discussion or simply as an accurate record of the proceedings if the representatives of the disputing parties lack the capacity to carry out an agreement. </a:t>
          </a:r>
        </a:p>
      </dsp:txBody>
      <dsp:txXfrm>
        <a:off x="48151" y="2225786"/>
        <a:ext cx="7420780" cy="890081"/>
      </dsp:txXfrm>
    </dsp:sp>
    <dsp:sp modelId="{D6CB5B54-DB79-F34A-B51E-1E74DE10AE69}">
      <dsp:nvSpPr>
        <dsp:cNvPr id="0" name=""/>
        <dsp:cNvSpPr/>
      </dsp:nvSpPr>
      <dsp:spPr>
        <a:xfrm>
          <a:off x="0" y="3204338"/>
          <a:ext cx="7517082" cy="986383"/>
        </a:xfrm>
        <a:prstGeom prst="roundRect">
          <a:avLst/>
        </a:prstGeom>
        <a:solidFill>
          <a:schemeClr val="accent2">
            <a:hueOff val="-867720"/>
            <a:satOff val="-5954"/>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In order for a Settlement Agreement to be effective, it must also be long-lasting. The Settlement Agreement should satisfy the parties, address all pertinent issues, be practicable and realistic, and reduce the likelihood of a subsequent disagreement. The agreement is binding as soon as it is reached. </a:t>
          </a:r>
        </a:p>
      </dsp:txBody>
      <dsp:txXfrm>
        <a:off x="48151" y="3252489"/>
        <a:ext cx="7420780" cy="890081"/>
      </dsp:txXfrm>
    </dsp:sp>
    <dsp:sp modelId="{13764993-F2E5-074E-9ECF-2A8BAA76815B}">
      <dsp:nvSpPr>
        <dsp:cNvPr id="0" name=""/>
        <dsp:cNvSpPr/>
      </dsp:nvSpPr>
      <dsp:spPr>
        <a:xfrm>
          <a:off x="0" y="4231041"/>
          <a:ext cx="7517082" cy="986383"/>
        </a:xfrm>
        <a:prstGeom prst="roundRect">
          <a:avLst/>
        </a:prstGeom>
        <a:solidFill>
          <a:schemeClr val="accent2">
            <a:hueOff val="-1156960"/>
            <a:satOff val="-7939"/>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Finally, you should make the offer to be accessible for future conversations or negotiations whenever feasible. Your follow-up questions throughout the coming weeks or months are beneficial since they show that you care about the mediation's outcome and might keep the parties in touch.</a:t>
          </a:r>
        </a:p>
      </dsp:txBody>
      <dsp:txXfrm>
        <a:off x="48151" y="4279192"/>
        <a:ext cx="7420780" cy="890081"/>
      </dsp:txXfrm>
    </dsp:sp>
    <dsp:sp modelId="{0F7C0872-A67A-8343-B6F1-1044E674B3C7}">
      <dsp:nvSpPr>
        <dsp:cNvPr id="0" name=""/>
        <dsp:cNvSpPr/>
      </dsp:nvSpPr>
      <dsp:spPr>
        <a:xfrm>
          <a:off x="0" y="5257744"/>
          <a:ext cx="7517082" cy="986383"/>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If you wish to develop your abilities, write up each session as a case study. Talk about your experience with others so that knowledge can be passed along.</a:t>
          </a:r>
        </a:p>
      </dsp:txBody>
      <dsp:txXfrm>
        <a:off x="48151" y="5305895"/>
        <a:ext cx="7420780" cy="8900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9E5EE-AE8F-468B-9DC0-CFC7968815D8}">
      <dsp:nvSpPr>
        <dsp:cNvPr id="0" name=""/>
        <dsp:cNvSpPr/>
      </dsp:nvSpPr>
      <dsp:spPr>
        <a:xfrm>
          <a:off x="0" y="607"/>
          <a:ext cx="11311977" cy="142256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EB9FAE-F12F-4B09-BC6C-F9B0DFEBA612}">
      <dsp:nvSpPr>
        <dsp:cNvPr id="0" name=""/>
        <dsp:cNvSpPr/>
      </dsp:nvSpPr>
      <dsp:spPr>
        <a:xfrm>
          <a:off x="430325" y="320685"/>
          <a:ext cx="782410" cy="7824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AFF692-7D68-43E8-9694-2CEC0EFCC21D}">
      <dsp:nvSpPr>
        <dsp:cNvPr id="0" name=""/>
        <dsp:cNvSpPr/>
      </dsp:nvSpPr>
      <dsp:spPr>
        <a:xfrm>
          <a:off x="1643062" y="607"/>
          <a:ext cx="9668914" cy="1422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55" tIns="150555" rIns="150555" bIns="150555" numCol="1" spcCol="1270" anchor="ctr" anchorCtr="0">
          <a:noAutofit/>
        </a:bodyPr>
        <a:lstStyle/>
        <a:p>
          <a:pPr marL="0" lvl="0" indent="0" algn="l" defTabSz="711200">
            <a:lnSpc>
              <a:spcPct val="90000"/>
            </a:lnSpc>
            <a:spcBef>
              <a:spcPct val="0"/>
            </a:spcBef>
            <a:spcAft>
              <a:spcPct val="35000"/>
            </a:spcAft>
            <a:buNone/>
          </a:pPr>
          <a:r>
            <a:rPr lang="en-GB" sz="1600" kern="1200" dirty="0"/>
            <a:t>The mediator usually participates actively in facilitative mediation. The mediator does not offer suggestions; however they might float ideas. While the parties "oversee the outcome," the mediator "oversees the process" (</a:t>
          </a:r>
          <a:r>
            <a:rPr lang="en-GB" sz="1600" kern="1200" dirty="0" err="1"/>
            <a:t>Zumeta</a:t>
          </a:r>
          <a:r>
            <a:rPr lang="en-GB" sz="1600" kern="1200" dirty="0"/>
            <a:t>, 2020). </a:t>
          </a:r>
          <a:endParaRPr lang="en-US" sz="1600" kern="1200" dirty="0"/>
        </a:p>
      </dsp:txBody>
      <dsp:txXfrm>
        <a:off x="1643062" y="607"/>
        <a:ext cx="9668914" cy="1422564"/>
      </dsp:txXfrm>
    </dsp:sp>
    <dsp:sp modelId="{86C8A80C-E204-473B-9A15-784F269B6B06}">
      <dsp:nvSpPr>
        <dsp:cNvPr id="0" name=""/>
        <dsp:cNvSpPr/>
      </dsp:nvSpPr>
      <dsp:spPr>
        <a:xfrm>
          <a:off x="0" y="1778814"/>
          <a:ext cx="11311977" cy="142256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C9B759-99DF-44CC-8248-D76E78BBFDA1}">
      <dsp:nvSpPr>
        <dsp:cNvPr id="0" name=""/>
        <dsp:cNvSpPr/>
      </dsp:nvSpPr>
      <dsp:spPr>
        <a:xfrm>
          <a:off x="430325" y="2098891"/>
          <a:ext cx="782410" cy="7824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C86E16-0691-421E-ABF7-1C0D0D4DE1BF}">
      <dsp:nvSpPr>
        <dsp:cNvPr id="0" name=""/>
        <dsp:cNvSpPr/>
      </dsp:nvSpPr>
      <dsp:spPr>
        <a:xfrm>
          <a:off x="1643062" y="1778814"/>
          <a:ext cx="9668914" cy="1422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55" tIns="150555" rIns="150555" bIns="150555" numCol="1" spcCol="1270" anchor="ctr" anchorCtr="0">
          <a:noAutofit/>
        </a:bodyPr>
        <a:lstStyle/>
        <a:p>
          <a:pPr marL="0" lvl="0" indent="0" algn="l" defTabSz="711200">
            <a:lnSpc>
              <a:spcPct val="90000"/>
            </a:lnSpc>
            <a:spcBef>
              <a:spcPct val="0"/>
            </a:spcBef>
            <a:spcAft>
              <a:spcPct val="35000"/>
            </a:spcAft>
            <a:buNone/>
          </a:pPr>
          <a:r>
            <a:rPr lang="en-GB" sz="1600" kern="1200"/>
            <a:t>Facilitative mediators work to make sure that parties reach decisions based on knowledge and comprehension. The aim is to give the parties a significant say in the choices that are made. </a:t>
          </a:r>
          <a:endParaRPr lang="en-US" sz="1600" kern="1200"/>
        </a:p>
      </dsp:txBody>
      <dsp:txXfrm>
        <a:off x="1643062" y="1778814"/>
        <a:ext cx="9668914" cy="1422564"/>
      </dsp:txXfrm>
    </dsp:sp>
    <dsp:sp modelId="{297958D8-99EE-4D87-A0AD-2B5796FB159A}">
      <dsp:nvSpPr>
        <dsp:cNvPr id="0" name=""/>
        <dsp:cNvSpPr/>
      </dsp:nvSpPr>
      <dsp:spPr>
        <a:xfrm>
          <a:off x="0" y="3557020"/>
          <a:ext cx="11311977" cy="142256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549160-27C6-4B13-9087-22C95D4507B4}">
      <dsp:nvSpPr>
        <dsp:cNvPr id="0" name=""/>
        <dsp:cNvSpPr/>
      </dsp:nvSpPr>
      <dsp:spPr>
        <a:xfrm>
          <a:off x="430325" y="3877097"/>
          <a:ext cx="782410" cy="7824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22104E-1C8C-4AB1-8BF7-EA3A8A15F966}">
      <dsp:nvSpPr>
        <dsp:cNvPr id="0" name=""/>
        <dsp:cNvSpPr/>
      </dsp:nvSpPr>
      <dsp:spPr>
        <a:xfrm>
          <a:off x="1643062" y="3557020"/>
          <a:ext cx="9668914" cy="1422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55" tIns="150555" rIns="150555" bIns="150555" numCol="1" spcCol="1270" anchor="ctr" anchorCtr="0">
          <a:noAutofit/>
        </a:bodyPr>
        <a:lstStyle/>
        <a:p>
          <a:pPr marL="0" lvl="0" indent="0" algn="l" defTabSz="711200">
            <a:lnSpc>
              <a:spcPct val="90000"/>
            </a:lnSpc>
            <a:spcBef>
              <a:spcPct val="0"/>
            </a:spcBef>
            <a:spcAft>
              <a:spcPct val="35000"/>
            </a:spcAft>
            <a:buNone/>
          </a:pPr>
          <a:r>
            <a:rPr lang="en-GB" sz="1600" kern="1200"/>
            <a:t>The mediator provides a methodical approach that the parties can utilise to their greatest advantage in their search for amicable resolutions. Prior to coming together for a combined session, each participant has a private, individual session. Relationship circumstances where a win-win solution is required in order to retain and build relationships, such as disputes in the workplace, community, between families, or with clients through complaint settlement, are most suited for this strategy.</a:t>
          </a:r>
          <a:endParaRPr lang="en-US" sz="1600" kern="1200"/>
        </a:p>
      </dsp:txBody>
      <dsp:txXfrm>
        <a:off x="1643062" y="3557020"/>
        <a:ext cx="9668914" cy="14225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16263-A0BF-1D4A-A55C-814BBF26EACD}">
      <dsp:nvSpPr>
        <dsp:cNvPr id="0" name=""/>
        <dsp:cNvSpPr/>
      </dsp:nvSpPr>
      <dsp:spPr>
        <a:xfrm>
          <a:off x="0" y="11697"/>
          <a:ext cx="8371312" cy="15584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Evaluative mediation emphasises settling according to the legal rights and entitlements of the parties and within the anticipated range of court outcomes; the mediator is more interventionist, more likely to “</a:t>
          </a:r>
          <a:r>
            <a:rPr lang="en-GB" sz="1800" i="1" kern="1200" dirty="0"/>
            <a:t>give an opinion, recommend options, and advise on the court’s normative outcomes; mediators are often known to have expertise in contextual issues, such as family or employment law</a:t>
          </a:r>
          <a:r>
            <a:rPr lang="en-GB" sz="1800" kern="1200" dirty="0"/>
            <a:t>”.</a:t>
          </a:r>
          <a:endParaRPr lang="en-US" sz="1800" kern="1200" dirty="0"/>
        </a:p>
      </dsp:txBody>
      <dsp:txXfrm>
        <a:off x="76077" y="87774"/>
        <a:ext cx="8219158" cy="1406285"/>
      </dsp:txXfrm>
    </dsp:sp>
    <dsp:sp modelId="{A8FEB2FB-B4AE-B04D-B8E3-7D37C7509314}">
      <dsp:nvSpPr>
        <dsp:cNvPr id="0" name=""/>
        <dsp:cNvSpPr/>
      </dsp:nvSpPr>
      <dsp:spPr>
        <a:xfrm>
          <a:off x="0" y="1621977"/>
          <a:ext cx="8371312" cy="1558439"/>
        </a:xfrm>
        <a:prstGeom prst="roundRect">
          <a:avLst/>
        </a:prstGeom>
        <a:solidFill>
          <a:schemeClr val="accent5">
            <a:hueOff val="262483"/>
            <a:satOff val="14096"/>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Legal professionals that specialise in a particular field of law that is pertinent to the issue typically serve as evaluative mediators. They will give the parties an assessment of the merits and limitations of their case considering their respective legal standing. They may also offer advice about the likelihood of a court case's result if asked. </a:t>
          </a:r>
          <a:endParaRPr lang="en-US" sz="1800" kern="1200" dirty="0"/>
        </a:p>
      </dsp:txBody>
      <dsp:txXfrm>
        <a:off x="76077" y="1698054"/>
        <a:ext cx="8219158" cy="1406285"/>
      </dsp:txXfrm>
    </dsp:sp>
    <dsp:sp modelId="{355E26E9-1C38-854E-953D-F44D8410F209}">
      <dsp:nvSpPr>
        <dsp:cNvPr id="0" name=""/>
        <dsp:cNvSpPr/>
      </dsp:nvSpPr>
      <dsp:spPr>
        <a:xfrm>
          <a:off x="0" y="3232257"/>
          <a:ext cx="8371312" cy="1558439"/>
        </a:xfrm>
        <a:prstGeom prst="roundRect">
          <a:avLst/>
        </a:prstGeom>
        <a:solidFill>
          <a:schemeClr val="accent5">
            <a:hueOff val="524966"/>
            <a:satOff val="28192"/>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They could also provide guidance on available settlement choices. As a productive and cost-effective alternative to legal action, fair settlement is strongly favoured. Opening remarks are made in a combined session, after which the parties are divided for the day and the bulk of the work is completed inside meetings. </a:t>
          </a:r>
          <a:endParaRPr lang="en-US" sz="1800" kern="1200" dirty="0"/>
        </a:p>
      </dsp:txBody>
      <dsp:txXfrm>
        <a:off x="76077" y="3308334"/>
        <a:ext cx="8219158" cy="1406285"/>
      </dsp:txXfrm>
    </dsp:sp>
    <dsp:sp modelId="{B46F144B-3028-8C40-9177-28ED484583FF}">
      <dsp:nvSpPr>
        <dsp:cNvPr id="0" name=""/>
        <dsp:cNvSpPr/>
      </dsp:nvSpPr>
      <dsp:spPr>
        <a:xfrm>
          <a:off x="0" y="4842537"/>
          <a:ext cx="8371312" cy="1558439"/>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When a compromise is desired and there is no ongoing connection, this strategy is appropriate for commercial and contract conflicts. In situations requiring face-to-face dialogue and compromise, such those in the business, community, or complaint resolution, this method is not appropriate.</a:t>
          </a:r>
          <a:endParaRPr lang="en-US" sz="1800" kern="1200"/>
        </a:p>
      </dsp:txBody>
      <dsp:txXfrm>
        <a:off x="76077" y="4918614"/>
        <a:ext cx="8219158" cy="14062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37807-998E-1148-B4C2-8025B765FCCC}">
      <dsp:nvSpPr>
        <dsp:cNvPr id="0" name=""/>
        <dsp:cNvSpPr/>
      </dsp:nvSpPr>
      <dsp:spPr>
        <a:xfrm>
          <a:off x="0" y="78903"/>
          <a:ext cx="8316440" cy="100343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The focus of transformative mediation is on two crucial interpersonal processes: empowerment and acknowledgment. It is a much less organised method. </a:t>
          </a:r>
          <a:endParaRPr lang="en-US" sz="1400" kern="1200"/>
        </a:p>
      </dsp:txBody>
      <dsp:txXfrm>
        <a:off x="48984" y="127887"/>
        <a:ext cx="8218472" cy="905466"/>
      </dsp:txXfrm>
    </dsp:sp>
    <dsp:sp modelId="{1C1AFFC0-7B84-A342-BFE5-D8C8EDB5E746}">
      <dsp:nvSpPr>
        <dsp:cNvPr id="0" name=""/>
        <dsp:cNvSpPr/>
      </dsp:nvSpPr>
      <dsp:spPr>
        <a:xfrm>
          <a:off x="0" y="1122658"/>
          <a:ext cx="8316440" cy="1003434"/>
        </a:xfrm>
        <a:prstGeom prst="roundRect">
          <a:avLst/>
        </a:prstGeom>
        <a:solidFill>
          <a:schemeClr val="accent2">
            <a:hueOff val="-289240"/>
            <a:satOff val="-1985"/>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The goal of a transformational mediator is to provide the parties concerned the freedom to decide for themselves and take independent action. Additionally, they strive to promote and advance mutual respect between the parties. </a:t>
          </a:r>
          <a:endParaRPr lang="en-US" sz="1400" kern="1200"/>
        </a:p>
      </dsp:txBody>
      <dsp:txXfrm>
        <a:off x="48984" y="1171642"/>
        <a:ext cx="8218472" cy="905466"/>
      </dsp:txXfrm>
    </dsp:sp>
    <dsp:sp modelId="{FD7B7F7D-1551-8F48-B493-451DC7197F05}">
      <dsp:nvSpPr>
        <dsp:cNvPr id="0" name=""/>
        <dsp:cNvSpPr/>
      </dsp:nvSpPr>
      <dsp:spPr>
        <a:xfrm>
          <a:off x="0" y="2166413"/>
          <a:ext cx="8316440" cy="1003434"/>
        </a:xfrm>
        <a:prstGeom prst="roundRect">
          <a:avLst/>
        </a:prstGeom>
        <a:solidFill>
          <a:schemeClr val="accent2">
            <a:hueOff val="-578480"/>
            <a:satOff val="-397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This is a natural process that is very responsive to the demands of the parties. The mediator tries to help both parties as their dispute develops and as their relationship evolves and strengthens. The parties are heavily in control of both the substance (the substantive issues) and the procedure.</a:t>
          </a:r>
          <a:endParaRPr lang="en-US" sz="1400" kern="1200"/>
        </a:p>
      </dsp:txBody>
      <dsp:txXfrm>
        <a:off x="48984" y="2215397"/>
        <a:ext cx="8218472" cy="905466"/>
      </dsp:txXfrm>
    </dsp:sp>
    <dsp:sp modelId="{78F74FDD-F750-C54B-8017-5A403E4DBC01}">
      <dsp:nvSpPr>
        <dsp:cNvPr id="0" name=""/>
        <dsp:cNvSpPr/>
      </dsp:nvSpPr>
      <dsp:spPr>
        <a:xfrm>
          <a:off x="0" y="3210168"/>
          <a:ext cx="8316440" cy="1003434"/>
        </a:xfrm>
        <a:prstGeom prst="roundRect">
          <a:avLst/>
        </a:prstGeom>
        <a:solidFill>
          <a:schemeClr val="accent2">
            <a:hueOff val="-867720"/>
            <a:satOff val="-5954"/>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By enabling parties to take responsibility of both the process and the outcome, transformative mediation employs strategies to give parties more authority. </a:t>
          </a:r>
          <a:endParaRPr lang="en-US" sz="1400" kern="1200"/>
        </a:p>
      </dsp:txBody>
      <dsp:txXfrm>
        <a:off x="48984" y="3259152"/>
        <a:ext cx="8218472" cy="905466"/>
      </dsp:txXfrm>
    </dsp:sp>
    <dsp:sp modelId="{3D0F9C23-0469-2E4D-A7FD-A3DF364F74ED}">
      <dsp:nvSpPr>
        <dsp:cNvPr id="0" name=""/>
        <dsp:cNvSpPr/>
      </dsp:nvSpPr>
      <dsp:spPr>
        <a:xfrm>
          <a:off x="0" y="4253923"/>
          <a:ext cx="8316440" cy="1003434"/>
        </a:xfrm>
        <a:prstGeom prst="roundRect">
          <a:avLst/>
        </a:prstGeom>
        <a:solidFill>
          <a:schemeClr val="accent2">
            <a:hueOff val="-1156960"/>
            <a:satOff val="-7939"/>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According to transformative mediators, mediation has the capacity to alter how individuals behave in their everyday lives after a conflict, as well as how they conduct towards their adversary during a conflict. Achieving this kind of long-term transformation is more crucial for mediators who follow transformative mediation than resolving a particular issue between the parties (CIPD, 2019). </a:t>
          </a:r>
          <a:endParaRPr lang="en-US" sz="1400" kern="1200"/>
        </a:p>
      </dsp:txBody>
      <dsp:txXfrm>
        <a:off x="48984" y="4302907"/>
        <a:ext cx="8218472" cy="905466"/>
      </dsp:txXfrm>
    </dsp:sp>
    <dsp:sp modelId="{0472826C-C3F4-6A4E-9DEC-EB33D8AD5184}">
      <dsp:nvSpPr>
        <dsp:cNvPr id="0" name=""/>
        <dsp:cNvSpPr/>
      </dsp:nvSpPr>
      <dsp:spPr>
        <a:xfrm>
          <a:off x="0" y="5297678"/>
          <a:ext cx="8316440" cy="1003434"/>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Transformative mediation is founded on the principles of "empowerment" of all parties to the dispute and "recognition by each party of the needs, interests, values, and points of view of the other parties" (Baruch- Bush &amp; Folger, 2004).</a:t>
          </a:r>
          <a:endParaRPr lang="en-US" sz="1400" kern="1200"/>
        </a:p>
      </dsp:txBody>
      <dsp:txXfrm>
        <a:off x="48984" y="5346662"/>
        <a:ext cx="8218472" cy="9054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15044-6AA3-DC46-8C24-EEECBB835898}">
      <dsp:nvSpPr>
        <dsp:cNvPr id="0" name=""/>
        <dsp:cNvSpPr/>
      </dsp:nvSpPr>
      <dsp:spPr>
        <a:xfrm>
          <a:off x="0" y="698661"/>
          <a:ext cx="11650203" cy="106287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When two or more mediators conduct mediation, this is known as co-mediation. Co-mediation may also provide several advantages, some of which are listed below (Zariski, 2005):</a:t>
          </a:r>
          <a:endParaRPr lang="en-US" sz="1900" kern="1200" dirty="0"/>
        </a:p>
      </dsp:txBody>
      <dsp:txXfrm>
        <a:off x="51885" y="750546"/>
        <a:ext cx="11546433" cy="959101"/>
      </dsp:txXfrm>
    </dsp:sp>
    <dsp:sp modelId="{01108EFE-F2C3-6C4C-B2F7-C673FA8883F2}">
      <dsp:nvSpPr>
        <dsp:cNvPr id="0" name=""/>
        <dsp:cNvSpPr/>
      </dsp:nvSpPr>
      <dsp:spPr>
        <a:xfrm>
          <a:off x="0" y="1816253"/>
          <a:ext cx="11650203" cy="106287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One of these is using mediator panels with a balance of men and women. The employment of a male and female mediator working together may aid in preventing one side from feeling outnumbered and at a disadvantage in situations where gender relations are likely to be a problem, such as in marital or sexual harassment issues. </a:t>
          </a:r>
          <a:endParaRPr lang="en-US" sz="1900" kern="1200"/>
        </a:p>
      </dsp:txBody>
      <dsp:txXfrm>
        <a:off x="51885" y="1868138"/>
        <a:ext cx="11546433" cy="959101"/>
      </dsp:txXfrm>
    </dsp:sp>
    <dsp:sp modelId="{69B9C166-8BB7-0548-BA30-50E2339B209B}">
      <dsp:nvSpPr>
        <dsp:cNvPr id="0" name=""/>
        <dsp:cNvSpPr/>
      </dsp:nvSpPr>
      <dsp:spPr>
        <a:xfrm>
          <a:off x="0" y="2933845"/>
          <a:ext cx="11650203" cy="106287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Instead of just one person, two will split the workload of the mediation process. In complicated circumstances, </a:t>
          </a:r>
        </a:p>
        <a:p>
          <a:pPr marL="0" lvl="0" indent="0" algn="l" defTabSz="844550">
            <a:lnSpc>
              <a:spcPct val="90000"/>
            </a:lnSpc>
            <a:spcBef>
              <a:spcPct val="0"/>
            </a:spcBef>
            <a:spcAft>
              <a:spcPct val="35000"/>
            </a:spcAft>
            <a:buNone/>
          </a:pPr>
          <a:r>
            <a:rPr lang="en-GB" sz="1900" kern="1200" dirty="0"/>
            <a:t>co-mediation might be helpful. </a:t>
          </a:r>
          <a:endParaRPr lang="en-US" sz="1900" kern="1200" dirty="0"/>
        </a:p>
      </dsp:txBody>
      <dsp:txXfrm>
        <a:off x="51885" y="2985730"/>
        <a:ext cx="11546433" cy="959101"/>
      </dsp:txXfrm>
    </dsp:sp>
    <dsp:sp modelId="{ACBC2866-7546-4E43-BD7E-0493C2204E6D}">
      <dsp:nvSpPr>
        <dsp:cNvPr id="0" name=""/>
        <dsp:cNvSpPr/>
      </dsp:nvSpPr>
      <dsp:spPr>
        <a:xfrm>
          <a:off x="0" y="4051437"/>
          <a:ext cx="11650203" cy="10628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The possibility of using an expert mediator to give subject matter expertise is another benefit of co-mediation.</a:t>
          </a:r>
          <a:endParaRPr lang="en-US" sz="1900" kern="1200"/>
        </a:p>
      </dsp:txBody>
      <dsp:txXfrm>
        <a:off x="51885" y="4103322"/>
        <a:ext cx="11546433" cy="9591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9DEBF-B461-4C71-A6B8-839E27190AD1}">
      <dsp:nvSpPr>
        <dsp:cNvPr id="0" name=""/>
        <dsp:cNvSpPr/>
      </dsp:nvSpPr>
      <dsp:spPr>
        <a:xfrm>
          <a:off x="0" y="1691"/>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B1289E-9C7E-4BEC-B076-14DBD7C48C8B}">
      <dsp:nvSpPr>
        <dsp:cNvPr id="0" name=""/>
        <dsp:cNvSpPr/>
      </dsp:nvSpPr>
      <dsp:spPr>
        <a:xfrm>
          <a:off x="217998" y="163838"/>
          <a:ext cx="396360" cy="3963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8E152-1248-4B02-B3AE-7A5F875C5464}">
      <dsp:nvSpPr>
        <dsp:cNvPr id="0" name=""/>
        <dsp:cNvSpPr/>
      </dsp:nvSpPr>
      <dsp:spPr>
        <a:xfrm>
          <a:off x="832356" y="1691"/>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en-GB" sz="1400" kern="1200"/>
            <a:t>Shuttle diplomacy – interactions are managed through the mediator and the parties do not meet.</a:t>
          </a:r>
          <a:endParaRPr lang="en-US" sz="1400" kern="1200"/>
        </a:p>
      </dsp:txBody>
      <dsp:txXfrm>
        <a:off x="832356" y="1691"/>
        <a:ext cx="10575130" cy="720654"/>
      </dsp:txXfrm>
    </dsp:sp>
    <dsp:sp modelId="{F587124B-E763-4DBB-B92A-5C1F3A8E118B}">
      <dsp:nvSpPr>
        <dsp:cNvPr id="0" name=""/>
        <dsp:cNvSpPr/>
      </dsp:nvSpPr>
      <dsp:spPr>
        <a:xfrm>
          <a:off x="0" y="902509"/>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77736A-E624-4944-98F6-3C1EFC74DF9F}">
      <dsp:nvSpPr>
        <dsp:cNvPr id="0" name=""/>
        <dsp:cNvSpPr/>
      </dsp:nvSpPr>
      <dsp:spPr>
        <a:xfrm>
          <a:off x="217998" y="1064657"/>
          <a:ext cx="396360" cy="39636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19B610-4854-47BD-A0DE-62DEE172A196}">
      <dsp:nvSpPr>
        <dsp:cNvPr id="0" name=""/>
        <dsp:cNvSpPr/>
      </dsp:nvSpPr>
      <dsp:spPr>
        <a:xfrm>
          <a:off x="832356" y="902509"/>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en-GB" sz="1400" kern="1200" dirty="0"/>
            <a:t>Shuttle diplomacy can sometimes be effective in tense crisis circumstances. Although finally bringing both sides together may be the goal, this may not always be the case. </a:t>
          </a:r>
          <a:endParaRPr lang="en-US" sz="1400" kern="1200" dirty="0"/>
        </a:p>
      </dsp:txBody>
      <dsp:txXfrm>
        <a:off x="832356" y="902509"/>
        <a:ext cx="10575130" cy="720654"/>
      </dsp:txXfrm>
    </dsp:sp>
    <dsp:sp modelId="{BD7BD2B6-AE66-4184-8D2B-6B75E2000304}">
      <dsp:nvSpPr>
        <dsp:cNvPr id="0" name=""/>
        <dsp:cNvSpPr/>
      </dsp:nvSpPr>
      <dsp:spPr>
        <a:xfrm>
          <a:off x="0" y="1803328"/>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783231-6BC2-4F5E-93A0-5D4C63201C98}">
      <dsp:nvSpPr>
        <dsp:cNvPr id="0" name=""/>
        <dsp:cNvSpPr/>
      </dsp:nvSpPr>
      <dsp:spPr>
        <a:xfrm>
          <a:off x="217998" y="1965476"/>
          <a:ext cx="396360" cy="3963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6F1B02-3BA1-4A62-A30C-D06B1BB09724}">
      <dsp:nvSpPr>
        <dsp:cNvPr id="0" name=""/>
        <dsp:cNvSpPr/>
      </dsp:nvSpPr>
      <dsp:spPr>
        <a:xfrm>
          <a:off x="832356" y="1803328"/>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en-GB" sz="1400" kern="1200"/>
            <a:t>The employment of a third party to relay information back and forth between the parties is the basis of shuttle diplomacy; it acts as a trustworthy channel of communication less subject to the showmanship of face-to-face or media-based contact. </a:t>
          </a:r>
          <a:endParaRPr lang="en-US" sz="1400" kern="1200"/>
        </a:p>
      </dsp:txBody>
      <dsp:txXfrm>
        <a:off x="832356" y="1803328"/>
        <a:ext cx="10575130" cy="720654"/>
      </dsp:txXfrm>
    </dsp:sp>
    <dsp:sp modelId="{CEAC71D0-9B6D-4BBF-9B32-ECE5ADF9CC56}">
      <dsp:nvSpPr>
        <dsp:cNvPr id="0" name=""/>
        <dsp:cNvSpPr/>
      </dsp:nvSpPr>
      <dsp:spPr>
        <a:xfrm>
          <a:off x="0" y="2704147"/>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4FAD0D-87D9-4B81-9168-DCA9857DDEF2}">
      <dsp:nvSpPr>
        <dsp:cNvPr id="0" name=""/>
        <dsp:cNvSpPr/>
      </dsp:nvSpPr>
      <dsp:spPr>
        <a:xfrm>
          <a:off x="217998" y="2866294"/>
          <a:ext cx="396360" cy="39636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C3CC58-21EC-4D09-825F-8BD065483A44}">
      <dsp:nvSpPr>
        <dsp:cNvPr id="0" name=""/>
        <dsp:cNvSpPr/>
      </dsp:nvSpPr>
      <dsp:spPr>
        <a:xfrm>
          <a:off x="832356" y="2704147"/>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en-GB" sz="1400" kern="1200"/>
            <a:t>In addition to acting as a conduit for inquiries and responses, the mediator can provide confidential ideas for resolving the disagreement. </a:t>
          </a:r>
          <a:endParaRPr lang="en-US" sz="1400" kern="1200"/>
        </a:p>
      </dsp:txBody>
      <dsp:txXfrm>
        <a:off x="832356" y="2704147"/>
        <a:ext cx="10575130" cy="720654"/>
      </dsp:txXfrm>
    </dsp:sp>
    <dsp:sp modelId="{2AC1BE22-30D3-4BAC-A8A6-0DF14CA7DC4D}">
      <dsp:nvSpPr>
        <dsp:cNvPr id="0" name=""/>
        <dsp:cNvSpPr/>
      </dsp:nvSpPr>
      <dsp:spPr>
        <a:xfrm>
          <a:off x="0" y="3604966"/>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8981A4-8BBA-4CC0-A497-59C2751B6182}">
      <dsp:nvSpPr>
        <dsp:cNvPr id="0" name=""/>
        <dsp:cNvSpPr/>
      </dsp:nvSpPr>
      <dsp:spPr>
        <a:xfrm>
          <a:off x="217998" y="3767113"/>
          <a:ext cx="396360" cy="3963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C0956-ACBE-46C6-B4DE-729518E57366}">
      <dsp:nvSpPr>
        <dsp:cNvPr id="0" name=""/>
        <dsp:cNvSpPr/>
      </dsp:nvSpPr>
      <dsp:spPr>
        <a:xfrm>
          <a:off x="832356" y="3604966"/>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en-GB" sz="1400" kern="1200"/>
            <a:t>The parties will not feel the need to utilise the argumentative strategies they frequently employ in public dialogues if the communication is kept private and indirect, and they will be able to establish a degree of confidence that could not have been achieved in those circumstances.</a:t>
          </a:r>
          <a:endParaRPr lang="en-US" sz="1400" kern="1200"/>
        </a:p>
      </dsp:txBody>
      <dsp:txXfrm>
        <a:off x="832356" y="3604966"/>
        <a:ext cx="10575130" cy="720654"/>
      </dsp:txXfrm>
    </dsp:sp>
    <dsp:sp modelId="{50B751B5-0837-4E8F-8EAA-2D18465C7984}">
      <dsp:nvSpPr>
        <dsp:cNvPr id="0" name=""/>
        <dsp:cNvSpPr/>
      </dsp:nvSpPr>
      <dsp:spPr>
        <a:xfrm>
          <a:off x="0" y="4505784"/>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2EBB4A-6D0B-46BD-8BCA-3FCC6B1F5AEC}">
      <dsp:nvSpPr>
        <dsp:cNvPr id="0" name=""/>
        <dsp:cNvSpPr/>
      </dsp:nvSpPr>
      <dsp:spPr>
        <a:xfrm>
          <a:off x="217998" y="4667932"/>
          <a:ext cx="396360" cy="39636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D5B1BB-D326-4AA9-B1C8-2D8C31FD5889}">
      <dsp:nvSpPr>
        <dsp:cNvPr id="0" name=""/>
        <dsp:cNvSpPr/>
      </dsp:nvSpPr>
      <dsp:spPr>
        <a:xfrm>
          <a:off x="832356" y="4505784"/>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en-GB" sz="1400" kern="1200"/>
            <a:t>Face-to-face meetings and even regular interactions can begin if this trust and degree of mutual understanding have been established.</a:t>
          </a:r>
          <a:endParaRPr lang="en-US" sz="1400" kern="1200"/>
        </a:p>
      </dsp:txBody>
      <dsp:txXfrm>
        <a:off x="832356" y="4505784"/>
        <a:ext cx="10575130" cy="7206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A0FFE-C3DA-9445-85F7-8A50A0F87D89}">
      <dsp:nvSpPr>
        <dsp:cNvPr id="0" name=""/>
        <dsp:cNvSpPr/>
      </dsp:nvSpPr>
      <dsp:spPr>
        <a:xfrm>
          <a:off x="0" y="450525"/>
          <a:ext cx="11228846" cy="104480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a:t>By physically separating mediation participants for a substantial portion of the mediation process, divorce mediators employ shuttle mediation. In this sense, "separation" might refer to meeting each spouse separately on totally distinct days or lodging each participant in a separate room for the planned mediation sessions. </a:t>
          </a:r>
          <a:endParaRPr lang="en-US" sz="1900" kern="1200"/>
        </a:p>
      </dsp:txBody>
      <dsp:txXfrm>
        <a:off x="51003" y="501528"/>
        <a:ext cx="11126840" cy="942803"/>
      </dsp:txXfrm>
    </dsp:sp>
    <dsp:sp modelId="{26AA18D5-6099-4B40-8C2B-0E351C137B37}">
      <dsp:nvSpPr>
        <dsp:cNvPr id="0" name=""/>
        <dsp:cNvSpPr/>
      </dsp:nvSpPr>
      <dsp:spPr>
        <a:xfrm>
          <a:off x="0" y="1550055"/>
          <a:ext cx="11228846" cy="1044809"/>
        </a:xfrm>
        <a:prstGeom prst="roundRect">
          <a:avLst/>
        </a:prstGeom>
        <a:solidFill>
          <a:schemeClr val="accent5">
            <a:hueOff val="262483"/>
            <a:satOff val="14096"/>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a:t>Whatever the logistics, the mediator operates by "shuttling" between the parties, preventing face-to-face conflict.</a:t>
          </a:r>
          <a:endParaRPr lang="en-US" sz="1900" kern="1200"/>
        </a:p>
      </dsp:txBody>
      <dsp:txXfrm>
        <a:off x="51003" y="1601058"/>
        <a:ext cx="11126840" cy="942803"/>
      </dsp:txXfrm>
    </dsp:sp>
    <dsp:sp modelId="{7C1F97A2-7C1C-A445-B68F-A1FB32A67AD4}">
      <dsp:nvSpPr>
        <dsp:cNvPr id="0" name=""/>
        <dsp:cNvSpPr/>
      </dsp:nvSpPr>
      <dsp:spPr>
        <a:xfrm>
          <a:off x="0" y="2649585"/>
          <a:ext cx="11228846" cy="1044809"/>
        </a:xfrm>
        <a:prstGeom prst="roundRect">
          <a:avLst/>
        </a:prstGeom>
        <a:solidFill>
          <a:schemeClr val="accent5">
            <a:hueOff val="524966"/>
            <a:satOff val="28192"/>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a:t>The mediator can use shuttle diplomacy to give each person their own unique attention while working independently with them to build a goal or target that is devoid of conflicting emotions. </a:t>
          </a:r>
          <a:endParaRPr lang="en-US" sz="1900" kern="1200"/>
        </a:p>
      </dsp:txBody>
      <dsp:txXfrm>
        <a:off x="51003" y="2700588"/>
        <a:ext cx="11126840" cy="942803"/>
      </dsp:txXfrm>
    </dsp:sp>
    <dsp:sp modelId="{3BEF5ABD-7235-EE45-9D47-F05144D94863}">
      <dsp:nvSpPr>
        <dsp:cNvPr id="0" name=""/>
        <dsp:cNvSpPr/>
      </dsp:nvSpPr>
      <dsp:spPr>
        <a:xfrm>
          <a:off x="0" y="3749115"/>
          <a:ext cx="11228846" cy="1044809"/>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dirty="0"/>
            <a:t>The mediator will then communicate this goal or objective to the other participant. The mediator can comprehend and communicate the perspectives and interests of each spouse thanks to this procedure.</a:t>
          </a:r>
          <a:endParaRPr lang="en-US" sz="1900" kern="1200" dirty="0"/>
        </a:p>
      </dsp:txBody>
      <dsp:txXfrm>
        <a:off x="51003" y="3800118"/>
        <a:ext cx="11126840" cy="9428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768AC-A668-C549-AA11-B16EBEA9E932}">
      <dsp:nvSpPr>
        <dsp:cNvPr id="0" name=""/>
        <dsp:cNvSpPr/>
      </dsp:nvSpPr>
      <dsp:spPr>
        <a:xfrm>
          <a:off x="0" y="56697"/>
          <a:ext cx="9143999" cy="893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The goal of joint problem solving  is to provide polarised groups with a settlement. </a:t>
          </a:r>
          <a:endParaRPr lang="en-US" sz="1600" kern="1200" dirty="0"/>
        </a:p>
      </dsp:txBody>
      <dsp:txXfrm>
        <a:off x="43633" y="100330"/>
        <a:ext cx="9056733" cy="806550"/>
      </dsp:txXfrm>
    </dsp:sp>
    <dsp:sp modelId="{14E55B5C-C135-374E-9976-686DF0B94763}">
      <dsp:nvSpPr>
        <dsp:cNvPr id="0" name=""/>
        <dsp:cNvSpPr/>
      </dsp:nvSpPr>
      <dsp:spPr>
        <a:xfrm>
          <a:off x="0" y="996593"/>
          <a:ext cx="9143999" cy="893816"/>
        </a:xfrm>
        <a:prstGeom prst="roundRect">
          <a:avLst/>
        </a:prstGeom>
        <a:solidFill>
          <a:schemeClr val="accent5">
            <a:hueOff val="157490"/>
            <a:satOff val="8458"/>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It is predicated on the following premise: </a:t>
          </a:r>
          <a:endParaRPr lang="en-US" sz="1600" kern="1200" dirty="0"/>
        </a:p>
      </dsp:txBody>
      <dsp:txXfrm>
        <a:off x="43633" y="1040226"/>
        <a:ext cx="9056733" cy="806550"/>
      </dsp:txXfrm>
    </dsp:sp>
    <dsp:sp modelId="{6C70FCE4-2E25-7D4F-BFF9-A96454A5CAD2}">
      <dsp:nvSpPr>
        <dsp:cNvPr id="0" name=""/>
        <dsp:cNvSpPr/>
      </dsp:nvSpPr>
      <dsp:spPr>
        <a:xfrm>
          <a:off x="0" y="1890409"/>
          <a:ext cx="9143999" cy="811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GB" sz="1600" kern="1200" dirty="0"/>
            <a:t>The two parties can work together. </a:t>
          </a:r>
          <a:endParaRPr lang="en-US" sz="1600" kern="1200" dirty="0"/>
        </a:p>
        <a:p>
          <a:pPr marL="171450" lvl="1" indent="-171450" algn="l" defTabSz="711200">
            <a:lnSpc>
              <a:spcPct val="90000"/>
            </a:lnSpc>
            <a:spcBef>
              <a:spcPct val="0"/>
            </a:spcBef>
            <a:spcAft>
              <a:spcPct val="20000"/>
            </a:spcAft>
            <a:buChar char="•"/>
          </a:pPr>
          <a:r>
            <a:rPr lang="en-GB" sz="1600" kern="1200" dirty="0"/>
            <a:t>There is a desire to stay away from violent conflict. </a:t>
          </a:r>
          <a:endParaRPr lang="en-US" sz="1600" kern="1200" dirty="0"/>
        </a:p>
        <a:p>
          <a:pPr marL="171450" lvl="1" indent="-171450" algn="l" defTabSz="711200">
            <a:lnSpc>
              <a:spcPct val="90000"/>
            </a:lnSpc>
            <a:spcBef>
              <a:spcPct val="0"/>
            </a:spcBef>
            <a:spcAft>
              <a:spcPct val="20000"/>
            </a:spcAft>
            <a:buChar char="•"/>
          </a:pPr>
          <a:r>
            <a:rPr lang="en-GB" sz="1600" kern="1200" dirty="0"/>
            <a:t>There is enough shared ground. </a:t>
          </a:r>
          <a:endParaRPr lang="en-US" sz="1600" kern="1200" dirty="0"/>
        </a:p>
      </dsp:txBody>
      <dsp:txXfrm>
        <a:off x="0" y="1890409"/>
        <a:ext cx="9143999" cy="811440"/>
      </dsp:txXfrm>
    </dsp:sp>
    <dsp:sp modelId="{CB654FCE-E973-4E4C-85F2-25E994CF46C6}">
      <dsp:nvSpPr>
        <dsp:cNvPr id="0" name=""/>
        <dsp:cNvSpPr/>
      </dsp:nvSpPr>
      <dsp:spPr>
        <a:xfrm>
          <a:off x="0" y="2701849"/>
          <a:ext cx="9143999" cy="893816"/>
        </a:xfrm>
        <a:prstGeom prst="roundRect">
          <a:avLst/>
        </a:prstGeom>
        <a:solidFill>
          <a:schemeClr val="accent5">
            <a:hueOff val="314980"/>
            <a:satOff val="16915"/>
            <a:lumOff val="-6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These presumptions in addition to the presence of parties with long-term vision might lead to the development of the negotiation process.</a:t>
          </a:r>
          <a:endParaRPr lang="en-US" sz="1600" kern="1200"/>
        </a:p>
      </dsp:txBody>
      <dsp:txXfrm>
        <a:off x="43633" y="2745482"/>
        <a:ext cx="9056733" cy="806550"/>
      </dsp:txXfrm>
    </dsp:sp>
    <dsp:sp modelId="{27246125-98AE-BC49-AD3B-3DCB0626E3F5}">
      <dsp:nvSpPr>
        <dsp:cNvPr id="0" name=""/>
        <dsp:cNvSpPr/>
      </dsp:nvSpPr>
      <dsp:spPr>
        <a:xfrm>
          <a:off x="0" y="3641745"/>
          <a:ext cx="9143999" cy="893816"/>
        </a:xfrm>
        <a:prstGeom prst="roundRect">
          <a:avLst/>
        </a:prstGeom>
        <a:solidFill>
          <a:schemeClr val="accent5">
            <a:hueOff val="472470"/>
            <a:satOff val="25373"/>
            <a:lumOff val="-9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To ensure that the negotiation and mediation processes consider the true requirements of both parties, the dispute should first be clearly identified, defined, or redefined by the two parties jointly. </a:t>
          </a:r>
          <a:endParaRPr lang="en-US" sz="1600" kern="1200" dirty="0"/>
        </a:p>
      </dsp:txBody>
      <dsp:txXfrm>
        <a:off x="43633" y="3685378"/>
        <a:ext cx="9056733" cy="806550"/>
      </dsp:txXfrm>
    </dsp:sp>
    <dsp:sp modelId="{4B73C9CB-8F30-AB43-B22F-8F5EBE56E66A}">
      <dsp:nvSpPr>
        <dsp:cNvPr id="0" name=""/>
        <dsp:cNvSpPr/>
      </dsp:nvSpPr>
      <dsp:spPr>
        <a:xfrm>
          <a:off x="0" y="4581641"/>
          <a:ext cx="9143999" cy="893816"/>
        </a:xfrm>
        <a:prstGeom prst="roundRect">
          <a:avLst/>
        </a:prstGeom>
        <a:solidFill>
          <a:schemeClr val="accent5">
            <a:hueOff val="629960"/>
            <a:satOff val="33830"/>
            <a:lumOff val="-12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The clear and honest statement of both points of view will need to be respectfully accepted if the process is to proceed since this definition will serve as the cornerstone for the collaborative solution to the problem. </a:t>
          </a:r>
          <a:endParaRPr lang="en-US" sz="1600" kern="1200"/>
        </a:p>
      </dsp:txBody>
      <dsp:txXfrm>
        <a:off x="43633" y="4625274"/>
        <a:ext cx="9056733" cy="806550"/>
      </dsp:txXfrm>
    </dsp:sp>
    <dsp:sp modelId="{4AF057AE-DB32-BB4B-B3DE-B80A6821EC78}">
      <dsp:nvSpPr>
        <dsp:cNvPr id="0" name=""/>
        <dsp:cNvSpPr/>
      </dsp:nvSpPr>
      <dsp:spPr>
        <a:xfrm>
          <a:off x="0" y="5521537"/>
          <a:ext cx="9143999" cy="893816"/>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Give both sides adequate time for thought, inquiries, and conversation so they may come to an understanding on a workable definition. It will be necessary to express both alternatives and emotions in a productive manner. </a:t>
          </a:r>
          <a:endParaRPr lang="en-US" sz="1600" kern="1200"/>
        </a:p>
      </dsp:txBody>
      <dsp:txXfrm>
        <a:off x="43633" y="5565170"/>
        <a:ext cx="9056733" cy="80655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0EDB9-7A06-864B-95AB-E141603A8495}">
      <dsp:nvSpPr>
        <dsp:cNvPr id="0" name=""/>
        <dsp:cNvSpPr/>
      </dsp:nvSpPr>
      <dsp:spPr>
        <a:xfrm>
          <a:off x="0" y="76867"/>
          <a:ext cx="9012580" cy="121328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This first step should demonstrate that both parties see the other as an equal participant in the dispute resolution process. The participants should agree to basic ground principles for the conversation process, such as listening politely to one another and refraining from interruptions or damaging personal criticism. </a:t>
          </a:r>
          <a:endParaRPr lang="en-US" sz="1700" kern="1200"/>
        </a:p>
      </dsp:txBody>
      <dsp:txXfrm>
        <a:off x="59228" y="136095"/>
        <a:ext cx="8894124" cy="1094833"/>
      </dsp:txXfrm>
    </dsp:sp>
    <dsp:sp modelId="{E0A996B6-580F-3644-ABB0-CB8586BECD68}">
      <dsp:nvSpPr>
        <dsp:cNvPr id="0" name=""/>
        <dsp:cNvSpPr/>
      </dsp:nvSpPr>
      <dsp:spPr>
        <a:xfrm>
          <a:off x="0" y="1339117"/>
          <a:ext cx="9012580" cy="1213289"/>
        </a:xfrm>
        <a:prstGeom prst="roundRect">
          <a:avLst/>
        </a:prstGeom>
        <a:solidFill>
          <a:schemeClr val="accent5">
            <a:hueOff val="196862"/>
            <a:satOff val="10572"/>
            <a:lumOff val="-3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t>The mediator can investigate methods to lessen the immediate pressure and take steps to resolve or at least accommodate the issue after the real nature and key aspects of the disagreement have been mutually and objectively defined. </a:t>
          </a:r>
          <a:endParaRPr lang="en-US" sz="1700" kern="1200" dirty="0"/>
        </a:p>
      </dsp:txBody>
      <dsp:txXfrm>
        <a:off x="59228" y="1398345"/>
        <a:ext cx="8894124" cy="1094833"/>
      </dsp:txXfrm>
    </dsp:sp>
    <dsp:sp modelId="{CEFC849E-CF61-DB44-A3D1-4DF714737AF3}">
      <dsp:nvSpPr>
        <dsp:cNvPr id="0" name=""/>
        <dsp:cNvSpPr/>
      </dsp:nvSpPr>
      <dsp:spPr>
        <a:xfrm>
          <a:off x="0" y="2601367"/>
          <a:ext cx="9012580" cy="1213289"/>
        </a:xfrm>
        <a:prstGeom prst="roundRect">
          <a:avLst/>
        </a:prstGeom>
        <a:solidFill>
          <a:schemeClr val="accent5">
            <a:hueOff val="393725"/>
            <a:satOff val="21144"/>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Conflicting parties must now choose whether to take positions at opposing ends of the discussion (positional bargaining) or to sit side by side and address the core issues and fundamental beliefs that underlie the disagreement (principled negotiation). </a:t>
          </a:r>
          <a:endParaRPr lang="en-US" sz="1700" kern="1200"/>
        </a:p>
      </dsp:txBody>
      <dsp:txXfrm>
        <a:off x="59228" y="2660595"/>
        <a:ext cx="8894124" cy="1094833"/>
      </dsp:txXfrm>
    </dsp:sp>
    <dsp:sp modelId="{CBA3267E-C785-E94A-B8EB-7DD327B358D0}">
      <dsp:nvSpPr>
        <dsp:cNvPr id="0" name=""/>
        <dsp:cNvSpPr/>
      </dsp:nvSpPr>
      <dsp:spPr>
        <a:xfrm>
          <a:off x="0" y="3863617"/>
          <a:ext cx="9012580" cy="1213289"/>
        </a:xfrm>
        <a:prstGeom prst="roundRect">
          <a:avLst/>
        </a:prstGeom>
        <a:solidFill>
          <a:schemeClr val="accent5">
            <a:hueOff val="590587"/>
            <a:satOff val="31716"/>
            <a:lumOff val="-11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t>This type of mediation assumes that you, as a mediator, like to have fruitful conversations rather than ones that are fruitless or waste your time, and it provides some principles to consider. </a:t>
          </a:r>
          <a:endParaRPr lang="en-US" sz="1700" kern="1200" dirty="0"/>
        </a:p>
      </dsp:txBody>
      <dsp:txXfrm>
        <a:off x="59228" y="3922845"/>
        <a:ext cx="8894124" cy="1094833"/>
      </dsp:txXfrm>
    </dsp:sp>
    <dsp:sp modelId="{E0F15891-10D8-F445-B231-343F6AC74A66}">
      <dsp:nvSpPr>
        <dsp:cNvPr id="0" name=""/>
        <dsp:cNvSpPr/>
      </dsp:nvSpPr>
      <dsp:spPr>
        <a:xfrm>
          <a:off x="0" y="5125867"/>
          <a:ext cx="9012580" cy="1213289"/>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Since every negotiation is unique, there can be no set of rules. Some of the many things that can be improved via reading, reflecting, and then using innovative negotiating techniques are our attitude, approach, and awareness.</a:t>
          </a:r>
          <a:endParaRPr lang="en-US" sz="1700" kern="1200"/>
        </a:p>
      </dsp:txBody>
      <dsp:txXfrm>
        <a:off x="59228" y="5185095"/>
        <a:ext cx="8894124" cy="109483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08D41-01F4-074D-ADA4-89A8D4372FE4}">
      <dsp:nvSpPr>
        <dsp:cNvPr id="0" name=""/>
        <dsp:cNvSpPr/>
      </dsp:nvSpPr>
      <dsp:spPr>
        <a:xfrm>
          <a:off x="0" y="158572"/>
          <a:ext cx="7908967" cy="11977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Since the 1997 Treaty of Amsterdam, which included the "first pillar," migration has been a matter of European concern. However, the politics of migration and integration continue to be a national concern.</a:t>
          </a:r>
          <a:endParaRPr lang="en-US" sz="1700" kern="1200"/>
        </a:p>
      </dsp:txBody>
      <dsp:txXfrm>
        <a:off x="58469" y="217041"/>
        <a:ext cx="7792029" cy="1080812"/>
      </dsp:txXfrm>
    </dsp:sp>
    <dsp:sp modelId="{875DC904-D501-0144-89A3-AD7EA9816C51}">
      <dsp:nvSpPr>
        <dsp:cNvPr id="0" name=""/>
        <dsp:cNvSpPr/>
      </dsp:nvSpPr>
      <dsp:spPr>
        <a:xfrm>
          <a:off x="0" y="1405283"/>
          <a:ext cx="7908967" cy="1197750"/>
        </a:xfrm>
        <a:prstGeom prst="roundRect">
          <a:avLst/>
        </a:prstGeom>
        <a:solidFill>
          <a:schemeClr val="accent2">
            <a:hueOff val="-361550"/>
            <a:satOff val="-2481"/>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One of the primary concerns that stakeholders must deal with locally is integration as it relates to immigration policy. In order to ensure cohesiveness, economic and social growth to immigration and integration policies, multilateral governance is required.</a:t>
          </a:r>
          <a:endParaRPr lang="en-US" sz="1700" kern="1200"/>
        </a:p>
      </dsp:txBody>
      <dsp:txXfrm>
        <a:off x="58469" y="1463752"/>
        <a:ext cx="7792029" cy="1080812"/>
      </dsp:txXfrm>
    </dsp:sp>
    <dsp:sp modelId="{1915C080-5B98-FF41-98E2-8A74CA2646F3}">
      <dsp:nvSpPr>
        <dsp:cNvPr id="0" name=""/>
        <dsp:cNvSpPr/>
      </dsp:nvSpPr>
      <dsp:spPr>
        <a:xfrm>
          <a:off x="0" y="2651994"/>
          <a:ext cx="7908967" cy="1197750"/>
        </a:xfrm>
        <a:prstGeom prst="roundRect">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Fighting against the prejudice that some groups of the European people experience paved the way for the second phase, which is improving intercultural dialogue. 2008 was the beginning of the European Year of Intercultural Dialogue. </a:t>
          </a:r>
          <a:endParaRPr lang="en-US" sz="1700" kern="1200"/>
        </a:p>
      </dsp:txBody>
      <dsp:txXfrm>
        <a:off x="58469" y="2710463"/>
        <a:ext cx="7792029" cy="1080812"/>
      </dsp:txXfrm>
    </dsp:sp>
    <dsp:sp modelId="{8057D0ED-8624-7E4A-B67D-D59817992E4E}">
      <dsp:nvSpPr>
        <dsp:cNvPr id="0" name=""/>
        <dsp:cNvSpPr/>
      </dsp:nvSpPr>
      <dsp:spPr>
        <a:xfrm>
          <a:off x="0" y="3898705"/>
          <a:ext cx="7908967" cy="1197750"/>
        </a:xfrm>
        <a:prstGeom prst="roundRect">
          <a:avLst/>
        </a:prstGeom>
        <a:solidFill>
          <a:schemeClr val="accent2">
            <a:hueOff val="-1084650"/>
            <a:satOff val="-7443"/>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The assertion about the "multicultural character of many nations" is closely related to the requirement for intercultural communication. If variety is viewed as a strength for European societies, then constructing a sense of European identity and citizenship is seen as both a complex and difficult issue.</a:t>
          </a:r>
          <a:endParaRPr lang="en-US" sz="1700" kern="1200"/>
        </a:p>
      </dsp:txBody>
      <dsp:txXfrm>
        <a:off x="58469" y="3957174"/>
        <a:ext cx="7792029" cy="1080812"/>
      </dsp:txXfrm>
    </dsp:sp>
    <dsp:sp modelId="{CC339F00-B341-2844-9EAC-0A9196DB9A9F}">
      <dsp:nvSpPr>
        <dsp:cNvPr id="0" name=""/>
        <dsp:cNvSpPr/>
      </dsp:nvSpPr>
      <dsp:spPr>
        <a:xfrm>
          <a:off x="0" y="5145416"/>
          <a:ext cx="7908967" cy="1197750"/>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This is true for both migrants who are citizens of the EU and migrants who are arriving from non-EU third nations.</a:t>
          </a:r>
          <a:endParaRPr lang="en-US" sz="1700" kern="1200"/>
        </a:p>
      </dsp:txBody>
      <dsp:txXfrm>
        <a:off x="58469" y="5203885"/>
        <a:ext cx="7792029" cy="108081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341EB-16CB-1240-9C44-000F75B57A15}">
      <dsp:nvSpPr>
        <dsp:cNvPr id="0" name=""/>
        <dsp:cNvSpPr/>
      </dsp:nvSpPr>
      <dsp:spPr>
        <a:xfrm>
          <a:off x="0" y="624572"/>
          <a:ext cx="7994321" cy="12846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t>Although the practises of dispute resolution, conflict prevention, and translation are as old as the first migrant flows to Europe and have gained attention in tandem with the growing emphasis on social cohesion policies in migrant-receiving societies, multicultural mediation is a relatively new profession in Europe.</a:t>
          </a:r>
          <a:endParaRPr lang="en-US" sz="1800" kern="1200"/>
        </a:p>
      </dsp:txBody>
      <dsp:txXfrm>
        <a:off x="62712" y="687284"/>
        <a:ext cx="7868897" cy="1159235"/>
      </dsp:txXfrm>
    </dsp:sp>
    <dsp:sp modelId="{B75ADB83-5103-9445-A1DC-EC8D58409CCB}">
      <dsp:nvSpPr>
        <dsp:cNvPr id="0" name=""/>
        <dsp:cNvSpPr/>
      </dsp:nvSpPr>
      <dsp:spPr>
        <a:xfrm>
          <a:off x="0" y="1961072"/>
          <a:ext cx="7994321" cy="1284659"/>
        </a:xfrm>
        <a:prstGeom prst="roundRec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Multi</a:t>
          </a:r>
          <a:r>
            <a:rPr lang="en-GB" sz="1800" b="0" kern="1200" dirty="0"/>
            <a:t>cultural mediation has gained increasing attention after the establishment of the European Code of Conduct for Mediators 2004 and the Uniform Mediation Act of the United Nations General Assembly 2002, respectively. </a:t>
          </a:r>
          <a:endParaRPr lang="en-US" sz="1800" kern="1200" dirty="0"/>
        </a:p>
      </dsp:txBody>
      <dsp:txXfrm>
        <a:off x="62712" y="2023784"/>
        <a:ext cx="7868897" cy="1159235"/>
      </dsp:txXfrm>
    </dsp:sp>
    <dsp:sp modelId="{D867F6D9-68C4-ED4C-A1A0-BF5C8D7FBFA8}">
      <dsp:nvSpPr>
        <dsp:cNvPr id="0" name=""/>
        <dsp:cNvSpPr/>
      </dsp:nvSpPr>
      <dsp:spPr>
        <a:xfrm>
          <a:off x="0" y="3297572"/>
          <a:ext cx="7994321" cy="1284659"/>
        </a:xfrm>
        <a:prstGeom prst="roundRec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t>Despite European Union regulations to regulate and standardise the activity of mediators, each European nation still has its own legal framework in the area of mediation. </a:t>
          </a:r>
          <a:endParaRPr lang="en-US" sz="1800" kern="1200"/>
        </a:p>
      </dsp:txBody>
      <dsp:txXfrm>
        <a:off x="62712" y="3360284"/>
        <a:ext cx="7868897" cy="1159235"/>
      </dsp:txXfrm>
    </dsp:sp>
    <dsp:sp modelId="{612828C2-BCD4-7F44-850B-00D24399A730}">
      <dsp:nvSpPr>
        <dsp:cNvPr id="0" name=""/>
        <dsp:cNvSpPr/>
      </dsp:nvSpPr>
      <dsp:spPr>
        <a:xfrm>
          <a:off x="0" y="4634071"/>
          <a:ext cx="7994321" cy="1284659"/>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dirty="0"/>
            <a:t>As a result, several Member States lack harmonisation and agreed norms of </a:t>
          </a:r>
          <a:r>
            <a:rPr lang="en-GB" sz="1800" kern="1200" dirty="0"/>
            <a:t>multi</a:t>
          </a:r>
          <a:r>
            <a:rPr lang="en-GB" sz="1800" b="0" kern="1200" dirty="0"/>
            <a:t>cultural</a:t>
          </a:r>
          <a:r>
            <a:rPr lang="en-GB" sz="1800" kern="1200" dirty="0"/>
            <a:t>. Mediation. </a:t>
          </a:r>
          <a:endParaRPr lang="en-US" sz="1800" kern="1200" dirty="0"/>
        </a:p>
      </dsp:txBody>
      <dsp:txXfrm>
        <a:off x="62712" y="4696783"/>
        <a:ext cx="7868897" cy="115923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BFC3B-E64C-F544-A335-D56B0BA4EFFB}">
      <dsp:nvSpPr>
        <dsp:cNvPr id="0" name=""/>
        <dsp:cNvSpPr/>
      </dsp:nvSpPr>
      <dsp:spPr>
        <a:xfrm>
          <a:off x="2543583" y="0"/>
          <a:ext cx="6278508" cy="165215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kern="1200"/>
            <a:t>Understanding the principles and best practises of </a:t>
          </a:r>
          <a:r>
            <a:rPr lang="en-GB" sz="1500" kern="1200"/>
            <a:t>multi</a:t>
          </a:r>
          <a:r>
            <a:rPr lang="en-GB" sz="1500" b="0" kern="1200"/>
            <a:t>cultural mediation in member states of the European Union begins with defining the role and responsibilities of </a:t>
          </a:r>
          <a:r>
            <a:rPr lang="en-GB" sz="1500" kern="1200"/>
            <a:t>multi</a:t>
          </a:r>
          <a:r>
            <a:rPr lang="en-GB" sz="1500" b="0" kern="1200"/>
            <a:t>cultural mediators. </a:t>
          </a:r>
          <a:endParaRPr lang="en-GB" sz="1500" kern="1200"/>
        </a:p>
      </dsp:txBody>
      <dsp:txXfrm>
        <a:off x="2591973" y="48390"/>
        <a:ext cx="6181728" cy="1555374"/>
      </dsp:txXfrm>
    </dsp:sp>
    <dsp:sp modelId="{D7DC7303-0B2B-AC4C-AB85-32E82C245B98}">
      <dsp:nvSpPr>
        <dsp:cNvPr id="0" name=""/>
        <dsp:cNvSpPr/>
      </dsp:nvSpPr>
      <dsp:spPr>
        <a:xfrm rot="5400000">
          <a:off x="5373058" y="1693458"/>
          <a:ext cx="619557" cy="74346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rot="-5400000">
        <a:off x="5459797" y="1755414"/>
        <a:ext cx="446081" cy="433690"/>
      </dsp:txXfrm>
    </dsp:sp>
    <dsp:sp modelId="{F28DEB6F-1EFC-C747-9758-0D195CED3C8B}">
      <dsp:nvSpPr>
        <dsp:cNvPr id="0" name=""/>
        <dsp:cNvSpPr/>
      </dsp:nvSpPr>
      <dsp:spPr>
        <a:xfrm>
          <a:off x="2543583" y="2478231"/>
          <a:ext cx="6278508" cy="1652154"/>
        </a:xfrm>
        <a:prstGeom prst="roundRect">
          <a:avLst>
            <a:gd name="adj" fmla="val 10000"/>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kern="1200"/>
            <a:t>The following are the primary responsibilities for integrating migrants in European nations with various capacities: </a:t>
          </a:r>
          <a:endParaRPr lang="en-GB" sz="1500" kern="1200"/>
        </a:p>
      </dsp:txBody>
      <dsp:txXfrm>
        <a:off x="2591973" y="2526621"/>
        <a:ext cx="6181728" cy="1555374"/>
      </dsp:txXfrm>
    </dsp:sp>
    <dsp:sp modelId="{9C05A3B0-4F72-E841-8AB3-7B01B3348A49}">
      <dsp:nvSpPr>
        <dsp:cNvPr id="0" name=""/>
        <dsp:cNvSpPr/>
      </dsp:nvSpPr>
      <dsp:spPr>
        <a:xfrm rot="5400000">
          <a:off x="5373058" y="4171689"/>
          <a:ext cx="619557" cy="743469"/>
        </a:xfrm>
        <a:prstGeom prst="rightArrow">
          <a:avLst>
            <a:gd name="adj1" fmla="val 60000"/>
            <a:gd name="adj2" fmla="val 50000"/>
          </a:avLst>
        </a:prstGeom>
        <a:solidFill>
          <a:schemeClr val="accent2">
            <a:hueOff val="-1446200"/>
            <a:satOff val="-9924"/>
            <a:lumOff val="50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rot="-5400000">
        <a:off x="5459797" y="4233645"/>
        <a:ext cx="446081" cy="433690"/>
      </dsp:txXfrm>
    </dsp:sp>
    <dsp:sp modelId="{C41CDCBD-E58B-A743-9198-ECE04B599BFF}">
      <dsp:nvSpPr>
        <dsp:cNvPr id="0" name=""/>
        <dsp:cNvSpPr/>
      </dsp:nvSpPr>
      <dsp:spPr>
        <a:xfrm>
          <a:off x="2543583" y="4956462"/>
          <a:ext cx="6278508" cy="1652154"/>
        </a:xfrm>
        <a:prstGeom prst="roundRect">
          <a:avLst>
            <a:gd name="adj" fmla="val 10000"/>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kern="1200"/>
            <a:t>Interpretation, cultural brokerage, the creation and maintenance of a calm, amicable negotiation environment, trust-building between parties (by clearing up miscommunications), conflict prevention and resolution support, acting as a "reality check" by presenting opposing parties' points of view, and advocacy, if necessary, are all included. (Under some conditions, a mediator may be required to guarantee service quality and safeguard the rights of migrants.) </a:t>
          </a:r>
          <a:endParaRPr lang="en-GB" sz="1500" kern="1200"/>
        </a:p>
      </dsp:txBody>
      <dsp:txXfrm>
        <a:off x="2591973" y="5004852"/>
        <a:ext cx="6181728" cy="155537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663A1-B419-ED41-B37A-38EF8DE26001}">
      <dsp:nvSpPr>
        <dsp:cNvPr id="0" name=""/>
        <dsp:cNvSpPr/>
      </dsp:nvSpPr>
      <dsp:spPr>
        <a:xfrm>
          <a:off x="0" y="76677"/>
          <a:ext cx="8126435" cy="12132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Multicultural mediation has now come to be seen as the most appropriate, economical, and beneficial strategy for guaranteeing immigrants' integration into the host community. If they want to serve as a link between institutions and migrants, cultural mediators must incorporate this important element.</a:t>
          </a:r>
          <a:endParaRPr lang="en-US" sz="1700" kern="1200"/>
        </a:p>
      </dsp:txBody>
      <dsp:txXfrm>
        <a:off x="59228" y="135905"/>
        <a:ext cx="8007979" cy="1094833"/>
      </dsp:txXfrm>
    </dsp:sp>
    <dsp:sp modelId="{FAA998D6-246E-8746-B654-C953C448F38F}">
      <dsp:nvSpPr>
        <dsp:cNvPr id="0" name=""/>
        <dsp:cNvSpPr/>
      </dsp:nvSpPr>
      <dsp:spPr>
        <a:xfrm>
          <a:off x="0" y="1338927"/>
          <a:ext cx="8126435" cy="1213289"/>
        </a:xfrm>
        <a:prstGeom prst="roundRect">
          <a:avLst/>
        </a:prstGeom>
        <a:solidFill>
          <a:schemeClr val="accent2">
            <a:hueOff val="-361550"/>
            <a:satOff val="-2481"/>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Their position and role are important considerations while developing the local multicultural management policy. In order to provide an appropriate local strategy for immigration and integration, it is useful to compare the challenges and country specificities across Europe. </a:t>
          </a:r>
          <a:endParaRPr lang="en-US" sz="1700" kern="1200"/>
        </a:p>
      </dsp:txBody>
      <dsp:txXfrm>
        <a:off x="59228" y="1398155"/>
        <a:ext cx="8007979" cy="1094833"/>
      </dsp:txXfrm>
    </dsp:sp>
    <dsp:sp modelId="{48CCDD15-2E96-2048-BB5B-33796B7CE494}">
      <dsp:nvSpPr>
        <dsp:cNvPr id="0" name=""/>
        <dsp:cNvSpPr/>
      </dsp:nvSpPr>
      <dsp:spPr>
        <a:xfrm>
          <a:off x="0" y="2601176"/>
          <a:ext cx="8126435" cy="1213289"/>
        </a:xfrm>
        <a:prstGeom prst="roundRect">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t>In order for immigrants to find a place to live and work in the host cultures, multicultural mediators serve as a reminder of the legal framework of immigration and integration. </a:t>
          </a:r>
          <a:endParaRPr lang="en-US" sz="1700" kern="1200" dirty="0"/>
        </a:p>
      </dsp:txBody>
      <dsp:txXfrm>
        <a:off x="59228" y="2660404"/>
        <a:ext cx="8007979" cy="1094833"/>
      </dsp:txXfrm>
    </dsp:sp>
    <dsp:sp modelId="{686E9C6D-4FBD-D140-9889-C39BAC8EF23E}">
      <dsp:nvSpPr>
        <dsp:cNvPr id="0" name=""/>
        <dsp:cNvSpPr/>
      </dsp:nvSpPr>
      <dsp:spPr>
        <a:xfrm>
          <a:off x="0" y="3863427"/>
          <a:ext cx="8126435" cy="1213289"/>
        </a:xfrm>
        <a:prstGeom prst="roundRect">
          <a:avLst/>
        </a:prstGeom>
        <a:solidFill>
          <a:schemeClr val="accent2">
            <a:hueOff val="-1084650"/>
            <a:satOff val="-7443"/>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A crucial component of mediation is the central third person; without this third person, mediation would not be feasible. </a:t>
          </a:r>
          <a:endParaRPr lang="en-US" sz="1700" kern="1200"/>
        </a:p>
      </dsp:txBody>
      <dsp:txXfrm>
        <a:off x="59228" y="3922655"/>
        <a:ext cx="8007979" cy="1094833"/>
      </dsp:txXfrm>
    </dsp:sp>
    <dsp:sp modelId="{14C6E57D-84C4-3A40-A364-BDC93D643F51}">
      <dsp:nvSpPr>
        <dsp:cNvPr id="0" name=""/>
        <dsp:cNvSpPr/>
      </dsp:nvSpPr>
      <dsp:spPr>
        <a:xfrm>
          <a:off x="0" y="5125677"/>
          <a:ext cx="8126435" cy="1213289"/>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A mediator enables people and more importantly social or cultural groups not to live in isolation, withdrawal, unrecognition by the rest of the population, disregard, contempt or rejection in meaninglessness and violence</a:t>
          </a:r>
          <a:endParaRPr lang="en-US" sz="1700" kern="1200"/>
        </a:p>
      </dsp:txBody>
      <dsp:txXfrm>
        <a:off x="59228" y="5184905"/>
        <a:ext cx="8007979" cy="109483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E28F6-BE66-B34F-B4EB-814DD7BACA6F}">
      <dsp:nvSpPr>
        <dsp:cNvPr id="0" name=""/>
        <dsp:cNvSpPr/>
      </dsp:nvSpPr>
      <dsp:spPr>
        <a:xfrm>
          <a:off x="0" y="0"/>
          <a:ext cx="6547804" cy="185808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Multi</a:t>
          </a:r>
          <a:r>
            <a:rPr lang="en-GB" sz="1900" b="0" kern="1200" dirty="0"/>
            <a:t>cultural mediation is a term that frequently alludes to the intercultural nature of mindfulness and communication in many cultures, primarily in relation to migration and multi-ethnic and intercultural society</a:t>
          </a:r>
          <a:endParaRPr lang="en-US" sz="1900" kern="1200" dirty="0"/>
        </a:p>
      </dsp:txBody>
      <dsp:txXfrm>
        <a:off x="54422" y="54422"/>
        <a:ext cx="4542780" cy="1749245"/>
      </dsp:txXfrm>
    </dsp:sp>
    <dsp:sp modelId="{3B40250D-5467-5048-8F7F-B603E137E4EF}">
      <dsp:nvSpPr>
        <dsp:cNvPr id="0" name=""/>
        <dsp:cNvSpPr/>
      </dsp:nvSpPr>
      <dsp:spPr>
        <a:xfrm>
          <a:off x="577747" y="2167770"/>
          <a:ext cx="6547804" cy="1858089"/>
        </a:xfrm>
        <a:prstGeom prst="roundRect">
          <a:avLst>
            <a:gd name="adj" fmla="val 10000"/>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kern="1200" dirty="0"/>
            <a:t>Since </a:t>
          </a:r>
          <a:r>
            <a:rPr lang="en-GB" sz="1900" kern="1200" dirty="0"/>
            <a:t>multi</a:t>
          </a:r>
          <a:r>
            <a:rPr lang="en-GB" sz="1900" b="0" kern="1200" dirty="0"/>
            <a:t>cultural mediation aims to rebuild intermediary systems between people, communities, and the state, it also incorporates capacity-building. </a:t>
          </a:r>
          <a:endParaRPr lang="en-US" sz="1900" kern="1200" dirty="0"/>
        </a:p>
      </dsp:txBody>
      <dsp:txXfrm>
        <a:off x="632169" y="2222192"/>
        <a:ext cx="4653454" cy="1749245"/>
      </dsp:txXfrm>
    </dsp:sp>
    <dsp:sp modelId="{EDA1E444-9729-4E47-8B19-7CD0316A7120}">
      <dsp:nvSpPr>
        <dsp:cNvPr id="0" name=""/>
        <dsp:cNvSpPr/>
      </dsp:nvSpPr>
      <dsp:spPr>
        <a:xfrm>
          <a:off x="1155494" y="4335541"/>
          <a:ext cx="6547804" cy="1858089"/>
        </a:xfrm>
        <a:prstGeom prst="roundRect">
          <a:avLst>
            <a:gd name="adj" fmla="val 10000"/>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Multi</a:t>
          </a:r>
          <a:r>
            <a:rPr lang="en-GB" sz="1900" b="0" kern="1200"/>
            <a:t>cultural mediation refers to "any actions that try to lessen the negative implications of language barriers, socio-cultural differences, and conflicts across ethnic groups</a:t>
          </a:r>
          <a:endParaRPr lang="en-US" sz="1900" kern="1200"/>
        </a:p>
      </dsp:txBody>
      <dsp:txXfrm>
        <a:off x="1209916" y="4389963"/>
        <a:ext cx="4653454" cy="1749245"/>
      </dsp:txXfrm>
    </dsp:sp>
    <dsp:sp modelId="{F884F31D-7A5E-6946-9E02-6C7CD717F005}">
      <dsp:nvSpPr>
        <dsp:cNvPr id="0" name=""/>
        <dsp:cNvSpPr/>
      </dsp:nvSpPr>
      <dsp:spPr>
        <a:xfrm>
          <a:off x="5340046" y="1409051"/>
          <a:ext cx="1207758" cy="120775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611792" y="1409051"/>
        <a:ext cx="664266" cy="908838"/>
      </dsp:txXfrm>
    </dsp:sp>
    <dsp:sp modelId="{4C518DFE-E6B9-1148-950C-731912DBBB52}">
      <dsp:nvSpPr>
        <dsp:cNvPr id="0" name=""/>
        <dsp:cNvSpPr/>
      </dsp:nvSpPr>
      <dsp:spPr>
        <a:xfrm>
          <a:off x="5917793" y="3564434"/>
          <a:ext cx="1207758" cy="1207758"/>
        </a:xfrm>
        <a:prstGeom prst="downArrow">
          <a:avLst>
            <a:gd name="adj1" fmla="val 55000"/>
            <a:gd name="adj2" fmla="val 45000"/>
          </a:avLst>
        </a:prstGeom>
        <a:solidFill>
          <a:schemeClr val="accent2">
            <a:tint val="40000"/>
            <a:alpha val="90000"/>
            <a:hueOff val="-1757410"/>
            <a:satOff val="-6624"/>
            <a:lumOff val="722"/>
            <a:alphaOff val="0"/>
          </a:schemeClr>
        </a:solidFill>
        <a:ln w="12700" cap="flat" cmpd="sng" algn="ctr">
          <a:solidFill>
            <a:schemeClr val="accent2">
              <a:tint val="40000"/>
              <a:alpha val="90000"/>
              <a:hueOff val="-1757410"/>
              <a:satOff val="-6624"/>
              <a:lumOff val="7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189539" y="3564434"/>
        <a:ext cx="664266" cy="90883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9667A0-8BC9-3A42-9309-955733431750}">
      <dsp:nvSpPr>
        <dsp:cNvPr id="0" name=""/>
        <dsp:cNvSpPr/>
      </dsp:nvSpPr>
      <dsp:spPr>
        <a:xfrm>
          <a:off x="0" y="4061721"/>
          <a:ext cx="11047253" cy="8886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a:t>While the state and the host culture in general have no obligation to promote equal opportunities or interpreting/mediation services, migrants and public services must develop their own solutions to deal with communication issues (Dahinden &amp; Chimienti, 2002).</a:t>
          </a:r>
          <a:endParaRPr lang="en-US" sz="1500" kern="1200"/>
        </a:p>
      </dsp:txBody>
      <dsp:txXfrm>
        <a:off x="0" y="4061721"/>
        <a:ext cx="11047253" cy="888605"/>
      </dsp:txXfrm>
    </dsp:sp>
    <dsp:sp modelId="{2F43BB78-712E-2344-92F1-C3634E812A7C}">
      <dsp:nvSpPr>
        <dsp:cNvPr id="0" name=""/>
        <dsp:cNvSpPr/>
      </dsp:nvSpPr>
      <dsp:spPr>
        <a:xfrm rot="10800000">
          <a:off x="0" y="2708375"/>
          <a:ext cx="11047253" cy="1366675"/>
        </a:xfrm>
        <a:prstGeom prst="upArrowCallou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dirty="0"/>
            <a:t>Migrants are supposed to integrate into the culture, language, values, and traditions of the host nation (</a:t>
          </a:r>
          <a:r>
            <a:rPr lang="en-GB" sz="1500" kern="1200" dirty="0" err="1"/>
            <a:t>Gordona</a:t>
          </a:r>
          <a:r>
            <a:rPr lang="en-GB" sz="1500" kern="1200" dirty="0"/>
            <a:t>, 1964, as cited in </a:t>
          </a:r>
          <a:r>
            <a:rPr lang="en-GB" sz="1500" kern="1200" dirty="0" err="1"/>
            <a:t>Dahinden</a:t>
          </a:r>
          <a:r>
            <a:rPr lang="en-GB" sz="1500" kern="1200" dirty="0"/>
            <a:t> &amp; </a:t>
          </a:r>
          <a:r>
            <a:rPr lang="en-GB" sz="1500" kern="1200" dirty="0" err="1"/>
            <a:t>Chimienti</a:t>
          </a:r>
          <a:r>
            <a:rPr lang="en-GB" sz="1500" kern="1200" dirty="0"/>
            <a:t>, 2002). </a:t>
          </a:r>
          <a:endParaRPr lang="en-US" sz="1500" kern="1200" dirty="0"/>
        </a:p>
      </dsp:txBody>
      <dsp:txXfrm rot="10800000">
        <a:off x="0" y="2708375"/>
        <a:ext cx="11047253" cy="888024"/>
      </dsp:txXfrm>
    </dsp:sp>
    <dsp:sp modelId="{691AA2F4-93ED-804F-AC98-54C2C4646D32}">
      <dsp:nvSpPr>
        <dsp:cNvPr id="0" name=""/>
        <dsp:cNvSpPr/>
      </dsp:nvSpPr>
      <dsp:spPr>
        <a:xfrm rot="10800000">
          <a:off x="0" y="1355029"/>
          <a:ext cx="11047253" cy="1366675"/>
        </a:xfrm>
        <a:prstGeom prst="upArrowCallou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a:t>The assimilation theory's first phase spanned the years 1950–1970. This hypothesis contends that immigrants' struggles with integration are seen as a failure on their part. </a:t>
          </a:r>
          <a:endParaRPr lang="en-US" sz="1500" kern="1200"/>
        </a:p>
      </dsp:txBody>
      <dsp:txXfrm rot="10800000">
        <a:off x="0" y="1355029"/>
        <a:ext cx="11047253" cy="888024"/>
      </dsp:txXfrm>
    </dsp:sp>
    <dsp:sp modelId="{135FC150-CB56-E047-88FA-C0767918EE11}">
      <dsp:nvSpPr>
        <dsp:cNvPr id="0" name=""/>
        <dsp:cNvSpPr/>
      </dsp:nvSpPr>
      <dsp:spPr>
        <a:xfrm rot="10800000">
          <a:off x="0" y="1683"/>
          <a:ext cx="11047253" cy="1366675"/>
        </a:xfrm>
        <a:prstGeom prst="upArrowCallou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a:t>The evolution of multicultural mediation in Europe has largely followed trends in "integration theory and practise" on a global scale (Dahinden &amp; Chimienti, 2002). The involvement of the state and the existence of various types of community/intercultural interpretation have been characterised by three primary periods in the idea of migrant integration. </a:t>
          </a:r>
          <a:endParaRPr lang="en-US" sz="1500" kern="1200"/>
        </a:p>
      </dsp:txBody>
      <dsp:txXfrm rot="10800000">
        <a:off x="0" y="1683"/>
        <a:ext cx="11047253" cy="88802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DB09D-75A7-C74F-B842-7BD573B4B522}">
      <dsp:nvSpPr>
        <dsp:cNvPr id="0" name=""/>
        <dsp:cNvSpPr/>
      </dsp:nvSpPr>
      <dsp:spPr>
        <a:xfrm>
          <a:off x="885305" y="0"/>
          <a:ext cx="10033462" cy="539438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9F70C8-7134-5546-A341-98AC845C2BD9}">
      <dsp:nvSpPr>
        <dsp:cNvPr id="0" name=""/>
        <dsp:cNvSpPr/>
      </dsp:nvSpPr>
      <dsp:spPr>
        <a:xfrm>
          <a:off x="5907" y="1618315"/>
          <a:ext cx="2841507" cy="215775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The multiculturalism idea dominates the second stage (1970- 1990).</a:t>
          </a:r>
        </a:p>
      </dsp:txBody>
      <dsp:txXfrm>
        <a:off x="111240" y="1723648"/>
        <a:ext cx="2630841" cy="1947088"/>
      </dsp:txXfrm>
    </dsp:sp>
    <dsp:sp modelId="{89198433-B9A9-F54F-92FF-8A73871137E7}">
      <dsp:nvSpPr>
        <dsp:cNvPr id="0" name=""/>
        <dsp:cNvSpPr/>
      </dsp:nvSpPr>
      <dsp:spPr>
        <a:xfrm>
          <a:off x="2989490" y="1618315"/>
          <a:ext cx="2841507" cy="2157754"/>
        </a:xfrm>
        <a:prstGeom prst="roundRec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Tolerance for cultural variety, minority protection, and identity concerns are crucial from a multicultural perspective (ibid). The government must take proactive efforts to safeguard cultural variety (Anthias &amp; Yuval-Davis, 1992, as cited in Dahinden &amp; Chimienti, 2002). </a:t>
          </a:r>
        </a:p>
      </dsp:txBody>
      <dsp:txXfrm>
        <a:off x="3094823" y="1723648"/>
        <a:ext cx="2630841" cy="1947088"/>
      </dsp:txXfrm>
    </dsp:sp>
    <dsp:sp modelId="{8B3512D4-857C-454C-88D4-216371617950}">
      <dsp:nvSpPr>
        <dsp:cNvPr id="0" name=""/>
        <dsp:cNvSpPr/>
      </dsp:nvSpPr>
      <dsp:spPr>
        <a:xfrm>
          <a:off x="5973074" y="1618315"/>
          <a:ext cx="2841507" cy="2157754"/>
        </a:xfrm>
        <a:prstGeom prst="roundRec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This may result in the considerable divergence of multicultural mediation services between parallel institutions and the restriction of these services to just specific migrant categories in some countries, such as Switzerland (Dahinden &amp; Chimienti, 2002). </a:t>
          </a:r>
        </a:p>
      </dsp:txBody>
      <dsp:txXfrm>
        <a:off x="6078407" y="1723648"/>
        <a:ext cx="2630841" cy="1947088"/>
      </dsp:txXfrm>
    </dsp:sp>
    <dsp:sp modelId="{09CA62F4-1DA0-7046-9FD4-1ECDECC833C3}">
      <dsp:nvSpPr>
        <dsp:cNvPr id="0" name=""/>
        <dsp:cNvSpPr/>
      </dsp:nvSpPr>
      <dsp:spPr>
        <a:xfrm>
          <a:off x="8956657" y="1618315"/>
          <a:ext cx="2841507" cy="2157754"/>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In this respect, the canton of Basel was the first to develop translating services for hospitals in 1987; the Geneva Red Cross followed suit in 1990, while the Bern University Hospital set up its own interpreting services (Bundesamt für Gesundheit BAG, 2011). </a:t>
          </a:r>
        </a:p>
      </dsp:txBody>
      <dsp:txXfrm>
        <a:off x="9061990" y="1723648"/>
        <a:ext cx="2630841" cy="194708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DEDF3-3603-D740-AD4A-B42F06AA5778}">
      <dsp:nvSpPr>
        <dsp:cNvPr id="0" name=""/>
        <dsp:cNvSpPr/>
      </dsp:nvSpPr>
      <dsp:spPr>
        <a:xfrm>
          <a:off x="0" y="0"/>
          <a:ext cx="9055182" cy="135788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The perception of interculturality characterises the inclusion phase, the third stage in the evolution of integration theory and practise (1990 and thereafter). </a:t>
          </a:r>
        </a:p>
      </dsp:txBody>
      <dsp:txXfrm>
        <a:off x="39771" y="39771"/>
        <a:ext cx="7589915" cy="1278345"/>
      </dsp:txXfrm>
    </dsp:sp>
    <dsp:sp modelId="{8FEDD442-89B8-FF44-9B25-6089F789C611}">
      <dsp:nvSpPr>
        <dsp:cNvPr id="0" name=""/>
        <dsp:cNvSpPr/>
      </dsp:nvSpPr>
      <dsp:spPr>
        <a:xfrm>
          <a:off x="798986" y="1584202"/>
          <a:ext cx="9055182" cy="1357887"/>
        </a:xfrm>
        <a:prstGeom prst="roundRect">
          <a:avLst>
            <a:gd name="adj" fmla="val 10000"/>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This method acknowledges that pluralism is inevitable and that both the migrants' and the host society's adaptability is necessary for migrant integration (Dahinden &amp; Chimienti, 2002). </a:t>
          </a:r>
        </a:p>
      </dsp:txBody>
      <dsp:txXfrm>
        <a:off x="838757" y="1623973"/>
        <a:ext cx="7294026" cy="1278345"/>
      </dsp:txXfrm>
    </dsp:sp>
    <dsp:sp modelId="{58F29EF9-A2F0-694A-994F-7A5FA9F29F0C}">
      <dsp:nvSpPr>
        <dsp:cNvPr id="0" name=""/>
        <dsp:cNvSpPr/>
      </dsp:nvSpPr>
      <dsp:spPr>
        <a:xfrm>
          <a:off x="1597973" y="3168405"/>
          <a:ext cx="9055182" cy="1357887"/>
        </a:xfrm>
        <a:prstGeom prst="roundRect">
          <a:avLst>
            <a:gd name="adj" fmla="val 10000"/>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Interventions take on a more service-oriented focus in this setting, and multicultural mediation is institutionalised and integrated into the regular services.</a:t>
          </a:r>
        </a:p>
      </dsp:txBody>
      <dsp:txXfrm>
        <a:off x="1637744" y="3208176"/>
        <a:ext cx="7294026" cy="1278345"/>
      </dsp:txXfrm>
    </dsp:sp>
    <dsp:sp modelId="{81624AA0-3266-144B-BCF5-88981FE3C5C8}">
      <dsp:nvSpPr>
        <dsp:cNvPr id="0" name=""/>
        <dsp:cNvSpPr/>
      </dsp:nvSpPr>
      <dsp:spPr>
        <a:xfrm>
          <a:off x="8172555" y="1029731"/>
          <a:ext cx="882627" cy="88262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8371146" y="1029731"/>
        <a:ext cx="485445" cy="664177"/>
      </dsp:txXfrm>
    </dsp:sp>
    <dsp:sp modelId="{47B2DFC7-AC16-0546-BF8A-6558DA2F84EE}">
      <dsp:nvSpPr>
        <dsp:cNvPr id="0" name=""/>
        <dsp:cNvSpPr/>
      </dsp:nvSpPr>
      <dsp:spPr>
        <a:xfrm>
          <a:off x="8971542" y="2604881"/>
          <a:ext cx="882627" cy="882627"/>
        </a:xfrm>
        <a:prstGeom prst="downArrow">
          <a:avLst>
            <a:gd name="adj1" fmla="val 55000"/>
            <a:gd name="adj2" fmla="val 45000"/>
          </a:avLst>
        </a:prstGeom>
        <a:solidFill>
          <a:schemeClr val="accent2">
            <a:tint val="40000"/>
            <a:alpha val="90000"/>
            <a:hueOff val="-1757410"/>
            <a:satOff val="-6624"/>
            <a:lumOff val="722"/>
            <a:alphaOff val="0"/>
          </a:schemeClr>
        </a:solidFill>
        <a:ln w="12700" cap="flat" cmpd="sng" algn="ctr">
          <a:solidFill>
            <a:schemeClr val="accent2">
              <a:tint val="40000"/>
              <a:alpha val="90000"/>
              <a:hueOff val="-1757410"/>
              <a:satOff val="-6624"/>
              <a:lumOff val="7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9170133" y="2604881"/>
        <a:ext cx="485445" cy="66417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F3425-8B30-E041-99A3-58CAF86D569C}">
      <dsp:nvSpPr>
        <dsp:cNvPr id="0" name=""/>
        <dsp:cNvSpPr/>
      </dsp:nvSpPr>
      <dsp:spPr>
        <a:xfrm>
          <a:off x="0" y="208654"/>
          <a:ext cx="11596980" cy="9534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Gimenez (1997) suggested categorising multicultural mediation into two categories:</a:t>
          </a:r>
        </a:p>
      </dsp:txBody>
      <dsp:txXfrm>
        <a:off x="46541" y="255195"/>
        <a:ext cx="11503898" cy="860321"/>
      </dsp:txXfrm>
    </dsp:sp>
    <dsp:sp modelId="{97EE334F-C221-4748-8E8A-B59A589CB8CE}">
      <dsp:nvSpPr>
        <dsp:cNvPr id="0" name=""/>
        <dsp:cNvSpPr/>
      </dsp:nvSpPr>
      <dsp:spPr>
        <a:xfrm>
          <a:off x="0" y="1162058"/>
          <a:ext cx="11596980" cy="919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20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facilitating communication and resolving disputes between foreign clients and public service providers; </a:t>
          </a:r>
        </a:p>
        <a:p>
          <a:pPr marL="171450" lvl="1" indent="-171450" algn="l" defTabSz="844550">
            <a:lnSpc>
              <a:spcPct val="90000"/>
            </a:lnSpc>
            <a:spcBef>
              <a:spcPct val="0"/>
            </a:spcBef>
            <a:spcAft>
              <a:spcPct val="20000"/>
            </a:spcAft>
            <a:buChar char="•"/>
          </a:pPr>
          <a:r>
            <a:rPr lang="en-GB" sz="1900" kern="1200"/>
            <a:t>assisting in the resolution of disputes between groups (including in the area of neighbourhood coexistence); and fostering citizen involvement in organisations and cooperation between them (communitarian mediation) </a:t>
          </a:r>
        </a:p>
      </dsp:txBody>
      <dsp:txXfrm>
        <a:off x="0" y="1162058"/>
        <a:ext cx="11596980" cy="919080"/>
      </dsp:txXfrm>
    </dsp:sp>
    <dsp:sp modelId="{E60E593F-1D04-7F4E-92C7-B2E58269730D}">
      <dsp:nvSpPr>
        <dsp:cNvPr id="0" name=""/>
        <dsp:cNvSpPr/>
      </dsp:nvSpPr>
      <dsp:spPr>
        <a:xfrm>
          <a:off x="0" y="2081138"/>
          <a:ext cx="11596980" cy="953403"/>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However, Cohen- Emerique’s proposal to split multicultural mediation into three categories is likely the most widely accepted and endorsed viewpoint :</a:t>
          </a:r>
        </a:p>
      </dsp:txBody>
      <dsp:txXfrm>
        <a:off x="46541" y="2127679"/>
        <a:ext cx="11503898" cy="860321"/>
      </dsp:txXfrm>
    </dsp:sp>
    <dsp:sp modelId="{994A58D9-3E1E-FF48-B26F-6DA3541DBC9E}">
      <dsp:nvSpPr>
        <dsp:cNvPr id="0" name=""/>
        <dsp:cNvSpPr/>
      </dsp:nvSpPr>
      <dsp:spPr>
        <a:xfrm>
          <a:off x="0" y="3034541"/>
          <a:ext cx="11596980" cy="203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20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Preventive mediation focuses on fostering dialogue and mutual understanding between individuals from various cultural backgrounds. </a:t>
          </a:r>
        </a:p>
        <a:p>
          <a:pPr marL="171450" lvl="1" indent="-171450" algn="l" defTabSz="844550">
            <a:lnSpc>
              <a:spcPct val="90000"/>
            </a:lnSpc>
            <a:spcBef>
              <a:spcPct val="0"/>
            </a:spcBef>
            <a:spcAft>
              <a:spcPct val="20000"/>
            </a:spcAft>
            <a:buChar char="•"/>
          </a:pPr>
          <a:r>
            <a:rPr lang="en-GB" sz="1900" kern="1200"/>
            <a:t>Rehabilitating mediation is the process of helping immigrants and public service workers resolve issues, particularly those that arise because of culture. </a:t>
          </a:r>
        </a:p>
        <a:p>
          <a:pPr marL="171450" lvl="1" indent="-171450" algn="l" defTabSz="844550">
            <a:lnSpc>
              <a:spcPct val="90000"/>
            </a:lnSpc>
            <a:spcBef>
              <a:spcPct val="0"/>
            </a:spcBef>
            <a:spcAft>
              <a:spcPct val="20000"/>
            </a:spcAft>
            <a:buChar char="•"/>
          </a:pPr>
          <a:r>
            <a:rPr lang="en-GB" sz="1900" kern="1200" dirty="0"/>
            <a:t>The term "transforming mediation" relates to the social mediation paradigm, also known as "mediation -transformation," which tries to modify existing norms or establish new ones while taking into account the emergence of new international relationships.</a:t>
          </a:r>
        </a:p>
      </dsp:txBody>
      <dsp:txXfrm>
        <a:off x="0" y="3034541"/>
        <a:ext cx="11596980" cy="203688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B5DFA-400E-424B-BAAE-E11BC7AD6A02}">
      <dsp:nvSpPr>
        <dsp:cNvPr id="0" name=""/>
        <dsp:cNvSpPr/>
      </dsp:nvSpPr>
      <dsp:spPr>
        <a:xfrm>
          <a:off x="855561" y="0"/>
          <a:ext cx="9696364" cy="5263758"/>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AE0374-2F04-CC46-8CC2-541BC2A711B3}">
      <dsp:nvSpPr>
        <dsp:cNvPr id="0" name=""/>
        <dsp:cNvSpPr/>
      </dsp:nvSpPr>
      <dsp:spPr>
        <a:xfrm>
          <a:off x="5013" y="1579127"/>
          <a:ext cx="2191819" cy="21055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Polish multicultural mediation has seen significant development over the past 10 years, which is why more people are expected to enter the field. This is due to Poland's transformation into a destination rather than only a transitory or tourist destination for visitors. </a:t>
          </a:r>
        </a:p>
      </dsp:txBody>
      <dsp:txXfrm>
        <a:off x="107795" y="1681909"/>
        <a:ext cx="1986255" cy="1899939"/>
      </dsp:txXfrm>
    </dsp:sp>
    <dsp:sp modelId="{40563627-6A46-B14C-B44E-258363B9891A}">
      <dsp:nvSpPr>
        <dsp:cNvPr id="0" name=""/>
        <dsp:cNvSpPr/>
      </dsp:nvSpPr>
      <dsp:spPr>
        <a:xfrm>
          <a:off x="2306423" y="1579127"/>
          <a:ext cx="2191819" cy="21055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More and more international companies and organisations are opening branches in the Polish market. There is a clear need for intercultural mediators to work at border controls, experts point out. This is frequently the first place and the first circumstance in which intercultural communication issues might arise. </a:t>
          </a:r>
        </a:p>
      </dsp:txBody>
      <dsp:txXfrm>
        <a:off x="2409205" y="1681909"/>
        <a:ext cx="1986255" cy="1899939"/>
      </dsp:txXfrm>
    </dsp:sp>
    <dsp:sp modelId="{EB43B570-B4BD-354A-9AF1-06B82BCBD8BB}">
      <dsp:nvSpPr>
        <dsp:cNvPr id="0" name=""/>
        <dsp:cNvSpPr/>
      </dsp:nvSpPr>
      <dsp:spPr>
        <a:xfrm>
          <a:off x="4607834" y="1579127"/>
          <a:ext cx="2191819" cy="210550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The police and other public safety agencies should spend money on mediation. Public agencies and non-governmental groups must to communicate more effectively. </a:t>
          </a:r>
        </a:p>
      </dsp:txBody>
      <dsp:txXfrm>
        <a:off x="4710616" y="1681909"/>
        <a:ext cx="1986255" cy="1899939"/>
      </dsp:txXfrm>
    </dsp:sp>
    <dsp:sp modelId="{F6314D18-919F-754E-82E6-4442B06B11C3}">
      <dsp:nvSpPr>
        <dsp:cNvPr id="0" name=""/>
        <dsp:cNvSpPr/>
      </dsp:nvSpPr>
      <dsp:spPr>
        <a:xfrm>
          <a:off x="6909244" y="1579127"/>
          <a:ext cx="2191819" cy="21055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Other institutions should turn to mediators who have received training from NGOs.</a:t>
          </a:r>
        </a:p>
      </dsp:txBody>
      <dsp:txXfrm>
        <a:off x="7012026" y="1681909"/>
        <a:ext cx="1986255" cy="1899939"/>
      </dsp:txXfrm>
    </dsp:sp>
    <dsp:sp modelId="{EF857DC6-555A-5747-9880-D1065A35D4A3}">
      <dsp:nvSpPr>
        <dsp:cNvPr id="0" name=""/>
        <dsp:cNvSpPr/>
      </dsp:nvSpPr>
      <dsp:spPr>
        <a:xfrm>
          <a:off x="9210655" y="1579127"/>
          <a:ext cx="2191819" cy="210550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In Poland, "every single administration area" is required by law to provide mediation services. The truth is very different. </a:t>
          </a:r>
        </a:p>
      </dsp:txBody>
      <dsp:txXfrm>
        <a:off x="9313437" y="1681909"/>
        <a:ext cx="1986255" cy="189993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C63B7-022F-3B4F-BE37-C57C33EE4DA8}">
      <dsp:nvSpPr>
        <dsp:cNvPr id="0" name=""/>
        <dsp:cNvSpPr/>
      </dsp:nvSpPr>
      <dsp:spPr>
        <a:xfrm>
          <a:off x="10026" y="314562"/>
          <a:ext cx="2996693" cy="386292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Multicultural  family mediators rapidly learn to value the various professional viewpoints on what constitutes "cultural competency." </a:t>
          </a:r>
        </a:p>
      </dsp:txBody>
      <dsp:txXfrm>
        <a:off x="97796" y="402332"/>
        <a:ext cx="2821153" cy="3687384"/>
      </dsp:txXfrm>
    </dsp:sp>
    <dsp:sp modelId="{E73E4782-66C9-7642-9FD5-ED9CE653347F}">
      <dsp:nvSpPr>
        <dsp:cNvPr id="0" name=""/>
        <dsp:cNvSpPr/>
      </dsp:nvSpPr>
      <dsp:spPr>
        <a:xfrm>
          <a:off x="3306388" y="1874434"/>
          <a:ext cx="635298" cy="74317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306388" y="2023070"/>
        <a:ext cx="444709" cy="445907"/>
      </dsp:txXfrm>
    </dsp:sp>
    <dsp:sp modelId="{51436ABB-3D1F-8C4C-B638-F06CE70FDCEC}">
      <dsp:nvSpPr>
        <dsp:cNvPr id="0" name=""/>
        <dsp:cNvSpPr/>
      </dsp:nvSpPr>
      <dsp:spPr>
        <a:xfrm>
          <a:off x="4205396" y="314562"/>
          <a:ext cx="2996693" cy="386292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As a direct outcome of cultural identity, mediation is done and perceived differently. Even within legal frameworks, mediation is controlled explicitly or informally by standards reflecting cultural ideals. The law struggles with the idea that some rights may be problematic for some people but not for others (Greene &amp; Heilbrun, 2010). </a:t>
          </a:r>
        </a:p>
      </dsp:txBody>
      <dsp:txXfrm>
        <a:off x="4293166" y="402332"/>
        <a:ext cx="2821153" cy="3687384"/>
      </dsp:txXfrm>
    </dsp:sp>
    <dsp:sp modelId="{4EE7ADBC-906F-AD4D-B59C-3D7AF16D805A}">
      <dsp:nvSpPr>
        <dsp:cNvPr id="0" name=""/>
        <dsp:cNvSpPr/>
      </dsp:nvSpPr>
      <dsp:spPr>
        <a:xfrm>
          <a:off x="7501758" y="1874434"/>
          <a:ext cx="635298" cy="74317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501758" y="2023070"/>
        <a:ext cx="444709" cy="445907"/>
      </dsp:txXfrm>
    </dsp:sp>
    <dsp:sp modelId="{80DE1895-FFE0-D743-A784-11FC9E9C583A}">
      <dsp:nvSpPr>
        <dsp:cNvPr id="0" name=""/>
        <dsp:cNvSpPr/>
      </dsp:nvSpPr>
      <dsp:spPr>
        <a:xfrm>
          <a:off x="8400766" y="314562"/>
          <a:ext cx="2996693" cy="386292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Family mediators across the world agree that culture must be given more consideration in family mediation. "If there was formerly a connection between law and acculturation, perhaps there should be more multidisciplinary interaction now, especially in light of the liberal, activist perspectives of many acculturation academics. Numerous legal disciplines depend on acculturation (Rudmin, 2003). </a:t>
          </a:r>
        </a:p>
      </dsp:txBody>
      <dsp:txXfrm>
        <a:off x="8488536" y="402332"/>
        <a:ext cx="2821153" cy="368738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9570A-C52A-EB4A-945D-075BB75247BE}">
      <dsp:nvSpPr>
        <dsp:cNvPr id="0" name=""/>
        <dsp:cNvSpPr/>
      </dsp:nvSpPr>
      <dsp:spPr>
        <a:xfrm>
          <a:off x="9242" y="492332"/>
          <a:ext cx="2762398" cy="3366673"/>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For mediators, the topic of "who is family" has a variety of implications. The challenges that a family is facing and the range of options that the family will explore are both impacted by how a client perceives his or her family—in the past, in the present, and in aspirations for the future. </a:t>
          </a:r>
        </a:p>
      </dsp:txBody>
      <dsp:txXfrm>
        <a:off x="90150" y="573240"/>
        <a:ext cx="2600582" cy="3204857"/>
      </dsp:txXfrm>
    </dsp:sp>
    <dsp:sp modelId="{4CD0D5DA-031B-784E-995B-B6829CF80CB0}">
      <dsp:nvSpPr>
        <dsp:cNvPr id="0" name=""/>
        <dsp:cNvSpPr/>
      </dsp:nvSpPr>
      <dsp:spPr>
        <a:xfrm>
          <a:off x="3047880" y="1833131"/>
          <a:ext cx="585628" cy="685074"/>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047880" y="1970146"/>
        <a:ext cx="409940" cy="411044"/>
      </dsp:txXfrm>
    </dsp:sp>
    <dsp:sp modelId="{2C34E66D-025D-644A-B722-437F11526548}">
      <dsp:nvSpPr>
        <dsp:cNvPr id="0" name=""/>
        <dsp:cNvSpPr/>
      </dsp:nvSpPr>
      <dsp:spPr>
        <a:xfrm>
          <a:off x="3876600" y="492332"/>
          <a:ext cx="2762398" cy="3366673"/>
        </a:xfrm>
        <a:prstGeom prst="roundRect">
          <a:avLst>
            <a:gd name="adj" fmla="val 10000"/>
          </a:avLst>
        </a:prstGeom>
        <a:solidFill>
          <a:schemeClr val="accent1">
            <a:shade val="80000"/>
            <a:hueOff val="173154"/>
            <a:satOff val="-9395"/>
            <a:lumOff val="146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As an illustration, a parent could long for the societal ideal or experience intense humiliation for falling short of it. If this is the case, the parents may be more sensitive to mediator comments or body language that can suggest the mediator is speaking down to them. </a:t>
          </a:r>
        </a:p>
      </dsp:txBody>
      <dsp:txXfrm>
        <a:off x="3957508" y="573240"/>
        <a:ext cx="2600582" cy="3204857"/>
      </dsp:txXfrm>
    </dsp:sp>
    <dsp:sp modelId="{1730C6B8-751A-8B47-A53C-CDBC08236FA5}">
      <dsp:nvSpPr>
        <dsp:cNvPr id="0" name=""/>
        <dsp:cNvSpPr/>
      </dsp:nvSpPr>
      <dsp:spPr>
        <a:xfrm>
          <a:off x="6915239" y="1833131"/>
          <a:ext cx="585628" cy="685074"/>
        </a:xfrm>
        <a:prstGeom prst="rightArrow">
          <a:avLst>
            <a:gd name="adj1" fmla="val 60000"/>
            <a:gd name="adj2" fmla="val 50000"/>
          </a:avLst>
        </a:prstGeom>
        <a:solidFill>
          <a:schemeClr val="accent1">
            <a:shade val="90000"/>
            <a:hueOff val="346317"/>
            <a:satOff val="-18431"/>
            <a:lumOff val="2696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915239" y="1970146"/>
        <a:ext cx="409940" cy="411044"/>
      </dsp:txXfrm>
    </dsp:sp>
    <dsp:sp modelId="{C9C612E5-2A52-D047-861D-E07155EDBE6D}">
      <dsp:nvSpPr>
        <dsp:cNvPr id="0" name=""/>
        <dsp:cNvSpPr/>
      </dsp:nvSpPr>
      <dsp:spPr>
        <a:xfrm>
          <a:off x="7743958" y="492332"/>
          <a:ext cx="2762398" cy="3366673"/>
        </a:xfrm>
        <a:prstGeom prst="roundRect">
          <a:avLst>
            <a:gd name="adj" fmla="val 10000"/>
          </a:avLst>
        </a:prstGeom>
        <a:solidFill>
          <a:schemeClr val="accent1">
            <a:shade val="80000"/>
            <a:hueOff val="346308"/>
            <a:satOff val="-18790"/>
            <a:lumOff val="293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mediator will also select who to include in the mediation process based on the clients' definition of "family." </a:t>
          </a:r>
        </a:p>
      </dsp:txBody>
      <dsp:txXfrm>
        <a:off x="7824866" y="573240"/>
        <a:ext cx="2600582" cy="320485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2D4B3-8805-0E4D-9A10-0A1052A09ECC}">
      <dsp:nvSpPr>
        <dsp:cNvPr id="0" name=""/>
        <dsp:cNvSpPr/>
      </dsp:nvSpPr>
      <dsp:spPr>
        <a:xfrm>
          <a:off x="855561" y="0"/>
          <a:ext cx="9696363" cy="4072909"/>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A65C37-FD54-494B-A7C8-114D261DD1F8}">
      <dsp:nvSpPr>
        <dsp:cNvPr id="0" name=""/>
        <dsp:cNvSpPr/>
      </dsp:nvSpPr>
      <dsp:spPr>
        <a:xfrm>
          <a:off x="12254" y="1221872"/>
          <a:ext cx="3671784" cy="162916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When parents have different views on how to raise their children, bicultural marriages produce challenging family dynamics. According to Benokraitis and Nijole (2010), cultural traditions might lay the groundwork for a marriage to fall apart. </a:t>
          </a:r>
          <a:endParaRPr lang="en-GB" sz="1500" kern="1200"/>
        </a:p>
      </dsp:txBody>
      <dsp:txXfrm>
        <a:off x="91783" y="1301401"/>
        <a:ext cx="3512726" cy="1470105"/>
      </dsp:txXfrm>
    </dsp:sp>
    <dsp:sp modelId="{A98D4E86-58F2-F44D-AA2C-CEC1EA5E2F8D}">
      <dsp:nvSpPr>
        <dsp:cNvPr id="0" name=""/>
        <dsp:cNvSpPr/>
      </dsp:nvSpPr>
      <dsp:spPr>
        <a:xfrm>
          <a:off x="3867851" y="1221872"/>
          <a:ext cx="3671784" cy="1629163"/>
        </a:xfrm>
        <a:prstGeom prst="roundRect">
          <a:avLst/>
        </a:prstGeom>
        <a:solidFill>
          <a:schemeClr val="accent5">
            <a:hueOff val="393725"/>
            <a:satOff val="21144"/>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The many intricate areas of multicultural conflicts, such as international family mediation, contain amounts of interfaith conflict resolution. </a:t>
          </a:r>
          <a:endParaRPr lang="en-GB" sz="1500" kern="1200"/>
        </a:p>
      </dsp:txBody>
      <dsp:txXfrm>
        <a:off x="3947380" y="1301401"/>
        <a:ext cx="3512726" cy="1470105"/>
      </dsp:txXfrm>
    </dsp:sp>
    <dsp:sp modelId="{B7435593-AFBB-8B49-9EC8-1B5B7132BB70}">
      <dsp:nvSpPr>
        <dsp:cNvPr id="0" name=""/>
        <dsp:cNvSpPr/>
      </dsp:nvSpPr>
      <dsp:spPr>
        <a:xfrm>
          <a:off x="7723447" y="1221872"/>
          <a:ext cx="3671784" cy="1629163"/>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Family mediators, especially those involved in international child custody issues and international family mediation, have a considerable need for training in interfaith conflict resolution. </a:t>
          </a:r>
          <a:endParaRPr lang="en-GB" sz="1500" kern="1200"/>
        </a:p>
      </dsp:txBody>
      <dsp:txXfrm>
        <a:off x="7802976" y="1301401"/>
        <a:ext cx="3512726" cy="147010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CBE52-9009-7C4C-88A4-413205AE7128}">
      <dsp:nvSpPr>
        <dsp:cNvPr id="0" name=""/>
        <dsp:cNvSpPr/>
      </dsp:nvSpPr>
      <dsp:spPr>
        <a:xfrm>
          <a:off x="0" y="4601314"/>
          <a:ext cx="10046525" cy="75488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Furthermore, traditional Asian family members can feel awkward while discussing sentiments. Mediators shouldn't compel participants to reveal their feelings. Since mediation is a quick intervention, major adjustments to communication patterns shouldn't be anticipated.</a:t>
          </a:r>
        </a:p>
      </dsp:txBody>
      <dsp:txXfrm>
        <a:off x="0" y="4601314"/>
        <a:ext cx="10046525" cy="754883"/>
      </dsp:txXfrm>
    </dsp:sp>
    <dsp:sp modelId="{3829A1A9-74C9-EC43-A0AE-662A9DA62308}">
      <dsp:nvSpPr>
        <dsp:cNvPr id="0" name=""/>
        <dsp:cNvSpPr/>
      </dsp:nvSpPr>
      <dsp:spPr>
        <a:xfrm rot="10800000">
          <a:off x="0" y="3451626"/>
          <a:ext cx="10046525" cy="1161011"/>
        </a:xfrm>
        <a:prstGeom prst="upArrowCallout">
          <a:avLst/>
        </a:prstGeom>
        <a:solidFill>
          <a:schemeClr val="accent2">
            <a:hueOff val="-361550"/>
            <a:satOff val="-2481"/>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Shuttle mediation or another variation of the procedure may be required if the mediator is unable to create a fair atmosphere for joint mediation. </a:t>
          </a:r>
        </a:p>
      </dsp:txBody>
      <dsp:txXfrm rot="10800000">
        <a:off x="0" y="3451626"/>
        <a:ext cx="10046525" cy="754390"/>
      </dsp:txXfrm>
    </dsp:sp>
    <dsp:sp modelId="{ADA8F698-2725-F140-A7D9-25E8CB4FDC47}">
      <dsp:nvSpPr>
        <dsp:cNvPr id="0" name=""/>
        <dsp:cNvSpPr/>
      </dsp:nvSpPr>
      <dsp:spPr>
        <a:xfrm rot="10800000">
          <a:off x="0" y="2301938"/>
          <a:ext cx="10046525" cy="1161011"/>
        </a:xfrm>
        <a:prstGeom prst="upArrowCallout">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Therefore, it is essential that the mediator meet with each parent separately in order to fully grasp each party's viewpoints, make both sides feel heard, and enable the mother (usually) to express her concerns at the combined session. </a:t>
          </a:r>
        </a:p>
      </dsp:txBody>
      <dsp:txXfrm rot="10800000">
        <a:off x="0" y="2301938"/>
        <a:ext cx="10046525" cy="754390"/>
      </dsp:txXfrm>
    </dsp:sp>
    <dsp:sp modelId="{156CABF0-A4CD-F24E-B9BF-D799AEE0207A}">
      <dsp:nvSpPr>
        <dsp:cNvPr id="0" name=""/>
        <dsp:cNvSpPr/>
      </dsp:nvSpPr>
      <dsp:spPr>
        <a:xfrm rot="10800000">
          <a:off x="0" y="1152249"/>
          <a:ext cx="10046525" cy="1161011"/>
        </a:xfrm>
        <a:prstGeom prst="upArrowCallout">
          <a:avLst/>
        </a:prstGeom>
        <a:solidFill>
          <a:schemeClr val="accent2">
            <a:hueOff val="-1084650"/>
            <a:satOff val="-7443"/>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t>In mediation, the mother may appear to be on the same page as the father however, this might not be the case. </a:t>
          </a:r>
        </a:p>
      </dsp:txBody>
      <dsp:txXfrm rot="10800000">
        <a:off x="0" y="1152249"/>
        <a:ext cx="10046525" cy="754390"/>
      </dsp:txXfrm>
    </dsp:sp>
    <dsp:sp modelId="{3B522556-F1FB-8247-A243-66DC61C25CC0}">
      <dsp:nvSpPr>
        <dsp:cNvPr id="0" name=""/>
        <dsp:cNvSpPr/>
      </dsp:nvSpPr>
      <dsp:spPr>
        <a:xfrm rot="10800000">
          <a:off x="0" y="2561"/>
          <a:ext cx="10046525" cy="1161011"/>
        </a:xfrm>
        <a:prstGeom prst="upArrowCallou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Fathers often handle communication with persons outside the family in traditional Asian  households. </a:t>
          </a:r>
        </a:p>
      </dsp:txBody>
      <dsp:txXfrm rot="10800000">
        <a:off x="0" y="2561"/>
        <a:ext cx="10046525" cy="75439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CBE52-9009-7C4C-88A4-413205AE7128}">
      <dsp:nvSpPr>
        <dsp:cNvPr id="0" name=""/>
        <dsp:cNvSpPr/>
      </dsp:nvSpPr>
      <dsp:spPr>
        <a:xfrm>
          <a:off x="0" y="4601314"/>
          <a:ext cx="10046525" cy="75488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Furthermore, traditional Asian family members can feel awkward while discussing sentiments. Mediators shouldn't compel participants to reveal their feelings. Since mediation is a quick intervention, major adjustments to communication patterns shouldn't be anticipated.</a:t>
          </a:r>
        </a:p>
      </dsp:txBody>
      <dsp:txXfrm>
        <a:off x="0" y="4601314"/>
        <a:ext cx="10046525" cy="754883"/>
      </dsp:txXfrm>
    </dsp:sp>
    <dsp:sp modelId="{3829A1A9-74C9-EC43-A0AE-662A9DA62308}">
      <dsp:nvSpPr>
        <dsp:cNvPr id="0" name=""/>
        <dsp:cNvSpPr/>
      </dsp:nvSpPr>
      <dsp:spPr>
        <a:xfrm rot="10800000">
          <a:off x="0" y="3451626"/>
          <a:ext cx="10046525" cy="1161011"/>
        </a:xfrm>
        <a:prstGeom prst="upArrowCallout">
          <a:avLst/>
        </a:prstGeom>
        <a:solidFill>
          <a:schemeClr val="accent2">
            <a:hueOff val="-361550"/>
            <a:satOff val="-2481"/>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Shuttle mediation or another variation of the procedure may be required if the mediator is unable to create a fair atmosphere for joint mediation. </a:t>
          </a:r>
        </a:p>
      </dsp:txBody>
      <dsp:txXfrm rot="10800000">
        <a:off x="0" y="3451626"/>
        <a:ext cx="10046525" cy="754390"/>
      </dsp:txXfrm>
    </dsp:sp>
    <dsp:sp modelId="{ADA8F698-2725-F140-A7D9-25E8CB4FDC47}">
      <dsp:nvSpPr>
        <dsp:cNvPr id="0" name=""/>
        <dsp:cNvSpPr/>
      </dsp:nvSpPr>
      <dsp:spPr>
        <a:xfrm rot="10800000">
          <a:off x="0" y="2301938"/>
          <a:ext cx="10046525" cy="1161011"/>
        </a:xfrm>
        <a:prstGeom prst="upArrowCallout">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Therefore, it is essential that the mediator meet with each parent separately in order to fully grasp each party's viewpoints, make both sides feel heard, and enable the mother (usually) to express her concerns at the combined session. </a:t>
          </a:r>
        </a:p>
      </dsp:txBody>
      <dsp:txXfrm rot="10800000">
        <a:off x="0" y="2301938"/>
        <a:ext cx="10046525" cy="754390"/>
      </dsp:txXfrm>
    </dsp:sp>
    <dsp:sp modelId="{156CABF0-A4CD-F24E-B9BF-D799AEE0207A}">
      <dsp:nvSpPr>
        <dsp:cNvPr id="0" name=""/>
        <dsp:cNvSpPr/>
      </dsp:nvSpPr>
      <dsp:spPr>
        <a:xfrm rot="10800000">
          <a:off x="0" y="1152249"/>
          <a:ext cx="10046525" cy="1161011"/>
        </a:xfrm>
        <a:prstGeom prst="upArrowCallout">
          <a:avLst/>
        </a:prstGeom>
        <a:solidFill>
          <a:schemeClr val="accent2">
            <a:hueOff val="-1084650"/>
            <a:satOff val="-7443"/>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t>In mediation, the mother may appear to be on the same page as the father however, this might not be the case. </a:t>
          </a:r>
        </a:p>
      </dsp:txBody>
      <dsp:txXfrm rot="10800000">
        <a:off x="0" y="1152249"/>
        <a:ext cx="10046525" cy="754390"/>
      </dsp:txXfrm>
    </dsp:sp>
    <dsp:sp modelId="{3B522556-F1FB-8247-A243-66DC61C25CC0}">
      <dsp:nvSpPr>
        <dsp:cNvPr id="0" name=""/>
        <dsp:cNvSpPr/>
      </dsp:nvSpPr>
      <dsp:spPr>
        <a:xfrm rot="10800000">
          <a:off x="0" y="2561"/>
          <a:ext cx="10046525" cy="1161011"/>
        </a:xfrm>
        <a:prstGeom prst="upArrowCallou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Fathers often handle communication with persons outside the family in traditional Asian  households. </a:t>
          </a:r>
        </a:p>
      </dsp:txBody>
      <dsp:txXfrm rot="10800000">
        <a:off x="0" y="2561"/>
        <a:ext cx="10046525" cy="75439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2AFEC-D58E-3842-BCBE-0F16F2E93530}">
      <dsp:nvSpPr>
        <dsp:cNvPr id="0" name=""/>
        <dsp:cNvSpPr/>
      </dsp:nvSpPr>
      <dsp:spPr>
        <a:xfrm>
          <a:off x="0" y="586"/>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4FB9C5-F335-DA40-9B2E-B1CB33C19E8D}">
      <dsp:nvSpPr>
        <dsp:cNvPr id="0" name=""/>
        <dsp:cNvSpPr/>
      </dsp:nvSpPr>
      <dsp:spPr>
        <a:xfrm>
          <a:off x="0" y="586"/>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0" i="0" kern="1200"/>
            <a:t>A mediator will always face new challenges while mediating a multicultural dispute. This is because, due to the fundamental differences between parties, they will always face considerably more complicated circumstances. </a:t>
          </a:r>
          <a:endParaRPr lang="en-GB" sz="1900" kern="1200"/>
        </a:p>
      </dsp:txBody>
      <dsp:txXfrm>
        <a:off x="0" y="586"/>
        <a:ext cx="11151440" cy="960658"/>
      </dsp:txXfrm>
    </dsp:sp>
    <dsp:sp modelId="{578A2EF5-ED77-6642-AC4A-C4D2C3F2D1EF}">
      <dsp:nvSpPr>
        <dsp:cNvPr id="0" name=""/>
        <dsp:cNvSpPr/>
      </dsp:nvSpPr>
      <dsp:spPr>
        <a:xfrm>
          <a:off x="0" y="961245"/>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1C025E-7F75-3B44-AA72-4FEFDF89C8DA}">
      <dsp:nvSpPr>
        <dsp:cNvPr id="0" name=""/>
        <dsp:cNvSpPr/>
      </dsp:nvSpPr>
      <dsp:spPr>
        <a:xfrm>
          <a:off x="0" y="961245"/>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0" i="0" kern="1200"/>
            <a:t>Getting to know the parties' cultural preconceptions beforehand and evaluating them both before and during the meeting will allow the mediator to prevent these "culture conflicts" by coming up with a different solution if the situation warrants it. </a:t>
          </a:r>
          <a:endParaRPr lang="en-GB" sz="1900" kern="1200"/>
        </a:p>
      </dsp:txBody>
      <dsp:txXfrm>
        <a:off x="0" y="961245"/>
        <a:ext cx="11151440" cy="960658"/>
      </dsp:txXfrm>
    </dsp:sp>
    <dsp:sp modelId="{418A18C8-6C69-FC4E-B761-387192012073}">
      <dsp:nvSpPr>
        <dsp:cNvPr id="0" name=""/>
        <dsp:cNvSpPr/>
      </dsp:nvSpPr>
      <dsp:spPr>
        <a:xfrm>
          <a:off x="0" y="1921904"/>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96267D-D598-744A-8136-FC6DCE867DEE}">
      <dsp:nvSpPr>
        <dsp:cNvPr id="0" name=""/>
        <dsp:cNvSpPr/>
      </dsp:nvSpPr>
      <dsp:spPr>
        <a:xfrm>
          <a:off x="0" y="1921904"/>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0" i="0" kern="1200" dirty="0"/>
            <a:t>The ideal approach, nevertheless, is for the mediator to be transparent about the parties' goals. This in and of itself calls for cultural awareness, but the mediator may manage the process as a whole with this in mind.</a:t>
          </a:r>
          <a:endParaRPr lang="en-GB" sz="1900" kern="1200" dirty="0"/>
        </a:p>
      </dsp:txBody>
      <dsp:txXfrm>
        <a:off x="0" y="1921904"/>
        <a:ext cx="11151440" cy="960658"/>
      </dsp:txXfrm>
    </dsp:sp>
    <dsp:sp modelId="{95FBBE2D-B01A-BA45-B4FE-68C17DFDE716}">
      <dsp:nvSpPr>
        <dsp:cNvPr id="0" name=""/>
        <dsp:cNvSpPr/>
      </dsp:nvSpPr>
      <dsp:spPr>
        <a:xfrm>
          <a:off x="0" y="2882562"/>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C6436E-BBE4-484A-80AE-FEB02F682D9B}">
      <dsp:nvSpPr>
        <dsp:cNvPr id="0" name=""/>
        <dsp:cNvSpPr/>
      </dsp:nvSpPr>
      <dsp:spPr>
        <a:xfrm>
          <a:off x="0" y="2882562"/>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0" i="0" kern="1200"/>
            <a:t>As it is frequently stated, mediation is a "win-win solution." Only once the parties, with the mediator's assistance, are able to pinpoint the areas where their interests are similar, can this solution be reached. </a:t>
          </a:r>
          <a:endParaRPr lang="en-GB" sz="1900" kern="1200"/>
        </a:p>
      </dsp:txBody>
      <dsp:txXfrm>
        <a:off x="0" y="2882562"/>
        <a:ext cx="11151440" cy="960658"/>
      </dsp:txXfrm>
    </dsp:sp>
    <dsp:sp modelId="{89D9103D-2781-8549-A33A-77CDE3F5FD9B}">
      <dsp:nvSpPr>
        <dsp:cNvPr id="0" name=""/>
        <dsp:cNvSpPr/>
      </dsp:nvSpPr>
      <dsp:spPr>
        <a:xfrm>
          <a:off x="0" y="3843221"/>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EA7286-567B-BD48-9FD2-CECF36EBF1F4}">
      <dsp:nvSpPr>
        <dsp:cNvPr id="0" name=""/>
        <dsp:cNvSpPr/>
      </dsp:nvSpPr>
      <dsp:spPr>
        <a:xfrm>
          <a:off x="0" y="3843221"/>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0" i="0" kern="1200"/>
            <a:t>Last but not least, the mediator needs to put aside their own cultural prejudices and make sure they are an unbiased spectator in the discussion.</a:t>
          </a:r>
          <a:endParaRPr lang="en-GB" sz="1900" kern="1200"/>
        </a:p>
      </dsp:txBody>
      <dsp:txXfrm>
        <a:off x="0" y="3843221"/>
        <a:ext cx="11151440" cy="9606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07/02/2023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203069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07/02/2023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43062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0383FD2-32A2-144E-A388-56440CCB849F}" type="datetimeFigureOut">
              <a:rPr lang="en-GB" smtClean="0"/>
              <a:t>07/02/2023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632011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0383FD2-32A2-144E-A388-56440CCB849F}" type="datetimeFigureOut">
              <a:rPr lang="en-GB" smtClean="0"/>
              <a:t>07/02/2023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826768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0383FD2-32A2-144E-A388-56440CCB849F}" type="datetimeFigureOut">
              <a:rPr lang="en-GB" smtClean="0"/>
              <a:t>07/02/2023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559745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0383FD2-32A2-144E-A388-56440CCB849F}" type="datetimeFigureOut">
              <a:rPr lang="en-GB" smtClean="0"/>
              <a:t>07/02/2023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1612566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383FD2-32A2-144E-A388-56440CCB849F}" type="datetimeFigureOut">
              <a:rPr lang="en-GB" smtClean="0"/>
              <a:t>07/02/2023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2373098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0383FD2-32A2-144E-A388-56440CCB849F}" type="datetimeFigureOut">
              <a:rPr lang="en-GB" smtClean="0"/>
              <a:t>07/02/2023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4145063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0383FD2-32A2-144E-A388-56440CCB849F}" type="datetimeFigureOut">
              <a:rPr lang="en-GB" smtClean="0"/>
              <a:t>07/02/2023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49645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07/02/2023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442022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07/02/2023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927449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383FD2-32A2-144E-A388-56440CCB849F}" type="datetimeFigureOut">
              <a:rPr lang="en-GB" smtClean="0"/>
              <a:t>07/02/2023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5FC20F-0B21-C845-B50A-877EF2B947AC}" type="slidenum">
              <a:rPr lang="en-GB" smtClean="0"/>
              <a:t>‹#›</a:t>
            </a:fld>
            <a:endParaRPr lang="en-GB"/>
          </a:p>
        </p:txBody>
      </p:sp>
    </p:spTree>
    <p:extLst>
      <p:ext uri="{BB962C8B-B14F-4D97-AF65-F5344CB8AC3E}">
        <p14:creationId xmlns:p14="http://schemas.microsoft.com/office/powerpoint/2010/main" val="3012305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1" name="Rectangle 1060">
            <a:extLst>
              <a:ext uri="{FF2B5EF4-FFF2-40B4-BE49-F238E27FC236}">
                <a16:creationId xmlns:a16="http://schemas.microsoft.com/office/drawing/2014/main" id="{EF281AFC-C33B-4F09-A928-1EC58A954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Children 1st Mediation | Face to Face and Online Qualified Mediators">
            <a:extLst>
              <a:ext uri="{FF2B5EF4-FFF2-40B4-BE49-F238E27FC236}">
                <a16:creationId xmlns:a16="http://schemas.microsoft.com/office/drawing/2014/main" id="{B33EE756-5083-F5C1-ADD9-4C2569AE08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42" r="-1" b="1986"/>
          <a:stretch/>
        </p:blipFill>
        <p:spPr bwMode="auto">
          <a:xfrm>
            <a:off x="-3048" y="0"/>
            <a:ext cx="12195048" cy="6884161"/>
          </a:xfrm>
          <a:prstGeom prst="rect">
            <a:avLst/>
          </a:prstGeom>
          <a:noFill/>
          <a:extLst>
            <a:ext uri="{909E8E84-426E-40DD-AFC4-6F175D3DCCD1}">
              <a14:hiddenFill xmlns:a14="http://schemas.microsoft.com/office/drawing/2010/main">
                <a:solidFill>
                  <a:srgbClr val="FFFFFF"/>
                </a:solidFill>
              </a14:hiddenFill>
            </a:ext>
          </a:extLst>
        </p:spPr>
      </p:pic>
      <p:sp>
        <p:nvSpPr>
          <p:cNvPr id="1070" name="Freeform 6">
            <a:extLst>
              <a:ext uri="{FF2B5EF4-FFF2-40B4-BE49-F238E27FC236}">
                <a16:creationId xmlns:a16="http://schemas.microsoft.com/office/drawing/2014/main" id="{D68028DB-A126-4990-9942-0625D2371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212183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7">
            <a:extLst>
              <a:ext uri="{FF2B5EF4-FFF2-40B4-BE49-F238E27FC236}">
                <a16:creationId xmlns:a16="http://schemas.microsoft.com/office/drawing/2014/main" id="{76805E71-D4F6-4554-B94A-1551CA757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20558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1" name="Rectangle 8">
            <a:extLst>
              <a:ext uri="{FF2B5EF4-FFF2-40B4-BE49-F238E27FC236}">
                <a16:creationId xmlns:a16="http://schemas.microsoft.com/office/drawing/2014/main" id="{3ED8B0AB-AFC8-4BD9-8F04-45B43D074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96077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2A5BC22-DDF2-2464-DAE5-3E459CA08923}"/>
              </a:ext>
            </a:extLst>
          </p:cNvPr>
          <p:cNvSpPr>
            <a:spLocks noGrp="1"/>
          </p:cNvSpPr>
          <p:nvPr>
            <p:ph type="ctrTitle"/>
          </p:nvPr>
        </p:nvSpPr>
        <p:spPr>
          <a:xfrm>
            <a:off x="293077" y="4267831"/>
            <a:ext cx="8636893" cy="1071585"/>
          </a:xfrm>
        </p:spPr>
        <p:txBody>
          <a:bodyPr>
            <a:normAutofit/>
          </a:bodyPr>
          <a:lstStyle/>
          <a:p>
            <a:pPr algn="l"/>
            <a:r>
              <a:rPr lang="en-GB" sz="4400" b="1" dirty="0">
                <a:solidFill>
                  <a:srgbClr val="FFFFFF"/>
                </a:solidFill>
                <a:latin typeface="+mn-lt"/>
              </a:rPr>
              <a:t>MEDIATION MODELS AND THEORIES</a:t>
            </a:r>
          </a:p>
        </p:txBody>
      </p:sp>
      <p:sp>
        <p:nvSpPr>
          <p:cNvPr id="1069" name="Rectangle 8">
            <a:extLst>
              <a:ext uri="{FF2B5EF4-FFF2-40B4-BE49-F238E27FC236}">
                <a16:creationId xmlns:a16="http://schemas.microsoft.com/office/drawing/2014/main" id="{8BCD8A7A-53FC-474D-B04F-67F9F42864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7800" y="4377267"/>
            <a:ext cx="3121152" cy="195271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descr="Chart&#10;&#10;Description automatically generated with low confidence">
            <a:extLst>
              <a:ext uri="{FF2B5EF4-FFF2-40B4-BE49-F238E27FC236}">
                <a16:creationId xmlns:a16="http://schemas.microsoft.com/office/drawing/2014/main" id="{B12F454C-FB1D-0D15-9A6C-E7E757343D97}"/>
              </a:ext>
            </a:extLst>
          </p:cNvPr>
          <p:cNvPicPr>
            <a:picLocks noChangeAspect="1"/>
          </p:cNvPicPr>
          <p:nvPr/>
        </p:nvPicPr>
        <p:blipFill>
          <a:blip r:embed="rId3"/>
          <a:stretch>
            <a:fillRect/>
          </a:stretch>
        </p:blipFill>
        <p:spPr>
          <a:xfrm>
            <a:off x="3049" y="5543482"/>
            <a:ext cx="8926922" cy="1340679"/>
          </a:xfrm>
          <a:prstGeom prst="rect">
            <a:avLst/>
          </a:prstGeom>
        </p:spPr>
      </p:pic>
      <p:pic>
        <p:nvPicPr>
          <p:cNvPr id="7" name="Picture 6" descr="Logo, icon, company name&#10;&#10;Description automatically generated">
            <a:extLst>
              <a:ext uri="{FF2B5EF4-FFF2-40B4-BE49-F238E27FC236}">
                <a16:creationId xmlns:a16="http://schemas.microsoft.com/office/drawing/2014/main" id="{8E930BD0-48CF-EA57-E553-29F1738450A0}"/>
              </a:ext>
            </a:extLst>
          </p:cNvPr>
          <p:cNvPicPr>
            <a:picLocks noChangeAspect="1"/>
          </p:cNvPicPr>
          <p:nvPr/>
        </p:nvPicPr>
        <p:blipFill>
          <a:blip r:embed="rId4"/>
          <a:stretch>
            <a:fillRect/>
          </a:stretch>
        </p:blipFill>
        <p:spPr>
          <a:xfrm>
            <a:off x="9670647" y="4375225"/>
            <a:ext cx="2048888" cy="1952828"/>
          </a:xfrm>
          <a:prstGeom prst="rect">
            <a:avLst/>
          </a:prstGeom>
        </p:spPr>
      </p:pic>
      <p:sp>
        <p:nvSpPr>
          <p:cNvPr id="8" name="Rectangle 7">
            <a:extLst>
              <a:ext uri="{FF2B5EF4-FFF2-40B4-BE49-F238E27FC236}">
                <a16:creationId xmlns:a16="http://schemas.microsoft.com/office/drawing/2014/main" id="{C01C345C-7617-AC6D-C39D-57E6A70FA9F8}"/>
              </a:ext>
            </a:extLst>
          </p:cNvPr>
          <p:cNvSpPr/>
          <p:nvPr/>
        </p:nvSpPr>
        <p:spPr>
          <a:xfrm>
            <a:off x="9066872" y="4375225"/>
            <a:ext cx="762927" cy="1952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F13A1C5-6972-3AA1-FDAF-3914D755E84F}"/>
              </a:ext>
            </a:extLst>
          </p:cNvPr>
          <p:cNvSpPr/>
          <p:nvPr/>
        </p:nvSpPr>
        <p:spPr>
          <a:xfrm>
            <a:off x="11594920" y="4375225"/>
            <a:ext cx="597080" cy="195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24707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77BF35-C5DF-104B-85CE-D1B1FCD02E0F}"/>
              </a:ext>
            </a:extLst>
          </p:cNvPr>
          <p:cNvSpPr>
            <a:spLocks noGrp="1"/>
          </p:cNvSpPr>
          <p:nvPr>
            <p:ph type="title"/>
          </p:nvPr>
        </p:nvSpPr>
        <p:spPr>
          <a:xfrm>
            <a:off x="1109930" y="-622539"/>
            <a:ext cx="10344232" cy="1667569"/>
          </a:xfrm>
        </p:spPr>
        <p:txBody>
          <a:bodyPr anchor="b">
            <a:normAutofit/>
          </a:bodyPr>
          <a:lstStyle/>
          <a:p>
            <a:pPr algn="ctr"/>
            <a:r>
              <a:rPr lang="en-GB" sz="4000" b="1" dirty="0">
                <a:solidFill>
                  <a:schemeClr val="accent6">
                    <a:lumMod val="75000"/>
                  </a:schemeClr>
                </a:solidFill>
                <a:latin typeface="+mn-lt"/>
              </a:rPr>
              <a:t>THE PROCESS OF MEDIATION</a:t>
            </a:r>
          </a:p>
        </p:txBody>
      </p:sp>
      <p:graphicFrame>
        <p:nvGraphicFramePr>
          <p:cNvPr id="4" name="Content Placeholder 3">
            <a:extLst>
              <a:ext uri="{FF2B5EF4-FFF2-40B4-BE49-F238E27FC236}">
                <a16:creationId xmlns:a16="http://schemas.microsoft.com/office/drawing/2014/main" id="{2517737B-82A6-E42A-78DC-C9A741A350A3}"/>
              </a:ext>
            </a:extLst>
          </p:cNvPr>
          <p:cNvGraphicFramePr>
            <a:graphicFrameLocks noGrp="1"/>
          </p:cNvGraphicFramePr>
          <p:nvPr>
            <p:ph idx="1"/>
            <p:extLst>
              <p:ext uri="{D42A27DB-BD31-4B8C-83A1-F6EECF244321}">
                <p14:modId xmlns:p14="http://schemas.microsoft.com/office/powerpoint/2010/main" val="2463024992"/>
              </p:ext>
            </p:extLst>
          </p:nvPr>
        </p:nvGraphicFramePr>
        <p:xfrm>
          <a:off x="605642" y="1258784"/>
          <a:ext cx="11352809" cy="4928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 name="Rectangle 5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450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7">
            <a:extLst>
              <a:ext uri="{FF2B5EF4-FFF2-40B4-BE49-F238E27FC236}">
                <a16:creationId xmlns:a16="http://schemas.microsoft.com/office/drawing/2014/main" id="{BD91B9B1-BF71-8C17-22B9-17B97C620CEB}"/>
              </a:ext>
            </a:extLst>
          </p:cNvPr>
          <p:cNvGraphicFramePr>
            <a:graphicFrameLocks noGrp="1"/>
          </p:cNvGraphicFramePr>
          <p:nvPr>
            <p:ph idx="1"/>
            <p:extLst>
              <p:ext uri="{D42A27DB-BD31-4B8C-83A1-F6EECF244321}">
                <p14:modId xmlns:p14="http://schemas.microsoft.com/office/powerpoint/2010/main" val="1257646517"/>
              </p:ext>
            </p:extLst>
          </p:nvPr>
        </p:nvGraphicFramePr>
        <p:xfrm>
          <a:off x="2410692" y="87989"/>
          <a:ext cx="12413586" cy="6224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5" name="Rectangle 2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10AF00-1E16-2EC0-7559-01210587DB04}"/>
              </a:ext>
            </a:extLst>
          </p:cNvPr>
          <p:cNvSpPr/>
          <p:nvPr/>
        </p:nvSpPr>
        <p:spPr>
          <a:xfrm>
            <a:off x="0" y="2853045"/>
            <a:ext cx="5427023" cy="1151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6D03803A-5F67-77FC-6F2F-664C93D885A3}"/>
              </a:ext>
            </a:extLst>
          </p:cNvPr>
          <p:cNvSpPr>
            <a:spLocks noGrp="1"/>
          </p:cNvSpPr>
          <p:nvPr>
            <p:ph type="title"/>
          </p:nvPr>
        </p:nvSpPr>
        <p:spPr>
          <a:xfrm>
            <a:off x="-2364965" y="3142324"/>
            <a:ext cx="10156951" cy="575086"/>
          </a:xfrm>
        </p:spPr>
        <p:txBody>
          <a:bodyPr anchor="t">
            <a:normAutofit fontScale="90000"/>
          </a:bodyPr>
          <a:lstStyle/>
          <a:p>
            <a:pPr algn="ctr"/>
            <a:r>
              <a:rPr lang="en-GB" b="1" dirty="0">
                <a:solidFill>
                  <a:schemeClr val="bg1"/>
                </a:solidFill>
                <a:effectLst/>
                <a:latin typeface="+mn-lt"/>
              </a:rPr>
              <a:t>STAGE 2</a:t>
            </a:r>
            <a:r>
              <a:rPr lang="en-GB" b="1" dirty="0">
                <a:solidFill>
                  <a:schemeClr val="bg1"/>
                </a:solidFill>
                <a:latin typeface="+mn-lt"/>
              </a:rPr>
              <a:t>: EXPLORATION</a:t>
            </a:r>
            <a:br>
              <a:rPr lang="en-GB" sz="4000" dirty="0">
                <a:effectLst/>
              </a:rPr>
            </a:br>
            <a:endParaRPr lang="en-GB" sz="4000" dirty="0"/>
          </a:p>
        </p:txBody>
      </p:sp>
    </p:spTree>
    <p:extLst>
      <p:ext uri="{BB962C8B-B14F-4D97-AF65-F5344CB8AC3E}">
        <p14:creationId xmlns:p14="http://schemas.microsoft.com/office/powerpoint/2010/main" val="321793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3AECF4-3CF4-4205-A080-92BE5840F278}"/>
              </a:ext>
            </a:extLst>
          </p:cNvPr>
          <p:cNvSpPr>
            <a:spLocks noGrp="1"/>
          </p:cNvSpPr>
          <p:nvPr>
            <p:ph idx="1"/>
          </p:nvPr>
        </p:nvSpPr>
        <p:spPr>
          <a:xfrm>
            <a:off x="4198577" y="217986"/>
            <a:ext cx="7993423" cy="5964828"/>
          </a:xfrm>
        </p:spPr>
        <p:txBody>
          <a:bodyPr anchor="t">
            <a:normAutofit lnSpcReduction="10000"/>
          </a:bodyPr>
          <a:lstStyle/>
          <a:p>
            <a:r>
              <a:rPr lang="en-GB" sz="1800" dirty="0">
                <a:effectLst/>
              </a:rPr>
              <a:t>Private meetings, also known as caucus meetings, are held when a plenary session is not appropriate. </a:t>
            </a:r>
          </a:p>
          <a:p>
            <a:r>
              <a:rPr lang="en-GB" sz="1800" dirty="0">
                <a:effectLst/>
              </a:rPr>
              <a:t>By allowing the opposing parties to express themselves more honestly than they are ready to do in public, caucus sessions aim to improve your knowledge of the disagreement. </a:t>
            </a:r>
          </a:p>
          <a:p>
            <a:r>
              <a:rPr lang="en-GB" sz="1800" dirty="0">
                <a:effectLst/>
              </a:rPr>
              <a:t>One-on-one interactions often promote more warmth and trust. </a:t>
            </a:r>
          </a:p>
          <a:p>
            <a:r>
              <a:rPr lang="en-GB" sz="1800" dirty="0">
                <a:effectLst/>
              </a:rPr>
              <a:t>Highlight once again that the meeting is private and that you won't divulge any information you were instructed to keep private. </a:t>
            </a:r>
          </a:p>
          <a:p>
            <a:r>
              <a:rPr lang="en-GB" sz="1800" dirty="0">
                <a:effectLst/>
              </a:rPr>
              <a:t>Allow lots of time for fresh knowledge or repressed emotions to arise while listening attentively and empathically. </a:t>
            </a:r>
          </a:p>
          <a:p>
            <a:r>
              <a:rPr lang="en-GB" sz="1800" dirty="0">
                <a:effectLst/>
              </a:rPr>
              <a:t>You might need some time to gather different ideas after caucusing with both parties so that they can be discussed in the following open session. </a:t>
            </a:r>
          </a:p>
          <a:p>
            <a:r>
              <a:rPr lang="en-GB" sz="1800" dirty="0">
                <a:effectLst/>
              </a:rPr>
              <a:t>Remind yourself once more that you are attempting to implement their mutually established agreement and not your own, no matter how brilliant you may believe it is.</a:t>
            </a:r>
          </a:p>
          <a:p>
            <a:pPr marL="0" indent="0">
              <a:buNone/>
            </a:pPr>
            <a:endParaRPr lang="en-GB" sz="1800" dirty="0">
              <a:effectLst/>
            </a:endParaRPr>
          </a:p>
          <a:p>
            <a:r>
              <a:rPr lang="en-GB" sz="1800" dirty="0">
                <a:effectLst/>
              </a:rPr>
              <a:t>A combined or plenary session with everyone present is a common way for mediations to begin. </a:t>
            </a:r>
          </a:p>
          <a:p>
            <a:r>
              <a:rPr lang="en-GB" sz="1800" dirty="0">
                <a:effectLst/>
              </a:rPr>
              <a:t>Mediators decide if a plenary session is appropriate and what format it should have. </a:t>
            </a:r>
          </a:p>
          <a:p>
            <a:endParaRPr lang="en-GB" sz="1800" dirty="0"/>
          </a:p>
        </p:txBody>
      </p:sp>
      <p:sp>
        <p:nvSpPr>
          <p:cNvPr id="35" name="Rectangle 2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F245001E-0CE4-7E84-7621-59D27DDF9E85}"/>
              </a:ext>
            </a:extLst>
          </p:cNvPr>
          <p:cNvSpPr/>
          <p:nvPr/>
        </p:nvSpPr>
        <p:spPr>
          <a:xfrm>
            <a:off x="0" y="138890"/>
            <a:ext cx="4394512" cy="200692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itle 3">
            <a:extLst>
              <a:ext uri="{FF2B5EF4-FFF2-40B4-BE49-F238E27FC236}">
                <a16:creationId xmlns:a16="http://schemas.microsoft.com/office/drawing/2014/main" id="{6D03803A-5F67-77FC-6F2F-664C93D885A3}"/>
              </a:ext>
            </a:extLst>
          </p:cNvPr>
          <p:cNvSpPr>
            <a:spLocks noGrp="1"/>
          </p:cNvSpPr>
          <p:nvPr>
            <p:ph type="title"/>
          </p:nvPr>
        </p:nvSpPr>
        <p:spPr>
          <a:xfrm>
            <a:off x="-3148416" y="854812"/>
            <a:ext cx="10156951" cy="575086"/>
          </a:xfrm>
        </p:spPr>
        <p:txBody>
          <a:bodyPr anchor="t">
            <a:normAutofit fontScale="90000"/>
          </a:bodyPr>
          <a:lstStyle/>
          <a:p>
            <a:pPr algn="ctr"/>
            <a:r>
              <a:rPr lang="en-GB" sz="4000" b="1" dirty="0">
                <a:solidFill>
                  <a:schemeClr val="bg1"/>
                </a:solidFill>
                <a:latin typeface="+mn-lt"/>
              </a:rPr>
              <a:t>CAUCUS MEETINGS</a:t>
            </a:r>
            <a:br>
              <a:rPr lang="en-GB" sz="4000" dirty="0">
                <a:effectLst/>
              </a:rPr>
            </a:br>
            <a:endParaRPr lang="en-GB" sz="4000" dirty="0"/>
          </a:p>
        </p:txBody>
      </p:sp>
      <p:sp>
        <p:nvSpPr>
          <p:cNvPr id="8" name="Right Arrow 7">
            <a:extLst>
              <a:ext uri="{FF2B5EF4-FFF2-40B4-BE49-F238E27FC236}">
                <a16:creationId xmlns:a16="http://schemas.microsoft.com/office/drawing/2014/main" id="{AA1A6CCE-938F-89D6-73BB-B3E259488D86}"/>
              </a:ext>
            </a:extLst>
          </p:cNvPr>
          <p:cNvSpPr/>
          <p:nvPr/>
        </p:nvSpPr>
        <p:spPr>
          <a:xfrm>
            <a:off x="0" y="4205567"/>
            <a:ext cx="4394512" cy="2006929"/>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49948526-F197-B65C-5975-9E6049283353}"/>
              </a:ext>
            </a:extLst>
          </p:cNvPr>
          <p:cNvSpPr txBox="1"/>
          <p:nvPr/>
        </p:nvSpPr>
        <p:spPr>
          <a:xfrm>
            <a:off x="-65311" y="4885865"/>
            <a:ext cx="4263884" cy="646331"/>
          </a:xfrm>
          <a:prstGeom prst="rect">
            <a:avLst/>
          </a:prstGeom>
          <a:noFill/>
        </p:spPr>
        <p:txBody>
          <a:bodyPr wrap="square" rtlCol="0">
            <a:spAutoFit/>
          </a:bodyPr>
          <a:lstStyle/>
          <a:p>
            <a:r>
              <a:rPr lang="en-GB" sz="3600" b="1" dirty="0">
                <a:solidFill>
                  <a:schemeClr val="bg1"/>
                </a:solidFill>
              </a:rPr>
              <a:t>PLENARY MEETINGS</a:t>
            </a:r>
          </a:p>
        </p:txBody>
      </p:sp>
    </p:spTree>
    <p:extLst>
      <p:ext uri="{BB962C8B-B14F-4D97-AF65-F5344CB8AC3E}">
        <p14:creationId xmlns:p14="http://schemas.microsoft.com/office/powerpoint/2010/main" val="787359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2">
            <a:extLst>
              <a:ext uri="{FF2B5EF4-FFF2-40B4-BE49-F238E27FC236}">
                <a16:creationId xmlns:a16="http://schemas.microsoft.com/office/drawing/2014/main" id="{EC990B65-487C-A4EE-B26D-BC22C80626CF}"/>
              </a:ext>
            </a:extLst>
          </p:cNvPr>
          <p:cNvGraphicFramePr>
            <a:graphicFrameLocks noGrp="1"/>
          </p:cNvGraphicFramePr>
          <p:nvPr>
            <p:ph idx="1"/>
            <p:extLst>
              <p:ext uri="{D42A27DB-BD31-4B8C-83A1-F6EECF244321}">
                <p14:modId xmlns:p14="http://schemas.microsoft.com/office/powerpoint/2010/main" val="2236586734"/>
              </p:ext>
            </p:extLst>
          </p:nvPr>
        </p:nvGraphicFramePr>
        <p:xfrm>
          <a:off x="2636322" y="95110"/>
          <a:ext cx="9357757" cy="6210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5D13A53E-0F32-126A-E5A8-0E96502788B3}"/>
              </a:ext>
            </a:extLst>
          </p:cNvPr>
          <p:cNvSpPr/>
          <p:nvPr/>
        </p:nvSpPr>
        <p:spPr>
          <a:xfrm rot="5400000">
            <a:off x="-1929743" y="2137559"/>
            <a:ext cx="6400802" cy="212568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16BE32D2-ACBD-FAFB-F1B0-EB80AE53D377}"/>
              </a:ext>
            </a:extLst>
          </p:cNvPr>
          <p:cNvSpPr txBox="1"/>
          <p:nvPr/>
        </p:nvSpPr>
        <p:spPr>
          <a:xfrm>
            <a:off x="625433" y="248047"/>
            <a:ext cx="1163782" cy="6247864"/>
          </a:xfrm>
          <a:prstGeom prst="rect">
            <a:avLst/>
          </a:prstGeom>
          <a:noFill/>
        </p:spPr>
        <p:txBody>
          <a:bodyPr wrap="square" rtlCol="0">
            <a:spAutoFit/>
          </a:bodyPr>
          <a:lstStyle/>
          <a:p>
            <a:pPr algn="ctr"/>
            <a:r>
              <a:rPr lang="en-GB" sz="4000" b="1" dirty="0">
                <a:solidFill>
                  <a:schemeClr val="bg1"/>
                </a:solidFill>
                <a:latin typeface="Gill Sans Ultra Bold" panose="020B0A02020104020203" pitchFamily="34" charset="77"/>
                <a:cs typeface="Aharoni" panose="02010803020104030203" pitchFamily="2" charset="-79"/>
              </a:rPr>
              <a:t>G</a:t>
            </a:r>
          </a:p>
          <a:p>
            <a:pPr algn="ctr"/>
            <a:r>
              <a:rPr lang="en-GB" sz="4000" b="1" dirty="0">
                <a:solidFill>
                  <a:schemeClr val="bg1"/>
                </a:solidFill>
                <a:latin typeface="Gill Sans Ultra Bold" panose="020B0A02020104020203" pitchFamily="34" charset="77"/>
                <a:cs typeface="Aharoni" panose="02010803020104030203" pitchFamily="2" charset="-79"/>
              </a:rPr>
              <a:t>U</a:t>
            </a:r>
          </a:p>
          <a:p>
            <a:pPr algn="ctr"/>
            <a:r>
              <a:rPr lang="en-GB" sz="4000" b="1" dirty="0">
                <a:solidFill>
                  <a:schemeClr val="bg1"/>
                </a:solidFill>
                <a:latin typeface="Gill Sans Ultra Bold" panose="020B0A02020104020203" pitchFamily="34" charset="77"/>
                <a:cs typeface="Aharoni" panose="02010803020104030203" pitchFamily="2" charset="-79"/>
              </a:rPr>
              <a:t>I</a:t>
            </a:r>
          </a:p>
          <a:p>
            <a:pPr algn="ctr"/>
            <a:r>
              <a:rPr lang="en-GB" sz="4000" b="1" dirty="0">
                <a:solidFill>
                  <a:schemeClr val="bg1"/>
                </a:solidFill>
                <a:latin typeface="Gill Sans Ultra Bold" panose="020B0A02020104020203" pitchFamily="34" charset="77"/>
                <a:cs typeface="Aharoni" panose="02010803020104030203" pitchFamily="2" charset="-79"/>
              </a:rPr>
              <a:t>D</a:t>
            </a:r>
          </a:p>
          <a:p>
            <a:pPr algn="ctr"/>
            <a:r>
              <a:rPr lang="en-GB" sz="4000" b="1" dirty="0">
                <a:solidFill>
                  <a:schemeClr val="bg1"/>
                </a:solidFill>
                <a:latin typeface="Gill Sans Ultra Bold" panose="020B0A02020104020203" pitchFamily="34" charset="77"/>
                <a:cs typeface="Aharoni" panose="02010803020104030203" pitchFamily="2" charset="-79"/>
              </a:rPr>
              <a:t>E</a:t>
            </a:r>
          </a:p>
          <a:p>
            <a:pPr algn="ctr"/>
            <a:r>
              <a:rPr lang="en-GB" sz="4000" b="1" dirty="0">
                <a:solidFill>
                  <a:schemeClr val="bg1"/>
                </a:solidFill>
                <a:latin typeface="Gill Sans Ultra Bold" panose="020B0A02020104020203" pitchFamily="34" charset="77"/>
                <a:cs typeface="Aharoni" panose="02010803020104030203" pitchFamily="2" charset="-79"/>
              </a:rPr>
              <a:t>L</a:t>
            </a:r>
          </a:p>
          <a:p>
            <a:pPr algn="ctr"/>
            <a:r>
              <a:rPr lang="en-GB" sz="4000" b="1" dirty="0">
                <a:solidFill>
                  <a:schemeClr val="bg1"/>
                </a:solidFill>
                <a:latin typeface="Gill Sans Ultra Bold" panose="020B0A02020104020203" pitchFamily="34" charset="77"/>
                <a:cs typeface="Aharoni" panose="02010803020104030203" pitchFamily="2" charset="-79"/>
              </a:rPr>
              <a:t>I</a:t>
            </a:r>
          </a:p>
          <a:p>
            <a:pPr algn="ctr"/>
            <a:r>
              <a:rPr lang="en-GB" sz="4000" b="1" dirty="0">
                <a:solidFill>
                  <a:schemeClr val="bg1"/>
                </a:solidFill>
                <a:latin typeface="Gill Sans Ultra Bold" panose="020B0A02020104020203" pitchFamily="34" charset="77"/>
                <a:cs typeface="Aharoni" panose="02010803020104030203" pitchFamily="2" charset="-79"/>
              </a:rPr>
              <a:t>N</a:t>
            </a:r>
          </a:p>
          <a:p>
            <a:pPr algn="ctr"/>
            <a:r>
              <a:rPr lang="en-GB" sz="4000" b="1" dirty="0">
                <a:solidFill>
                  <a:schemeClr val="bg1"/>
                </a:solidFill>
                <a:latin typeface="Gill Sans Ultra Bold" panose="020B0A02020104020203" pitchFamily="34" charset="77"/>
                <a:cs typeface="Aharoni" panose="02010803020104030203" pitchFamily="2" charset="-79"/>
              </a:rPr>
              <a:t>E</a:t>
            </a:r>
          </a:p>
          <a:p>
            <a:pPr algn="ctr"/>
            <a:r>
              <a:rPr lang="en-GB" sz="4000" b="1" dirty="0">
                <a:solidFill>
                  <a:schemeClr val="bg1"/>
                </a:solidFill>
                <a:latin typeface="Gill Sans Ultra Bold" panose="020B0A02020104020203" pitchFamily="34" charset="77"/>
                <a:cs typeface="Aharoni" panose="02010803020104030203" pitchFamily="2" charset="-79"/>
              </a:rPr>
              <a:t>S</a:t>
            </a:r>
          </a:p>
        </p:txBody>
      </p:sp>
    </p:spTree>
    <p:extLst>
      <p:ext uri="{BB962C8B-B14F-4D97-AF65-F5344CB8AC3E}">
        <p14:creationId xmlns:p14="http://schemas.microsoft.com/office/powerpoint/2010/main" val="366590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90EC9FCA-157F-CE0E-78C7-C9A198189731}"/>
              </a:ext>
            </a:extLst>
          </p:cNvPr>
          <p:cNvGraphicFramePr>
            <a:graphicFrameLocks noGrp="1"/>
          </p:cNvGraphicFramePr>
          <p:nvPr>
            <p:ph idx="1"/>
            <p:extLst>
              <p:ext uri="{D42A27DB-BD31-4B8C-83A1-F6EECF244321}">
                <p14:modId xmlns:p14="http://schemas.microsoft.com/office/powerpoint/2010/main" val="2531481079"/>
              </p:ext>
            </p:extLst>
          </p:nvPr>
        </p:nvGraphicFramePr>
        <p:xfrm>
          <a:off x="5058888" y="142503"/>
          <a:ext cx="6906002" cy="6257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22BB59A-4CDC-26F5-157F-9CBECDB8935C}"/>
              </a:ext>
            </a:extLst>
          </p:cNvPr>
          <p:cNvSpPr/>
          <p:nvPr/>
        </p:nvSpPr>
        <p:spPr>
          <a:xfrm>
            <a:off x="-10396" y="2788896"/>
            <a:ext cx="4950531" cy="1151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281674D-DB09-5CE6-E438-EBDA3037B479}"/>
              </a:ext>
            </a:extLst>
          </p:cNvPr>
          <p:cNvSpPr>
            <a:spLocks noGrp="1"/>
          </p:cNvSpPr>
          <p:nvPr>
            <p:ph type="title"/>
          </p:nvPr>
        </p:nvSpPr>
        <p:spPr>
          <a:xfrm>
            <a:off x="227111" y="2602039"/>
            <a:ext cx="9688296" cy="1642969"/>
          </a:xfrm>
        </p:spPr>
        <p:txBody>
          <a:bodyPr anchor="b">
            <a:normAutofit/>
          </a:bodyPr>
          <a:lstStyle/>
          <a:p>
            <a:r>
              <a:rPr lang="en-GB" sz="3600" b="1" dirty="0">
                <a:solidFill>
                  <a:schemeClr val="bg1"/>
                </a:solidFill>
                <a:effectLst/>
                <a:latin typeface="+mn-lt"/>
              </a:rPr>
              <a:t>STAGE 3: NEGOTATION</a:t>
            </a:r>
            <a:br>
              <a:rPr lang="en-GB" sz="4000" dirty="0"/>
            </a:br>
            <a:endParaRPr lang="en-GB" sz="4000" dirty="0"/>
          </a:p>
        </p:txBody>
      </p:sp>
    </p:spTree>
    <p:extLst>
      <p:ext uri="{BB962C8B-B14F-4D97-AF65-F5344CB8AC3E}">
        <p14:creationId xmlns:p14="http://schemas.microsoft.com/office/powerpoint/2010/main" val="2614920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22BB59A-4CDC-26F5-157F-9CBECDB8935C}"/>
              </a:ext>
            </a:extLst>
          </p:cNvPr>
          <p:cNvSpPr/>
          <p:nvPr/>
        </p:nvSpPr>
        <p:spPr>
          <a:xfrm>
            <a:off x="-10395" y="2788896"/>
            <a:ext cx="4443852" cy="1151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281674D-DB09-5CE6-E438-EBDA3037B479}"/>
              </a:ext>
            </a:extLst>
          </p:cNvPr>
          <p:cNvSpPr>
            <a:spLocks noGrp="1"/>
          </p:cNvSpPr>
          <p:nvPr>
            <p:ph type="title"/>
          </p:nvPr>
        </p:nvSpPr>
        <p:spPr>
          <a:xfrm>
            <a:off x="0" y="2607515"/>
            <a:ext cx="9688296" cy="1642969"/>
          </a:xfrm>
        </p:spPr>
        <p:txBody>
          <a:bodyPr anchor="b">
            <a:normAutofit/>
          </a:bodyPr>
          <a:lstStyle/>
          <a:p>
            <a:r>
              <a:rPr lang="en-GB" sz="3600" b="1" dirty="0">
                <a:solidFill>
                  <a:schemeClr val="bg1"/>
                </a:solidFill>
                <a:effectLst/>
                <a:latin typeface="+mn-lt"/>
              </a:rPr>
              <a:t>STAGE 4: CONCLUSION</a:t>
            </a:r>
            <a:br>
              <a:rPr lang="en-GB" sz="4000" dirty="0"/>
            </a:br>
            <a:endParaRPr lang="en-GB" sz="4000" dirty="0"/>
          </a:p>
        </p:txBody>
      </p:sp>
      <p:graphicFrame>
        <p:nvGraphicFramePr>
          <p:cNvPr id="7" name="Content Placeholder 3">
            <a:extLst>
              <a:ext uri="{FF2B5EF4-FFF2-40B4-BE49-F238E27FC236}">
                <a16:creationId xmlns:a16="http://schemas.microsoft.com/office/drawing/2014/main" id="{E553DB2D-6EB5-A5C4-504B-20AF157CD48B}"/>
              </a:ext>
            </a:extLst>
          </p:cNvPr>
          <p:cNvGraphicFramePr>
            <a:graphicFrameLocks/>
          </p:cNvGraphicFramePr>
          <p:nvPr>
            <p:extLst>
              <p:ext uri="{D42A27DB-BD31-4B8C-83A1-F6EECF244321}">
                <p14:modId xmlns:p14="http://schemas.microsoft.com/office/powerpoint/2010/main" val="3074515581"/>
              </p:ext>
            </p:extLst>
          </p:nvPr>
        </p:nvGraphicFramePr>
        <p:xfrm>
          <a:off x="4560125" y="32015"/>
          <a:ext cx="7517082" cy="6368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8506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8" y="166296"/>
            <a:ext cx="11407487" cy="1325563"/>
          </a:xfrm>
        </p:spPr>
        <p:txBody>
          <a:bodyPr>
            <a:normAutofit/>
          </a:bodyPr>
          <a:lstStyle/>
          <a:p>
            <a:pPr algn="ctr"/>
            <a:r>
              <a:rPr lang="en-GB" sz="4200" b="1" dirty="0">
                <a:solidFill>
                  <a:schemeClr val="bg1"/>
                </a:solidFill>
                <a:effectLst/>
                <a:latin typeface="+mn-lt"/>
              </a:rPr>
              <a:t>FACILITATIVE MEDIATION</a:t>
            </a:r>
            <a:br>
              <a:rPr lang="en-GB" sz="4200" dirty="0">
                <a:solidFill>
                  <a:schemeClr val="bg1"/>
                </a:solidFill>
                <a:effectLst/>
              </a:rPr>
            </a:b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CF29F716-85A3-EE52-F8FF-716F8E25DB2F}"/>
              </a:ext>
            </a:extLst>
          </p:cNvPr>
          <p:cNvGraphicFramePr>
            <a:graphicFrameLocks noGrp="1"/>
          </p:cNvGraphicFramePr>
          <p:nvPr>
            <p:ph idx="1"/>
            <p:extLst>
              <p:ext uri="{D42A27DB-BD31-4B8C-83A1-F6EECF244321}">
                <p14:modId xmlns:p14="http://schemas.microsoft.com/office/powerpoint/2010/main" val="3240738249"/>
              </p:ext>
            </p:extLst>
          </p:nvPr>
        </p:nvGraphicFramePr>
        <p:xfrm>
          <a:off x="439132" y="1491859"/>
          <a:ext cx="11311977" cy="4980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9157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E756CB-95C2-0A06-7E08-0B66AFCDF584}"/>
              </a:ext>
            </a:extLst>
          </p:cNvPr>
          <p:cNvSpPr>
            <a:spLocks noGrp="1"/>
          </p:cNvSpPr>
          <p:nvPr>
            <p:ph type="title"/>
          </p:nvPr>
        </p:nvSpPr>
        <p:spPr>
          <a:xfrm>
            <a:off x="83127" y="917275"/>
            <a:ext cx="3808268" cy="5504688"/>
          </a:xfrm>
        </p:spPr>
        <p:txBody>
          <a:bodyPr>
            <a:normAutofit/>
          </a:bodyPr>
          <a:lstStyle/>
          <a:p>
            <a:r>
              <a:rPr lang="en-GB" b="1" dirty="0">
                <a:solidFill>
                  <a:schemeClr val="bg1"/>
                </a:solidFill>
                <a:effectLst/>
                <a:latin typeface="ProximaNova"/>
              </a:rPr>
              <a:t>EVALUATIVE MEDIATION</a:t>
            </a:r>
            <a:br>
              <a:rPr lang="en-GB" sz="6000" dirty="0">
                <a:solidFill>
                  <a:schemeClr val="bg1"/>
                </a:solidFill>
                <a:effectLst/>
              </a:rPr>
            </a:br>
            <a:endParaRPr lang="en-GB" sz="6000" dirty="0">
              <a:solidFill>
                <a:schemeClr val="bg1"/>
              </a:solidFill>
            </a:endParaRPr>
          </a:p>
        </p:txBody>
      </p:sp>
      <p:sp>
        <p:nvSpPr>
          <p:cNvPr id="4" name="Rectangle 3">
            <a:extLst>
              <a:ext uri="{FF2B5EF4-FFF2-40B4-BE49-F238E27FC236}">
                <a16:creationId xmlns:a16="http://schemas.microsoft.com/office/drawing/2014/main" id="{1D786E02-4AF8-96CB-9DA0-A8F8BDAF9290}"/>
              </a:ext>
            </a:extLst>
          </p:cNvPr>
          <p:cNvSpPr/>
          <p:nvPr/>
        </p:nvSpPr>
        <p:spPr>
          <a:xfrm>
            <a:off x="3123211" y="-1"/>
            <a:ext cx="2053125"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2" name="Content Placeholder 2">
            <a:extLst>
              <a:ext uri="{FF2B5EF4-FFF2-40B4-BE49-F238E27FC236}">
                <a16:creationId xmlns:a16="http://schemas.microsoft.com/office/drawing/2014/main" id="{CBE6F996-972C-BB21-D875-0E66F48EB23E}"/>
              </a:ext>
            </a:extLst>
          </p:cNvPr>
          <p:cNvGraphicFramePr>
            <a:graphicFrameLocks noGrp="1"/>
          </p:cNvGraphicFramePr>
          <p:nvPr>
            <p:ph idx="1"/>
            <p:extLst>
              <p:ext uri="{D42A27DB-BD31-4B8C-83A1-F6EECF244321}">
                <p14:modId xmlns:p14="http://schemas.microsoft.com/office/powerpoint/2010/main" val="1365595237"/>
              </p:ext>
            </p:extLst>
          </p:nvPr>
        </p:nvGraphicFramePr>
        <p:xfrm>
          <a:off x="3526973" y="222661"/>
          <a:ext cx="8371312" cy="6412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455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ADBA25-6AB1-83CD-C01C-2A9BDE89DAA8}"/>
              </a:ext>
            </a:extLst>
          </p:cNvPr>
          <p:cNvSpPr>
            <a:spLocks noGrp="1"/>
          </p:cNvSpPr>
          <p:nvPr>
            <p:ph type="title"/>
          </p:nvPr>
        </p:nvSpPr>
        <p:spPr>
          <a:xfrm>
            <a:off x="-130630" y="676656"/>
            <a:ext cx="3808268" cy="5504688"/>
          </a:xfrm>
        </p:spPr>
        <p:txBody>
          <a:bodyPr>
            <a:normAutofit/>
          </a:bodyPr>
          <a:lstStyle/>
          <a:p>
            <a:pPr algn="ctr"/>
            <a:r>
              <a:rPr lang="en-GB" sz="3300" b="1" dirty="0">
                <a:solidFill>
                  <a:schemeClr val="bg1"/>
                </a:solidFill>
                <a:effectLst/>
                <a:latin typeface="ProximaNova"/>
              </a:rPr>
              <a:t>TRANSFORMATIVE MEDIATION</a:t>
            </a:r>
            <a:br>
              <a:rPr lang="en-GB" sz="3300" dirty="0">
                <a:solidFill>
                  <a:schemeClr val="bg1"/>
                </a:solidFill>
                <a:effectLst/>
              </a:rPr>
            </a:br>
            <a:endParaRPr lang="en-GB" sz="3300" dirty="0">
              <a:solidFill>
                <a:schemeClr val="bg1"/>
              </a:solidFill>
            </a:endParaRPr>
          </a:p>
        </p:txBody>
      </p:sp>
      <p:sp>
        <p:nvSpPr>
          <p:cNvPr id="4" name="Rectangle 3">
            <a:extLst>
              <a:ext uri="{FF2B5EF4-FFF2-40B4-BE49-F238E27FC236}">
                <a16:creationId xmlns:a16="http://schemas.microsoft.com/office/drawing/2014/main" id="{3FA10263-310C-B4C9-B904-B8C4B3F100CE}"/>
              </a:ext>
            </a:extLst>
          </p:cNvPr>
          <p:cNvSpPr/>
          <p:nvPr/>
        </p:nvSpPr>
        <p:spPr>
          <a:xfrm>
            <a:off x="3515096" y="0"/>
            <a:ext cx="15781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B422B079-F722-C4CB-2611-2F9AF30D2FB2}"/>
              </a:ext>
            </a:extLst>
          </p:cNvPr>
          <p:cNvGraphicFramePr>
            <a:graphicFrameLocks noGrp="1"/>
          </p:cNvGraphicFramePr>
          <p:nvPr>
            <p:ph idx="1"/>
            <p:extLst>
              <p:ext uri="{D42A27DB-BD31-4B8C-83A1-F6EECF244321}">
                <p14:modId xmlns:p14="http://schemas.microsoft.com/office/powerpoint/2010/main" val="344722531"/>
              </p:ext>
            </p:extLst>
          </p:nvPr>
        </p:nvGraphicFramePr>
        <p:xfrm>
          <a:off x="3677638" y="190005"/>
          <a:ext cx="8316440" cy="6380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5687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6" y="185603"/>
            <a:ext cx="11407487" cy="1325563"/>
          </a:xfrm>
        </p:spPr>
        <p:txBody>
          <a:bodyPr>
            <a:normAutofit/>
          </a:bodyPr>
          <a:lstStyle/>
          <a:p>
            <a:pPr algn="ctr"/>
            <a:r>
              <a:rPr lang="en-GB" sz="4000" b="1" dirty="0">
                <a:solidFill>
                  <a:schemeClr val="bg1"/>
                </a:solidFill>
                <a:effectLst/>
                <a:latin typeface="ProximaNova"/>
              </a:rPr>
              <a:t>CO - MEDIATION</a:t>
            </a:r>
            <a:br>
              <a:rPr lang="en-GB" sz="4200" dirty="0">
                <a:solidFill>
                  <a:schemeClr val="bg1"/>
                </a:solidFill>
                <a:effectLst/>
              </a:rPr>
            </a:b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3" name="Content Placeholder 5">
            <a:extLst>
              <a:ext uri="{FF2B5EF4-FFF2-40B4-BE49-F238E27FC236}">
                <a16:creationId xmlns:a16="http://schemas.microsoft.com/office/drawing/2014/main" id="{128A51CD-6082-DE49-5138-4B7E7A78CCA6}"/>
              </a:ext>
            </a:extLst>
          </p:cNvPr>
          <p:cNvGraphicFramePr>
            <a:graphicFrameLocks noGrp="1"/>
          </p:cNvGraphicFramePr>
          <p:nvPr>
            <p:ph idx="1"/>
            <p:extLst>
              <p:ext uri="{D42A27DB-BD31-4B8C-83A1-F6EECF244321}">
                <p14:modId xmlns:p14="http://schemas.microsoft.com/office/powerpoint/2010/main" val="3194958270"/>
              </p:ext>
            </p:extLst>
          </p:nvPr>
        </p:nvGraphicFramePr>
        <p:xfrm>
          <a:off x="391375" y="1045029"/>
          <a:ext cx="11650203" cy="58129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587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effectLst/>
                <a:latin typeface="ProximaNova"/>
              </a:rPr>
              <a:t>SHUTTLE DIPLOMACY</a:t>
            </a: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1" name="Content Placeholder 4">
            <a:extLst>
              <a:ext uri="{FF2B5EF4-FFF2-40B4-BE49-F238E27FC236}">
                <a16:creationId xmlns:a16="http://schemas.microsoft.com/office/drawing/2014/main" id="{DACABA49-339C-6574-F32B-446D129B7A6E}"/>
              </a:ext>
            </a:extLst>
          </p:cNvPr>
          <p:cNvGraphicFramePr>
            <a:graphicFrameLocks noGrp="1"/>
          </p:cNvGraphicFramePr>
          <p:nvPr>
            <p:ph idx="1"/>
            <p:extLst>
              <p:ext uri="{D42A27DB-BD31-4B8C-83A1-F6EECF244321}">
                <p14:modId xmlns:p14="http://schemas.microsoft.com/office/powerpoint/2010/main" val="3659859046"/>
              </p:ext>
            </p:extLst>
          </p:nvPr>
        </p:nvGraphicFramePr>
        <p:xfrm>
          <a:off x="391375" y="1315172"/>
          <a:ext cx="11407487" cy="5228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3056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effectLst/>
                <a:latin typeface="ProximaNova"/>
              </a:rPr>
              <a:t>SHUTTLE DIPLOMACY IN DIVORCE CASES </a:t>
            </a: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4" name="Content Placeholder 4">
            <a:extLst>
              <a:ext uri="{FF2B5EF4-FFF2-40B4-BE49-F238E27FC236}">
                <a16:creationId xmlns:a16="http://schemas.microsoft.com/office/drawing/2014/main" id="{850E082E-F8BD-3099-97EF-8DCAE79429A8}"/>
              </a:ext>
            </a:extLst>
          </p:cNvPr>
          <p:cNvGraphicFramePr>
            <a:graphicFrameLocks noGrp="1"/>
          </p:cNvGraphicFramePr>
          <p:nvPr>
            <p:ph idx="1"/>
            <p:extLst>
              <p:ext uri="{D42A27DB-BD31-4B8C-83A1-F6EECF244321}">
                <p14:modId xmlns:p14="http://schemas.microsoft.com/office/powerpoint/2010/main" val="4026356318"/>
              </p:ext>
            </p:extLst>
          </p:nvPr>
        </p:nvGraphicFramePr>
        <p:xfrm>
          <a:off x="570016" y="1180102"/>
          <a:ext cx="11228846" cy="524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4898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672907-26C4-5DD4-EF95-C3F30D2B6F2E}"/>
              </a:ext>
            </a:extLst>
          </p:cNvPr>
          <p:cNvSpPr>
            <a:spLocks noGrp="1"/>
          </p:cNvSpPr>
          <p:nvPr>
            <p:ph type="title"/>
          </p:nvPr>
        </p:nvSpPr>
        <p:spPr>
          <a:xfrm>
            <a:off x="-941447" y="822271"/>
            <a:ext cx="4462895" cy="5504688"/>
          </a:xfrm>
        </p:spPr>
        <p:txBody>
          <a:bodyPr>
            <a:normAutofit/>
          </a:bodyPr>
          <a:lstStyle/>
          <a:p>
            <a:pPr algn="ctr"/>
            <a:r>
              <a:rPr lang="en-GB" sz="4000" b="1" dirty="0">
                <a:solidFill>
                  <a:schemeClr val="bg1"/>
                </a:solidFill>
                <a:effectLst/>
                <a:latin typeface="+mn-lt"/>
              </a:rPr>
              <a:t>JOINT </a:t>
            </a:r>
            <a:br>
              <a:rPr lang="en-GB" sz="4000" b="1" dirty="0">
                <a:solidFill>
                  <a:schemeClr val="bg1"/>
                </a:solidFill>
                <a:effectLst/>
                <a:latin typeface="+mn-lt"/>
              </a:rPr>
            </a:br>
            <a:r>
              <a:rPr lang="en-GB" sz="4000" b="1" dirty="0">
                <a:solidFill>
                  <a:schemeClr val="bg1"/>
                </a:solidFill>
                <a:effectLst/>
                <a:latin typeface="+mn-lt"/>
              </a:rPr>
              <a:t>PROBLEM </a:t>
            </a:r>
            <a:br>
              <a:rPr lang="en-GB" sz="4000" b="1" dirty="0">
                <a:solidFill>
                  <a:schemeClr val="bg1"/>
                </a:solidFill>
                <a:effectLst/>
                <a:latin typeface="+mn-lt"/>
              </a:rPr>
            </a:br>
            <a:r>
              <a:rPr lang="en-GB" sz="4000" b="1" dirty="0">
                <a:solidFill>
                  <a:schemeClr val="bg1"/>
                </a:solidFill>
                <a:effectLst/>
                <a:latin typeface="+mn-lt"/>
              </a:rPr>
              <a:t>SOLVING</a:t>
            </a:r>
            <a:br>
              <a:rPr lang="en-GB" sz="6000" dirty="0">
                <a:solidFill>
                  <a:schemeClr val="bg1"/>
                </a:solidFill>
                <a:effectLst/>
              </a:rPr>
            </a:br>
            <a:endParaRPr lang="en-GB" sz="6000" dirty="0">
              <a:solidFill>
                <a:schemeClr val="bg1"/>
              </a:solidFill>
            </a:endParaRPr>
          </a:p>
        </p:txBody>
      </p:sp>
      <p:sp>
        <p:nvSpPr>
          <p:cNvPr id="4" name="Rectangle 3">
            <a:extLst>
              <a:ext uri="{FF2B5EF4-FFF2-40B4-BE49-F238E27FC236}">
                <a16:creationId xmlns:a16="http://schemas.microsoft.com/office/drawing/2014/main" id="{A90B6E27-0482-8604-3ED8-511601CD0F7C}"/>
              </a:ext>
            </a:extLst>
          </p:cNvPr>
          <p:cNvSpPr/>
          <p:nvPr/>
        </p:nvSpPr>
        <p:spPr>
          <a:xfrm>
            <a:off x="2580001" y="0"/>
            <a:ext cx="254660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2481038C-F2B6-95F1-D1AA-754729D9BF8A}"/>
              </a:ext>
            </a:extLst>
          </p:cNvPr>
          <p:cNvGraphicFramePr>
            <a:graphicFrameLocks noGrp="1"/>
          </p:cNvGraphicFramePr>
          <p:nvPr>
            <p:ph idx="1"/>
            <p:extLst>
              <p:ext uri="{D42A27DB-BD31-4B8C-83A1-F6EECF244321}">
                <p14:modId xmlns:p14="http://schemas.microsoft.com/office/powerpoint/2010/main" val="1773488569"/>
              </p:ext>
            </p:extLst>
          </p:nvPr>
        </p:nvGraphicFramePr>
        <p:xfrm>
          <a:off x="2838203" y="237506"/>
          <a:ext cx="9143999" cy="6472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3317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672907-26C4-5DD4-EF95-C3F30D2B6F2E}"/>
              </a:ext>
            </a:extLst>
          </p:cNvPr>
          <p:cNvSpPr>
            <a:spLocks noGrp="1"/>
          </p:cNvSpPr>
          <p:nvPr>
            <p:ph type="title"/>
          </p:nvPr>
        </p:nvSpPr>
        <p:spPr>
          <a:xfrm>
            <a:off x="-697350" y="1047903"/>
            <a:ext cx="3808268" cy="5504688"/>
          </a:xfrm>
        </p:spPr>
        <p:txBody>
          <a:bodyPr>
            <a:normAutofit/>
          </a:bodyPr>
          <a:lstStyle/>
          <a:p>
            <a:pPr algn="ctr"/>
            <a:r>
              <a:rPr lang="en-GB" sz="4000" b="1" dirty="0">
                <a:solidFill>
                  <a:schemeClr val="bg1"/>
                </a:solidFill>
                <a:latin typeface="+mn-lt"/>
              </a:rPr>
              <a:t>JOINT </a:t>
            </a:r>
            <a:br>
              <a:rPr lang="en-GB" sz="4000" b="1" dirty="0">
                <a:solidFill>
                  <a:schemeClr val="bg1"/>
                </a:solidFill>
                <a:latin typeface="+mn-lt"/>
              </a:rPr>
            </a:br>
            <a:r>
              <a:rPr lang="en-GB" sz="4000" b="1" dirty="0">
                <a:solidFill>
                  <a:schemeClr val="bg1"/>
                </a:solidFill>
                <a:latin typeface="+mn-lt"/>
              </a:rPr>
              <a:t>PROBLEM SOLVING</a:t>
            </a:r>
            <a:br>
              <a:rPr lang="en-GB" sz="6000" dirty="0">
                <a:solidFill>
                  <a:schemeClr val="bg1"/>
                </a:solidFill>
                <a:effectLst/>
              </a:rPr>
            </a:br>
            <a:endParaRPr lang="en-GB" sz="6000" dirty="0">
              <a:solidFill>
                <a:schemeClr val="bg1"/>
              </a:solidFill>
            </a:endParaRPr>
          </a:p>
        </p:txBody>
      </p:sp>
      <p:sp>
        <p:nvSpPr>
          <p:cNvPr id="4" name="Rectangle 3">
            <a:extLst>
              <a:ext uri="{FF2B5EF4-FFF2-40B4-BE49-F238E27FC236}">
                <a16:creationId xmlns:a16="http://schemas.microsoft.com/office/drawing/2014/main" id="{789E2412-23C9-6E1E-2145-CAB5438CF384}"/>
              </a:ext>
            </a:extLst>
          </p:cNvPr>
          <p:cNvSpPr/>
          <p:nvPr/>
        </p:nvSpPr>
        <p:spPr>
          <a:xfrm>
            <a:off x="2413569" y="0"/>
            <a:ext cx="27893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F9F79C39-F13E-FCE2-DA97-510B0BFCF1D8}"/>
              </a:ext>
            </a:extLst>
          </p:cNvPr>
          <p:cNvGraphicFramePr>
            <a:graphicFrameLocks noGrp="1"/>
          </p:cNvGraphicFramePr>
          <p:nvPr>
            <p:ph idx="1"/>
            <p:extLst>
              <p:ext uri="{D42A27DB-BD31-4B8C-83A1-F6EECF244321}">
                <p14:modId xmlns:p14="http://schemas.microsoft.com/office/powerpoint/2010/main" val="1511637683"/>
              </p:ext>
            </p:extLst>
          </p:nvPr>
        </p:nvGraphicFramePr>
        <p:xfrm>
          <a:off x="2719449" y="305409"/>
          <a:ext cx="9012580" cy="6416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451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5CA4CD-0700-E4C4-3FBD-E1BAD43AF224}"/>
              </a:ext>
            </a:extLst>
          </p:cNvPr>
          <p:cNvSpPr>
            <a:spLocks noGrp="1"/>
          </p:cNvSpPr>
          <p:nvPr>
            <p:ph type="title"/>
          </p:nvPr>
        </p:nvSpPr>
        <p:spPr>
          <a:xfrm>
            <a:off x="-58263" y="676656"/>
            <a:ext cx="3916630" cy="5504688"/>
          </a:xfrm>
        </p:spPr>
        <p:txBody>
          <a:bodyPr>
            <a:normAutofit/>
          </a:bodyPr>
          <a:lstStyle/>
          <a:p>
            <a:pPr algn="ctr"/>
            <a:r>
              <a:rPr lang="en-GB" sz="4000" b="1" dirty="0">
                <a:solidFill>
                  <a:schemeClr val="bg1"/>
                </a:solidFill>
                <a:latin typeface="+mn-lt"/>
              </a:rPr>
              <a:t>MULTICULTURAL MEDIATION: HISTORY </a:t>
            </a:r>
          </a:p>
        </p:txBody>
      </p:sp>
      <p:sp>
        <p:nvSpPr>
          <p:cNvPr id="4" name="Rectangle 3">
            <a:extLst>
              <a:ext uri="{FF2B5EF4-FFF2-40B4-BE49-F238E27FC236}">
                <a16:creationId xmlns:a16="http://schemas.microsoft.com/office/drawing/2014/main" id="{9368A6CA-0917-95E3-4C05-E4F7BDC19948}"/>
              </a:ext>
            </a:extLst>
          </p:cNvPr>
          <p:cNvSpPr/>
          <p:nvPr/>
        </p:nvSpPr>
        <p:spPr>
          <a:xfrm>
            <a:off x="3800104" y="1"/>
            <a:ext cx="129310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6F4321D1-3BDD-8F29-4553-736F5ADF1109}"/>
              </a:ext>
            </a:extLst>
          </p:cNvPr>
          <p:cNvGraphicFramePr>
            <a:graphicFrameLocks noGrp="1"/>
          </p:cNvGraphicFramePr>
          <p:nvPr>
            <p:ph idx="1"/>
            <p:extLst>
              <p:ext uri="{D42A27DB-BD31-4B8C-83A1-F6EECF244321}">
                <p14:modId xmlns:p14="http://schemas.microsoft.com/office/powerpoint/2010/main" val="4063078009"/>
              </p:ext>
            </p:extLst>
          </p:nvPr>
        </p:nvGraphicFramePr>
        <p:xfrm>
          <a:off x="4035382" y="178130"/>
          <a:ext cx="7908967" cy="65017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596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23DE09-B1D2-5DFA-1AB7-90BF48BAABB8}"/>
              </a:ext>
            </a:extLst>
          </p:cNvPr>
          <p:cNvSpPr>
            <a:spLocks noGrp="1"/>
          </p:cNvSpPr>
          <p:nvPr>
            <p:ph type="title"/>
          </p:nvPr>
        </p:nvSpPr>
        <p:spPr>
          <a:xfrm>
            <a:off x="-140279" y="620392"/>
            <a:ext cx="4023508" cy="5504688"/>
          </a:xfrm>
        </p:spPr>
        <p:txBody>
          <a:bodyPr>
            <a:normAutofit/>
          </a:bodyPr>
          <a:lstStyle/>
          <a:p>
            <a:pPr algn="ctr"/>
            <a:r>
              <a:rPr lang="en-GB" sz="4000" b="1" dirty="0">
                <a:solidFill>
                  <a:schemeClr val="bg1"/>
                </a:solidFill>
                <a:latin typeface="+mn-lt"/>
              </a:rPr>
              <a:t>MULTICULTURAL MEDIATION </a:t>
            </a:r>
          </a:p>
        </p:txBody>
      </p:sp>
      <p:sp>
        <p:nvSpPr>
          <p:cNvPr id="4" name="Rectangle 3">
            <a:extLst>
              <a:ext uri="{FF2B5EF4-FFF2-40B4-BE49-F238E27FC236}">
                <a16:creationId xmlns:a16="http://schemas.microsoft.com/office/drawing/2014/main" id="{50F70D3D-9C3F-A1B1-3E82-1228E6C416C8}"/>
              </a:ext>
            </a:extLst>
          </p:cNvPr>
          <p:cNvSpPr/>
          <p:nvPr/>
        </p:nvSpPr>
        <p:spPr>
          <a:xfrm>
            <a:off x="3883230" y="-1"/>
            <a:ext cx="1209977"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43264C8B-E60B-21DC-034B-7E7CB1B8A07B}"/>
              </a:ext>
            </a:extLst>
          </p:cNvPr>
          <p:cNvGraphicFramePr>
            <a:graphicFrameLocks noGrp="1"/>
          </p:cNvGraphicFramePr>
          <p:nvPr>
            <p:ph idx="1"/>
            <p:extLst>
              <p:ext uri="{D42A27DB-BD31-4B8C-83A1-F6EECF244321}">
                <p14:modId xmlns:p14="http://schemas.microsoft.com/office/powerpoint/2010/main" val="1235916795"/>
              </p:ext>
            </p:extLst>
          </p:nvPr>
        </p:nvGraphicFramePr>
        <p:xfrm>
          <a:off x="4023507" y="225631"/>
          <a:ext cx="7994321" cy="6543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343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EB62C0-E826-56F6-86ED-3E603F948656}"/>
              </a:ext>
            </a:extLst>
          </p:cNvPr>
          <p:cNvSpPr>
            <a:spLocks noGrp="1"/>
          </p:cNvSpPr>
          <p:nvPr>
            <p:ph type="title"/>
          </p:nvPr>
        </p:nvSpPr>
        <p:spPr>
          <a:xfrm>
            <a:off x="-20590" y="676656"/>
            <a:ext cx="3808268" cy="5504688"/>
          </a:xfrm>
        </p:spPr>
        <p:txBody>
          <a:bodyPr>
            <a:normAutofit/>
          </a:bodyPr>
          <a:lstStyle/>
          <a:p>
            <a:pPr algn="ctr"/>
            <a:r>
              <a:rPr lang="en-GB" sz="4000" b="1" dirty="0">
                <a:solidFill>
                  <a:schemeClr val="bg1"/>
                </a:solidFill>
                <a:latin typeface="+mn-lt"/>
              </a:rPr>
              <a:t>MULTICULTURAL MEDIATION</a:t>
            </a:r>
          </a:p>
        </p:txBody>
      </p:sp>
      <p:sp>
        <p:nvSpPr>
          <p:cNvPr id="4" name="Rectangle 3">
            <a:extLst>
              <a:ext uri="{FF2B5EF4-FFF2-40B4-BE49-F238E27FC236}">
                <a16:creationId xmlns:a16="http://schemas.microsoft.com/office/drawing/2014/main" id="{B7EDBEB0-80E6-18AB-3569-C3EBE13EBB17}"/>
              </a:ext>
            </a:extLst>
          </p:cNvPr>
          <p:cNvSpPr/>
          <p:nvPr/>
        </p:nvSpPr>
        <p:spPr>
          <a:xfrm>
            <a:off x="3808267" y="1"/>
            <a:ext cx="1376232"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5529A6F2-B6F6-BF54-1589-FDAE5D3ED845}"/>
              </a:ext>
            </a:extLst>
          </p:cNvPr>
          <p:cNvGraphicFramePr>
            <a:graphicFrameLocks noGrp="1"/>
          </p:cNvGraphicFramePr>
          <p:nvPr>
            <p:ph idx="1"/>
            <p:extLst>
              <p:ext uri="{D42A27DB-BD31-4B8C-83A1-F6EECF244321}">
                <p14:modId xmlns:p14="http://schemas.microsoft.com/office/powerpoint/2010/main" val="2388239491"/>
              </p:ext>
            </p:extLst>
          </p:nvPr>
        </p:nvGraphicFramePr>
        <p:xfrm>
          <a:off x="2327564" y="124691"/>
          <a:ext cx="11365675" cy="66086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856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5CA4CD-0700-E4C4-3FBD-E1BAD43AF224}"/>
              </a:ext>
            </a:extLst>
          </p:cNvPr>
          <p:cNvSpPr>
            <a:spLocks noGrp="1"/>
          </p:cNvSpPr>
          <p:nvPr>
            <p:ph type="title"/>
          </p:nvPr>
        </p:nvSpPr>
        <p:spPr>
          <a:xfrm>
            <a:off x="-91292" y="676656"/>
            <a:ext cx="3808268" cy="5504688"/>
          </a:xfrm>
        </p:spPr>
        <p:txBody>
          <a:bodyPr>
            <a:normAutofit/>
          </a:bodyPr>
          <a:lstStyle/>
          <a:p>
            <a:pPr algn="ctr"/>
            <a:r>
              <a:rPr lang="en-GB" sz="4000" b="1" dirty="0">
                <a:solidFill>
                  <a:schemeClr val="bg1"/>
                </a:solidFill>
                <a:latin typeface="+mn-lt"/>
              </a:rPr>
              <a:t>MULTICULTURAL MEDIATION</a:t>
            </a:r>
          </a:p>
        </p:txBody>
      </p:sp>
      <p:sp>
        <p:nvSpPr>
          <p:cNvPr id="4" name="Rectangle 3">
            <a:extLst>
              <a:ext uri="{FF2B5EF4-FFF2-40B4-BE49-F238E27FC236}">
                <a16:creationId xmlns:a16="http://schemas.microsoft.com/office/drawing/2014/main" id="{E471CEDE-32BD-18DA-9A69-5412EC7F05CA}"/>
              </a:ext>
            </a:extLst>
          </p:cNvPr>
          <p:cNvSpPr/>
          <p:nvPr/>
        </p:nvSpPr>
        <p:spPr>
          <a:xfrm>
            <a:off x="3716976" y="1"/>
            <a:ext cx="1376232"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D9DD289C-624D-8B65-4724-11E9F19BAD1B}"/>
              </a:ext>
            </a:extLst>
          </p:cNvPr>
          <p:cNvGraphicFramePr>
            <a:graphicFrameLocks noGrp="1"/>
          </p:cNvGraphicFramePr>
          <p:nvPr>
            <p:ph idx="1"/>
            <p:extLst>
              <p:ext uri="{D42A27DB-BD31-4B8C-83A1-F6EECF244321}">
                <p14:modId xmlns:p14="http://schemas.microsoft.com/office/powerpoint/2010/main" val="3035021879"/>
              </p:ext>
            </p:extLst>
          </p:nvPr>
        </p:nvGraphicFramePr>
        <p:xfrm>
          <a:off x="3938894" y="317665"/>
          <a:ext cx="8126435" cy="6415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5846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EB62C0-E826-56F6-86ED-3E603F948656}"/>
              </a:ext>
            </a:extLst>
          </p:cNvPr>
          <p:cNvSpPr>
            <a:spLocks noGrp="1"/>
          </p:cNvSpPr>
          <p:nvPr>
            <p:ph type="title"/>
          </p:nvPr>
        </p:nvSpPr>
        <p:spPr>
          <a:xfrm>
            <a:off x="-20590" y="676656"/>
            <a:ext cx="3808268" cy="5504688"/>
          </a:xfrm>
        </p:spPr>
        <p:txBody>
          <a:bodyPr>
            <a:normAutofit/>
          </a:bodyPr>
          <a:lstStyle/>
          <a:p>
            <a:pPr algn="ctr"/>
            <a:r>
              <a:rPr lang="en-GB" sz="4000" b="1" dirty="0">
                <a:solidFill>
                  <a:schemeClr val="bg1"/>
                </a:solidFill>
                <a:latin typeface="+mn-lt"/>
              </a:rPr>
              <a:t>MULTICULTURAL MEDIATION</a:t>
            </a:r>
          </a:p>
        </p:txBody>
      </p:sp>
      <p:sp>
        <p:nvSpPr>
          <p:cNvPr id="4" name="Rectangle 3">
            <a:extLst>
              <a:ext uri="{FF2B5EF4-FFF2-40B4-BE49-F238E27FC236}">
                <a16:creationId xmlns:a16="http://schemas.microsoft.com/office/drawing/2014/main" id="{B7EDBEB0-80E6-18AB-3569-C3EBE13EBB17}"/>
              </a:ext>
            </a:extLst>
          </p:cNvPr>
          <p:cNvSpPr/>
          <p:nvPr/>
        </p:nvSpPr>
        <p:spPr>
          <a:xfrm>
            <a:off x="3841668" y="1"/>
            <a:ext cx="1376232"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4" name="Content Placeholder 2">
            <a:extLst>
              <a:ext uri="{FF2B5EF4-FFF2-40B4-BE49-F238E27FC236}">
                <a16:creationId xmlns:a16="http://schemas.microsoft.com/office/drawing/2014/main" id="{115D473E-8616-B1DA-838C-98744BD43DE5}"/>
              </a:ext>
            </a:extLst>
          </p:cNvPr>
          <p:cNvGraphicFramePr>
            <a:graphicFrameLocks noGrp="1"/>
          </p:cNvGraphicFramePr>
          <p:nvPr>
            <p:ph idx="1"/>
            <p:extLst>
              <p:ext uri="{D42A27DB-BD31-4B8C-83A1-F6EECF244321}">
                <p14:modId xmlns:p14="http://schemas.microsoft.com/office/powerpoint/2010/main" val="251855230"/>
              </p:ext>
            </p:extLst>
          </p:nvPr>
        </p:nvGraphicFramePr>
        <p:xfrm>
          <a:off x="4057651" y="407193"/>
          <a:ext cx="7703299" cy="6193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398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MEDIATION PHASE 1 </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1" name="Content Placeholder 4">
            <a:extLst>
              <a:ext uri="{FF2B5EF4-FFF2-40B4-BE49-F238E27FC236}">
                <a16:creationId xmlns:a16="http://schemas.microsoft.com/office/drawing/2014/main" id="{EFB047EA-BF38-3D2D-6EBD-5A00F8181B12}"/>
              </a:ext>
            </a:extLst>
          </p:cNvPr>
          <p:cNvGraphicFramePr>
            <a:graphicFrameLocks noGrp="1"/>
          </p:cNvGraphicFramePr>
          <p:nvPr>
            <p:ph idx="1"/>
            <p:extLst>
              <p:ext uri="{D42A27DB-BD31-4B8C-83A1-F6EECF244321}">
                <p14:modId xmlns:p14="http://schemas.microsoft.com/office/powerpoint/2010/main" val="3103756380"/>
              </p:ext>
            </p:extLst>
          </p:nvPr>
        </p:nvGraphicFramePr>
        <p:xfrm>
          <a:off x="751609" y="1315172"/>
          <a:ext cx="11047253" cy="4952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022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MEDIATION PHASE 2 </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6E1644E0-7A06-E037-32F9-B5EA35776301}"/>
              </a:ext>
            </a:extLst>
          </p:cNvPr>
          <p:cNvGraphicFramePr>
            <a:graphicFrameLocks noGrp="1"/>
          </p:cNvGraphicFramePr>
          <p:nvPr>
            <p:ph idx="1"/>
            <p:extLst>
              <p:ext uri="{D42A27DB-BD31-4B8C-83A1-F6EECF244321}">
                <p14:modId xmlns:p14="http://schemas.microsoft.com/office/powerpoint/2010/main" val="2317481456"/>
              </p:ext>
            </p:extLst>
          </p:nvPr>
        </p:nvGraphicFramePr>
        <p:xfrm>
          <a:off x="178130" y="1315172"/>
          <a:ext cx="11804073" cy="5394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4235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MEDIATION PHASE 3 </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Content Placeholder 6">
            <a:extLst>
              <a:ext uri="{FF2B5EF4-FFF2-40B4-BE49-F238E27FC236}">
                <a16:creationId xmlns:a16="http://schemas.microsoft.com/office/drawing/2014/main" id="{F008CAC7-C143-C3F5-E8D1-4B50D9C59DAF}"/>
              </a:ext>
            </a:extLst>
          </p:cNvPr>
          <p:cNvGraphicFramePr>
            <a:graphicFrameLocks noGrp="1"/>
          </p:cNvGraphicFramePr>
          <p:nvPr>
            <p:ph idx="1"/>
            <p:extLst>
              <p:ext uri="{D42A27DB-BD31-4B8C-83A1-F6EECF244321}">
                <p14:modId xmlns:p14="http://schemas.microsoft.com/office/powerpoint/2010/main" val="2429583252"/>
              </p:ext>
            </p:extLst>
          </p:nvPr>
        </p:nvGraphicFramePr>
        <p:xfrm>
          <a:off x="700644" y="1650670"/>
          <a:ext cx="10653156" cy="4526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8444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MEDIATION DIVISION</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190D9E12-2E18-E3F7-943B-BCCF84429E7A}"/>
              </a:ext>
            </a:extLst>
          </p:cNvPr>
          <p:cNvGraphicFramePr>
            <a:graphicFrameLocks noGrp="1"/>
          </p:cNvGraphicFramePr>
          <p:nvPr>
            <p:ph idx="1"/>
            <p:extLst>
              <p:ext uri="{D42A27DB-BD31-4B8C-83A1-F6EECF244321}">
                <p14:modId xmlns:p14="http://schemas.microsoft.com/office/powerpoint/2010/main" val="3545599637"/>
              </p:ext>
            </p:extLst>
          </p:nvPr>
        </p:nvGraphicFramePr>
        <p:xfrm>
          <a:off x="391375" y="1180102"/>
          <a:ext cx="11596980" cy="5280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6319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MEDIATION IN POLAND </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48FFFAF9-744D-58B8-8587-01534C9F5F6C}"/>
              </a:ext>
            </a:extLst>
          </p:cNvPr>
          <p:cNvGraphicFramePr>
            <a:graphicFrameLocks noGrp="1"/>
          </p:cNvGraphicFramePr>
          <p:nvPr>
            <p:ph idx="1"/>
            <p:extLst>
              <p:ext uri="{D42A27DB-BD31-4B8C-83A1-F6EECF244321}">
                <p14:modId xmlns:p14="http://schemas.microsoft.com/office/powerpoint/2010/main" val="4239773086"/>
              </p:ext>
            </p:extLst>
          </p:nvPr>
        </p:nvGraphicFramePr>
        <p:xfrm>
          <a:off x="392256" y="1224613"/>
          <a:ext cx="11407488" cy="5263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8897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FAMILY MEDIATION</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Content Placeholder 2">
            <a:extLst>
              <a:ext uri="{FF2B5EF4-FFF2-40B4-BE49-F238E27FC236}">
                <a16:creationId xmlns:a16="http://schemas.microsoft.com/office/drawing/2014/main" id="{A8F910AA-7840-29CA-435E-FA180BE9A6C0}"/>
              </a:ext>
            </a:extLst>
          </p:cNvPr>
          <p:cNvGraphicFramePr>
            <a:graphicFrameLocks/>
          </p:cNvGraphicFramePr>
          <p:nvPr>
            <p:extLst>
              <p:ext uri="{D42A27DB-BD31-4B8C-83A1-F6EECF244321}">
                <p14:modId xmlns:p14="http://schemas.microsoft.com/office/powerpoint/2010/main" val="135802758"/>
              </p:ext>
            </p:extLst>
          </p:nvPr>
        </p:nvGraphicFramePr>
        <p:xfrm>
          <a:off x="391375" y="1694996"/>
          <a:ext cx="11407486" cy="4492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1956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FAMILY MEDIATION</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Content Placeholder 3">
            <a:extLst>
              <a:ext uri="{FF2B5EF4-FFF2-40B4-BE49-F238E27FC236}">
                <a16:creationId xmlns:a16="http://schemas.microsoft.com/office/drawing/2014/main" id="{CFE40D2B-B156-D27A-347F-A011625255B3}"/>
              </a:ext>
            </a:extLst>
          </p:cNvPr>
          <p:cNvGraphicFramePr>
            <a:graphicFrameLocks noGrp="1"/>
          </p:cNvGraphicFramePr>
          <p:nvPr>
            <p:ph idx="1"/>
            <p:extLst>
              <p:ext uri="{D42A27DB-BD31-4B8C-83A1-F6EECF244321}">
                <p14:modId xmlns:p14="http://schemas.microsoft.com/office/powerpoint/2010/main" val="12235220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9987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FAMILY MEDIATION</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Diagram 7">
            <a:extLst>
              <a:ext uri="{FF2B5EF4-FFF2-40B4-BE49-F238E27FC236}">
                <a16:creationId xmlns:a16="http://schemas.microsoft.com/office/drawing/2014/main" id="{F50DE1E7-746D-E33A-F6AA-8392CAA1EC11}"/>
              </a:ext>
            </a:extLst>
          </p:cNvPr>
          <p:cNvGraphicFramePr/>
          <p:nvPr>
            <p:extLst>
              <p:ext uri="{D42A27DB-BD31-4B8C-83A1-F6EECF244321}">
                <p14:modId xmlns:p14="http://schemas.microsoft.com/office/powerpoint/2010/main" val="1625197580"/>
              </p:ext>
            </p:extLst>
          </p:nvPr>
        </p:nvGraphicFramePr>
        <p:xfrm>
          <a:off x="391374" y="1740062"/>
          <a:ext cx="11407487" cy="407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3334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FAMILY MEDIATION</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882" y="118744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Diagram 5">
            <a:extLst>
              <a:ext uri="{FF2B5EF4-FFF2-40B4-BE49-F238E27FC236}">
                <a16:creationId xmlns:a16="http://schemas.microsoft.com/office/drawing/2014/main" id="{0B485E2F-4D8F-AE27-DB64-EEF179133F33}"/>
              </a:ext>
            </a:extLst>
          </p:cNvPr>
          <p:cNvGraphicFramePr/>
          <p:nvPr>
            <p:extLst>
              <p:ext uri="{D42A27DB-BD31-4B8C-83A1-F6EECF244321}">
                <p14:modId xmlns:p14="http://schemas.microsoft.com/office/powerpoint/2010/main" val="1815040437"/>
              </p:ext>
            </p:extLst>
          </p:nvPr>
        </p:nvGraphicFramePr>
        <p:xfrm>
          <a:off x="1104405" y="1315172"/>
          <a:ext cx="10046525" cy="535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8829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FAMILY MEDIATION</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882" y="118744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Diagram 5">
            <a:extLst>
              <a:ext uri="{FF2B5EF4-FFF2-40B4-BE49-F238E27FC236}">
                <a16:creationId xmlns:a16="http://schemas.microsoft.com/office/drawing/2014/main" id="{0B485E2F-4D8F-AE27-DB64-EEF179133F33}"/>
              </a:ext>
            </a:extLst>
          </p:cNvPr>
          <p:cNvGraphicFramePr/>
          <p:nvPr/>
        </p:nvGraphicFramePr>
        <p:xfrm>
          <a:off x="1104405" y="1315172"/>
          <a:ext cx="10046525" cy="535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9836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en-GB" sz="4000" b="1" dirty="0">
                <a:solidFill>
                  <a:schemeClr val="bg1"/>
                </a:solidFill>
                <a:latin typeface="+mn-lt"/>
              </a:rPr>
              <a:t>MULTICULTURAL MEDIATION CHALLENGES</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882" y="118744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Diagram 6">
            <a:extLst>
              <a:ext uri="{FF2B5EF4-FFF2-40B4-BE49-F238E27FC236}">
                <a16:creationId xmlns:a16="http://schemas.microsoft.com/office/drawing/2014/main" id="{98CD95CB-BEA6-284A-7830-015F3EFE7875}"/>
              </a:ext>
            </a:extLst>
          </p:cNvPr>
          <p:cNvGraphicFramePr/>
          <p:nvPr>
            <p:extLst>
              <p:ext uri="{D42A27DB-BD31-4B8C-83A1-F6EECF244321}">
                <p14:modId xmlns:p14="http://schemas.microsoft.com/office/powerpoint/2010/main" val="4148715849"/>
              </p:ext>
            </p:extLst>
          </p:nvPr>
        </p:nvGraphicFramePr>
        <p:xfrm>
          <a:off x="519398" y="1531916"/>
          <a:ext cx="11151440" cy="4804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2282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115F31-392F-1FF7-5529-3F5DB4E11A34}"/>
              </a:ext>
            </a:extLst>
          </p:cNvPr>
          <p:cNvSpPr>
            <a:spLocks noGrp="1"/>
          </p:cNvSpPr>
          <p:nvPr>
            <p:ph idx="1"/>
          </p:nvPr>
        </p:nvSpPr>
        <p:spPr>
          <a:xfrm>
            <a:off x="303811" y="1836322"/>
            <a:ext cx="11208026" cy="4351338"/>
          </a:xfrm>
        </p:spPr>
        <p:txBody>
          <a:bodyPr>
            <a:normAutofit/>
          </a:bodyPr>
          <a:lstStyle/>
          <a:p>
            <a:pPr marL="0" indent="0">
              <a:buNone/>
            </a:pPr>
            <a:r>
              <a:rPr lang="en-GB" sz="1600" dirty="0"/>
              <a:t>This presentation has been developed with the use of the following sources:</a:t>
            </a:r>
          </a:p>
          <a:p>
            <a:r>
              <a:rPr lang="en-GB" sz="1600" dirty="0"/>
              <a:t>https://www.pon.harvard.edu/daily/mediation/dispute-resolution-how-mediation-unfolds/</a:t>
            </a:r>
          </a:p>
          <a:p>
            <a:r>
              <a:rPr lang="en-GB" sz="1600" dirty="0"/>
              <a:t>https://mediate.com/how-does-the-mediation-process-work/</a:t>
            </a:r>
          </a:p>
          <a:p>
            <a:r>
              <a:rPr lang="en-GB" sz="1600" dirty="0"/>
              <a:t>https://www.nolo.com/legal-encyclopedia/mediation-six-stages-30252.html</a:t>
            </a:r>
          </a:p>
          <a:p>
            <a:r>
              <a:rPr lang="en-GB" sz="1600" dirty="0"/>
              <a:t>https://www.lynchowens.com/blog/2018/september/shuttle-diplomacy-helps-resolve-high-conflict-di/</a:t>
            </a:r>
          </a:p>
          <a:p>
            <a:r>
              <a:rPr lang="en-GB" sz="1600" dirty="0"/>
              <a:t>https://www.beyondintractability.org/essay/mediation_multiculturalism</a:t>
            </a:r>
          </a:p>
          <a:p>
            <a:r>
              <a:rPr lang="en-GB" sz="1600" dirty="0"/>
              <a:t>https://mediate.com/styles-of-mediation-facilitative-evaluative-and-transformative-mediation/</a:t>
            </a:r>
          </a:p>
          <a:p>
            <a:r>
              <a:rPr lang="en-GB" sz="1600" dirty="0"/>
              <a:t>https://www.stevehindmarsh.co.uk/help-and-advice/models-of-mediation/</a:t>
            </a:r>
          </a:p>
          <a:p>
            <a:r>
              <a:rPr lang="en-GB" sz="1600" dirty="0"/>
              <a:t>https://www.cipd.co.uk/knowledge/fundamentals/relations/disputes/mediation-factsheet#gref</a:t>
            </a:r>
          </a:p>
          <a:p>
            <a:endParaRPr lang="en-GB" dirty="0"/>
          </a:p>
          <a:p>
            <a:endParaRPr lang="en-GB" dirty="0"/>
          </a:p>
          <a:p>
            <a:endParaRPr lang="en-GB" dirty="0"/>
          </a:p>
          <a:p>
            <a:endParaRPr lang="en-GB" dirty="0"/>
          </a:p>
          <a:p>
            <a:endParaRPr lang="en-GB" dirty="0"/>
          </a:p>
        </p:txBody>
      </p:sp>
      <p:sp>
        <p:nvSpPr>
          <p:cNvPr id="4" name="Rectangle 3">
            <a:extLst>
              <a:ext uri="{FF2B5EF4-FFF2-40B4-BE49-F238E27FC236}">
                <a16:creationId xmlns:a16="http://schemas.microsoft.com/office/drawing/2014/main" id="{6AA4D5C5-6A70-C88D-D26E-5CB7AE6E8208}"/>
              </a:ext>
            </a:extLst>
          </p:cNvPr>
          <p:cNvSpPr/>
          <p:nvPr/>
        </p:nvSpPr>
        <p:spPr>
          <a:xfrm>
            <a:off x="0" y="487578"/>
            <a:ext cx="6875813" cy="1080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2BD5DCA-399F-8583-714A-3EFF86122219}"/>
              </a:ext>
            </a:extLst>
          </p:cNvPr>
          <p:cNvSpPr>
            <a:spLocks noGrp="1"/>
          </p:cNvSpPr>
          <p:nvPr>
            <p:ph type="title"/>
          </p:nvPr>
        </p:nvSpPr>
        <p:spPr>
          <a:xfrm>
            <a:off x="838200" y="365123"/>
            <a:ext cx="10515600" cy="1325563"/>
          </a:xfrm>
        </p:spPr>
        <p:txBody>
          <a:bodyPr/>
          <a:lstStyle/>
          <a:p>
            <a:r>
              <a:rPr lang="en-GB" b="1" dirty="0">
                <a:solidFill>
                  <a:schemeClr val="bg1"/>
                </a:solidFill>
                <a:latin typeface="+mn-lt"/>
              </a:rPr>
              <a:t>BIBLIOGRAPHY </a:t>
            </a:r>
          </a:p>
        </p:txBody>
      </p:sp>
      <p:pic>
        <p:nvPicPr>
          <p:cNvPr id="5" name="Picture 4" descr="Chart&#10;&#10;Description automatically generated with low confidence">
            <a:extLst>
              <a:ext uri="{FF2B5EF4-FFF2-40B4-BE49-F238E27FC236}">
                <a16:creationId xmlns:a16="http://schemas.microsoft.com/office/drawing/2014/main" id="{48DD1CD5-82BC-8B21-5DE4-0B76A3B94820}"/>
              </a:ext>
            </a:extLst>
          </p:cNvPr>
          <p:cNvPicPr>
            <a:picLocks noChangeAspect="1"/>
          </p:cNvPicPr>
          <p:nvPr/>
        </p:nvPicPr>
        <p:blipFill>
          <a:blip r:embed="rId2"/>
          <a:stretch>
            <a:fillRect/>
          </a:stretch>
        </p:blipFill>
        <p:spPr>
          <a:xfrm>
            <a:off x="181400" y="5486400"/>
            <a:ext cx="7359431" cy="1227589"/>
          </a:xfrm>
          <a:prstGeom prst="rect">
            <a:avLst/>
          </a:prstGeom>
        </p:spPr>
      </p:pic>
      <p:pic>
        <p:nvPicPr>
          <p:cNvPr id="6" name="Picture 5" descr="Logo, icon, company name&#10;&#10;Description automatically generated">
            <a:extLst>
              <a:ext uri="{FF2B5EF4-FFF2-40B4-BE49-F238E27FC236}">
                <a16:creationId xmlns:a16="http://schemas.microsoft.com/office/drawing/2014/main" id="{90D76EE1-65CD-0CF5-085C-4810A917A982}"/>
              </a:ext>
            </a:extLst>
          </p:cNvPr>
          <p:cNvPicPr>
            <a:picLocks noChangeAspect="1"/>
          </p:cNvPicPr>
          <p:nvPr/>
        </p:nvPicPr>
        <p:blipFill>
          <a:blip r:embed="rId3"/>
          <a:stretch>
            <a:fillRect/>
          </a:stretch>
        </p:blipFill>
        <p:spPr>
          <a:xfrm>
            <a:off x="6896844" y="414109"/>
            <a:ext cx="1287974" cy="1227589"/>
          </a:xfrm>
          <a:prstGeom prst="rect">
            <a:avLst/>
          </a:prstGeom>
        </p:spPr>
      </p:pic>
    </p:spTree>
    <p:extLst>
      <p:ext uri="{BB962C8B-B14F-4D97-AF65-F5344CB8AC3E}">
        <p14:creationId xmlns:p14="http://schemas.microsoft.com/office/powerpoint/2010/main" val="3445785729"/>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371</TotalTime>
  <Words>4869</Words>
  <Application>Microsoft Macintosh PowerPoint</Application>
  <PresentationFormat>Widescreen</PresentationFormat>
  <Paragraphs>215</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Gill Sans Ultra Bold</vt:lpstr>
      <vt:lpstr>ProximaNova</vt:lpstr>
      <vt:lpstr>Office Theme</vt:lpstr>
      <vt:lpstr>MEDIATION MODELS AND THEORIES</vt:lpstr>
      <vt:lpstr>THE PROCESS OF MEDIATION</vt:lpstr>
      <vt:lpstr>STAGE 2: EXPLORATION </vt:lpstr>
      <vt:lpstr>CAUCUS MEETINGS </vt:lpstr>
      <vt:lpstr>PowerPoint Presentation</vt:lpstr>
      <vt:lpstr>STAGE 3: NEGOTATION </vt:lpstr>
      <vt:lpstr>STAGE 4: CONCLUSION </vt:lpstr>
      <vt:lpstr>FACILITATIVE MEDIATION </vt:lpstr>
      <vt:lpstr>EVALUATIVE MEDIATION </vt:lpstr>
      <vt:lpstr>TRANSFORMATIVE MEDIATION </vt:lpstr>
      <vt:lpstr>CO - MEDIATION </vt:lpstr>
      <vt:lpstr>SHUTTLE DIPLOMACY</vt:lpstr>
      <vt:lpstr>SHUTTLE DIPLOMACY IN DIVORCE CASES </vt:lpstr>
      <vt:lpstr>JOINT  PROBLEM  SOLVING </vt:lpstr>
      <vt:lpstr>JOINT  PROBLEM SOLVING </vt:lpstr>
      <vt:lpstr>MULTICULTURAL MEDIATION: HISTORY </vt:lpstr>
      <vt:lpstr>MULTICULTURAL MEDIATION </vt:lpstr>
      <vt:lpstr>MULTICULTURAL MEDIATION</vt:lpstr>
      <vt:lpstr>MULTICULTURAL MEDIATION</vt:lpstr>
      <vt:lpstr>MULTICULTURAL MEDIATION</vt:lpstr>
      <vt:lpstr>MULTICULTURAL MEDIATION PHASE 1 </vt:lpstr>
      <vt:lpstr>MULTICULTURAL MEDIATION PHASE 2 </vt:lpstr>
      <vt:lpstr>MULTICULTURAL MEDIATION PHASE 3 </vt:lpstr>
      <vt:lpstr>MULTICULTURAL MEDIATION DIVISION</vt:lpstr>
      <vt:lpstr>MULTICULTURAL MEDIATION IN POLAND </vt:lpstr>
      <vt:lpstr>MULTICULTURAL FAMILY MEDIATION</vt:lpstr>
      <vt:lpstr>MULTICULTURAL FAMILY MEDIATION</vt:lpstr>
      <vt:lpstr>MULTICULTURAL FAMILY MEDIATION</vt:lpstr>
      <vt:lpstr>MULTICULTURAL FAMILY MEDIATION</vt:lpstr>
      <vt:lpstr>MULTICULTURAL FAMILY MEDIATION</vt:lpstr>
      <vt:lpstr>MULTICULTURAL MEDIATION CHALLENGES</vt:lpstr>
      <vt:lpstr>BIBLIOGRAPHY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MEDIATION MODELS AND THEORIES</dc:title>
  <dc:creator>Marcinkowska, Dominika (Student)</dc:creator>
  <cp:lastModifiedBy>Marcinkowska, Dominika (Student)</cp:lastModifiedBy>
  <cp:revision>53</cp:revision>
  <dcterms:created xsi:type="dcterms:W3CDTF">2023-02-06T11:32:06Z</dcterms:created>
  <dcterms:modified xsi:type="dcterms:W3CDTF">2023-02-07T11:08:04Z</dcterms:modified>
</cp:coreProperties>
</file>