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notesMasterIdLst>
    <p:notesMasterId r:id="rId43"/>
  </p:notesMasterIdLst>
  <p:sldIdLst>
    <p:sldId id="256" r:id="rId2"/>
    <p:sldId id="257" r:id="rId3"/>
    <p:sldId id="289" r:id="rId4"/>
    <p:sldId id="290" r:id="rId5"/>
    <p:sldId id="287" r:id="rId6"/>
    <p:sldId id="298" r:id="rId7"/>
    <p:sldId id="299" r:id="rId8"/>
    <p:sldId id="288" r:id="rId9"/>
    <p:sldId id="259" r:id="rId10"/>
    <p:sldId id="260" r:id="rId11"/>
    <p:sldId id="262" r:id="rId12"/>
    <p:sldId id="265" r:id="rId13"/>
    <p:sldId id="300" r:id="rId14"/>
    <p:sldId id="264" r:id="rId15"/>
    <p:sldId id="263" r:id="rId16"/>
    <p:sldId id="279" r:id="rId17"/>
    <p:sldId id="278" r:id="rId18"/>
    <p:sldId id="275" r:id="rId19"/>
    <p:sldId id="267" r:id="rId20"/>
    <p:sldId id="268" r:id="rId21"/>
    <p:sldId id="269" r:id="rId22"/>
    <p:sldId id="270" r:id="rId23"/>
    <p:sldId id="301" r:id="rId24"/>
    <p:sldId id="271" r:id="rId25"/>
    <p:sldId id="272" r:id="rId26"/>
    <p:sldId id="277" r:id="rId27"/>
    <p:sldId id="302" r:id="rId28"/>
    <p:sldId id="303" r:id="rId29"/>
    <p:sldId id="304" r:id="rId30"/>
    <p:sldId id="305" r:id="rId31"/>
    <p:sldId id="282" r:id="rId32"/>
    <p:sldId id="281" r:id="rId33"/>
    <p:sldId id="306" r:id="rId34"/>
    <p:sldId id="280" r:id="rId35"/>
    <p:sldId id="297" r:id="rId36"/>
    <p:sldId id="291" r:id="rId37"/>
    <p:sldId id="293" r:id="rId38"/>
    <p:sldId id="296" r:id="rId39"/>
    <p:sldId id="294" r:id="rId40"/>
    <p:sldId id="292" r:id="rId41"/>
    <p:sldId id="29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73"/>
    <p:restoredTop sz="94535"/>
  </p:normalViewPr>
  <p:slideViewPr>
    <p:cSldViewPr snapToGrid="0">
      <p:cViewPr varScale="1">
        <p:scale>
          <a:sx n="111" d="100"/>
          <a:sy n="111" d="100"/>
        </p:scale>
        <p:origin x="41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8429A4-1402-4141-8B8B-C31CD3CCFE1D}" type="datetimeFigureOut">
              <a:rPr lang="en-GB" smtClean="0"/>
              <a:t>20/12/2023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B76661-4561-F847-B5CE-07DC7CDA891C}" type="slidenum">
              <a:rPr lang="en-GB" smtClean="0"/>
              <a:t>‹#›</a:t>
            </a:fld>
            <a:endParaRPr lang="en-GB"/>
          </a:p>
        </p:txBody>
      </p:sp>
    </p:spTree>
    <p:extLst>
      <p:ext uri="{BB962C8B-B14F-4D97-AF65-F5344CB8AC3E}">
        <p14:creationId xmlns:p14="http://schemas.microsoft.com/office/powerpoint/2010/main" val="1935697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B76661-4561-F847-B5CE-07DC7CDA891C}" type="slidenum">
              <a:rPr lang="en-GB" smtClean="0"/>
              <a:t>1</a:t>
            </a:fld>
            <a:endParaRPr lang="en-GB"/>
          </a:p>
        </p:txBody>
      </p:sp>
    </p:spTree>
    <p:extLst>
      <p:ext uri="{BB962C8B-B14F-4D97-AF65-F5344CB8AC3E}">
        <p14:creationId xmlns:p14="http://schemas.microsoft.com/office/powerpoint/2010/main" val="580968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F8CF-692C-4963-8B5E-D1C0928CF160}"/>
              </a:ext>
            </a:extLst>
          </p:cNvPr>
          <p:cNvSpPr>
            <a:spLocks noGrp="1"/>
          </p:cNvSpPr>
          <p:nvPr>
            <p:ph type="ctrTitle"/>
          </p:nvPr>
        </p:nvSpPr>
        <p:spPr>
          <a:xfrm>
            <a:off x="1429612" y="1013984"/>
            <a:ext cx="7714388" cy="3260635"/>
          </a:xfrm>
        </p:spPr>
        <p:txBody>
          <a:bodyPr anchor="b"/>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9F419655-1613-4CC0-BBE9-BD2CB2C3C766}"/>
              </a:ext>
            </a:extLst>
          </p:cNvPr>
          <p:cNvSpPr>
            <a:spLocks noGrp="1"/>
          </p:cNvSpPr>
          <p:nvPr>
            <p:ph type="subTitle" idx="1"/>
          </p:nvPr>
        </p:nvSpPr>
        <p:spPr>
          <a:xfrm>
            <a:off x="1429612" y="4848464"/>
            <a:ext cx="7714388" cy="108584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0267FFF-6BC4-4DF0-BC55-B2C3BFD8ED12}"/>
              </a:ext>
            </a:extLst>
          </p:cNvPr>
          <p:cNvSpPr>
            <a:spLocks noGrp="1"/>
          </p:cNvSpPr>
          <p:nvPr>
            <p:ph type="dt" sz="half" idx="10"/>
          </p:nvPr>
        </p:nvSpPr>
        <p:spPr/>
        <p:txBody>
          <a:bodyPr/>
          <a:lstStyle/>
          <a:p>
            <a:fld id="{3C2B07E4-CDF9-4C88-A2F3-04620E58224D}" type="datetimeFigureOut">
              <a:rPr lang="en-US" smtClean="0"/>
              <a:t>12/20/23</a:t>
            </a:fld>
            <a:endParaRPr lang="en-US"/>
          </a:p>
        </p:txBody>
      </p:sp>
      <p:sp>
        <p:nvSpPr>
          <p:cNvPr id="5" name="Footer Placeholder 4">
            <a:extLst>
              <a:ext uri="{FF2B5EF4-FFF2-40B4-BE49-F238E27FC236}">
                <a16:creationId xmlns:a16="http://schemas.microsoft.com/office/drawing/2014/main" id="{D6389830-A1B7-484B-832C-F64A558BDF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8F727-72C8-47A9-8E54-AD84590286F9}"/>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7" name="Straight Connector 6">
            <a:extLst>
              <a:ext uri="{FF2B5EF4-FFF2-40B4-BE49-F238E27FC236}">
                <a16:creationId xmlns:a16="http://schemas.microsoft.com/office/drawing/2014/main" id="{AEED5540-64E5-4258-ABA4-753F07B71B38}"/>
              </a:ext>
            </a:extLst>
          </p:cNvPr>
          <p:cNvCxnSpPr>
            <a:cxnSpLocks/>
          </p:cNvCxnSpPr>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422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F94C-BCB1-4F4C-AF70-DD2A5C4E3318}"/>
              </a:ext>
            </a:extLst>
          </p:cNvPr>
          <p:cNvSpPr>
            <a:spLocks noGrp="1"/>
          </p:cNvSpPr>
          <p:nvPr>
            <p:ph type="title"/>
          </p:nvPr>
        </p:nvSpPr>
        <p:spPr>
          <a:xfrm>
            <a:off x="1429566" y="1045445"/>
            <a:ext cx="9238434" cy="857559"/>
          </a:xfrm>
        </p:spPr>
        <p:txBody>
          <a:bodyPr anchor="b"/>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A909B75-A057-44B5-872F-DF01BDC8EA07}"/>
              </a:ext>
            </a:extLst>
          </p:cNvPr>
          <p:cNvSpPr>
            <a:spLocks noGrp="1"/>
          </p:cNvSpPr>
          <p:nvPr>
            <p:ph idx="1"/>
          </p:nvPr>
        </p:nvSpPr>
        <p:spPr>
          <a:xfrm>
            <a:off x="1429566" y="2286000"/>
            <a:ext cx="9238434" cy="381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806260C-3219-4812-88F2-3162D37F293B}"/>
              </a:ext>
            </a:extLst>
          </p:cNvPr>
          <p:cNvSpPr>
            <a:spLocks noGrp="1"/>
          </p:cNvSpPr>
          <p:nvPr>
            <p:ph type="dt" sz="half" idx="10"/>
          </p:nvPr>
        </p:nvSpPr>
        <p:spPr/>
        <p:txBody>
          <a:bodyPr/>
          <a:lstStyle/>
          <a:p>
            <a:fld id="{3C2B07E4-CDF9-4C88-A2F3-04620E58224D}" type="datetimeFigureOut">
              <a:rPr lang="en-US" smtClean="0"/>
              <a:t>12/20/23</a:t>
            </a:fld>
            <a:endParaRPr lang="en-US"/>
          </a:p>
        </p:txBody>
      </p:sp>
      <p:sp>
        <p:nvSpPr>
          <p:cNvPr id="5" name="Footer Placeholder 4">
            <a:extLst>
              <a:ext uri="{FF2B5EF4-FFF2-40B4-BE49-F238E27FC236}">
                <a16:creationId xmlns:a16="http://schemas.microsoft.com/office/drawing/2014/main" id="{F2762B73-9C01-4BE3-A199-782BE6EBA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61492-EB56-4454-9D2A-8BB94AACB89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274489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80A128-A52A-402C-865B-1BF08D7F045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900447-3778-4AB7-ACB3-7C2313FE9A47}"/>
              </a:ext>
            </a:extLst>
          </p:cNvPr>
          <p:cNvSpPr>
            <a:spLocks noGrp="1"/>
          </p:cNvSpPr>
          <p:nvPr>
            <p:ph type="title"/>
          </p:nvPr>
        </p:nvSpPr>
        <p:spPr>
          <a:xfrm>
            <a:off x="1421745" y="1287554"/>
            <a:ext cx="8284963" cy="3113064"/>
          </a:xfrm>
        </p:spPr>
        <p:txBody>
          <a:bodyPr anchor="t"/>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9B910C9-BA3C-4D31-9C62-2C2408591FF2}"/>
              </a:ext>
            </a:extLst>
          </p:cNvPr>
          <p:cNvSpPr>
            <a:spLocks noGrp="1"/>
          </p:cNvSpPr>
          <p:nvPr>
            <p:ph type="body" idx="1"/>
          </p:nvPr>
        </p:nvSpPr>
        <p:spPr>
          <a:xfrm>
            <a:off x="1421744" y="4619707"/>
            <a:ext cx="7722256" cy="1476293"/>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8742E8A-6B69-406B-A3DF-0A1B76832E0A}"/>
              </a:ext>
            </a:extLst>
          </p:cNvPr>
          <p:cNvSpPr>
            <a:spLocks noGrp="1"/>
          </p:cNvSpPr>
          <p:nvPr>
            <p:ph type="dt" sz="half" idx="10"/>
          </p:nvPr>
        </p:nvSpPr>
        <p:spPr/>
        <p:txBody>
          <a:bodyPr/>
          <a:lstStyle/>
          <a:p>
            <a:fld id="{3C2B07E4-CDF9-4C88-A2F3-04620E58224D}" type="datetimeFigureOut">
              <a:rPr lang="en-US" smtClean="0"/>
              <a:t>12/20/23</a:t>
            </a:fld>
            <a:endParaRPr lang="en-US"/>
          </a:p>
        </p:txBody>
      </p:sp>
      <p:sp>
        <p:nvSpPr>
          <p:cNvPr id="5" name="Footer Placeholder 4">
            <a:extLst>
              <a:ext uri="{FF2B5EF4-FFF2-40B4-BE49-F238E27FC236}">
                <a16:creationId xmlns:a16="http://schemas.microsoft.com/office/drawing/2014/main" id="{64D665CF-4461-4BB8-8F3A-ED1CB1084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98B27-5EF3-49F4-B3CE-F3CF419AE06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431177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F3BA-5AD5-4F15-97B2-E4652D1D4E15}"/>
              </a:ext>
            </a:extLst>
          </p:cNvPr>
          <p:cNvSpPr>
            <a:spLocks noGrp="1"/>
          </p:cNvSpPr>
          <p:nvPr>
            <p:ph type="title"/>
          </p:nvPr>
        </p:nvSpPr>
        <p:spPr>
          <a:xfrm>
            <a:off x="1429566" y="1013411"/>
            <a:ext cx="9238434" cy="889592"/>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A997B8-1FD3-40E6-A486-256EB41DB70A}"/>
              </a:ext>
            </a:extLst>
          </p:cNvPr>
          <p:cNvSpPr>
            <a:spLocks noGrp="1"/>
          </p:cNvSpPr>
          <p:nvPr>
            <p:ph sz="half" idx="1"/>
          </p:nvPr>
        </p:nvSpPr>
        <p:spPr>
          <a:xfrm>
            <a:off x="1429566"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183F4D8-AA9A-4AF7-86EA-E4D797B98CE9}"/>
              </a:ext>
            </a:extLst>
          </p:cNvPr>
          <p:cNvSpPr>
            <a:spLocks noGrp="1"/>
          </p:cNvSpPr>
          <p:nvPr>
            <p:ph sz="half" idx="2"/>
          </p:nvPr>
        </p:nvSpPr>
        <p:spPr>
          <a:xfrm>
            <a:off x="6172200"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A08823E-BC08-4810-9BFF-35D2EA2AE729}"/>
              </a:ext>
            </a:extLst>
          </p:cNvPr>
          <p:cNvSpPr>
            <a:spLocks noGrp="1"/>
          </p:cNvSpPr>
          <p:nvPr>
            <p:ph type="dt" sz="half" idx="10"/>
          </p:nvPr>
        </p:nvSpPr>
        <p:spPr/>
        <p:txBody>
          <a:bodyPr/>
          <a:lstStyle/>
          <a:p>
            <a:fld id="{3C2B07E4-CDF9-4C88-A2F3-04620E58224D}" type="datetimeFigureOut">
              <a:rPr lang="en-US" smtClean="0"/>
              <a:t>12/20/23</a:t>
            </a:fld>
            <a:endParaRPr lang="en-US"/>
          </a:p>
        </p:txBody>
      </p:sp>
      <p:sp>
        <p:nvSpPr>
          <p:cNvPr id="6" name="Footer Placeholder 5">
            <a:extLst>
              <a:ext uri="{FF2B5EF4-FFF2-40B4-BE49-F238E27FC236}">
                <a16:creationId xmlns:a16="http://schemas.microsoft.com/office/drawing/2014/main" id="{2FDD2BFB-BB2C-4C4A-A6E1-DD223C2B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D369B2-12F8-4583-8A7F-523C9A3EF09B}"/>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4101091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717F-84B9-44BA-8DD6-680394AB193E}"/>
              </a:ext>
            </a:extLst>
          </p:cNvPr>
          <p:cNvSpPr>
            <a:spLocks noGrp="1"/>
          </p:cNvSpPr>
          <p:nvPr>
            <p:ph type="title"/>
          </p:nvPr>
        </p:nvSpPr>
        <p:spPr>
          <a:xfrm>
            <a:off x="1429566" y="1079150"/>
            <a:ext cx="9238434" cy="823912"/>
          </a:xfrm>
        </p:spPr>
        <p:txBody>
          <a:bodyPr/>
          <a:lstStyle>
            <a:lvl1pPr>
              <a:defRPr>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A1217D6-7448-4625-964F-5D82F65F11F7}"/>
              </a:ext>
            </a:extLst>
          </p:cNvPr>
          <p:cNvSpPr>
            <a:spLocks noGrp="1"/>
          </p:cNvSpPr>
          <p:nvPr>
            <p:ph type="body" idx="1"/>
          </p:nvPr>
        </p:nvSpPr>
        <p:spPr>
          <a:xfrm>
            <a:off x="1429567" y="2013217"/>
            <a:ext cx="4495799" cy="704232"/>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53A534C-0B54-4327-99C0-4F0019FD21F6}"/>
              </a:ext>
            </a:extLst>
          </p:cNvPr>
          <p:cNvSpPr>
            <a:spLocks noGrp="1"/>
          </p:cNvSpPr>
          <p:nvPr>
            <p:ph sz="half" idx="2"/>
          </p:nvPr>
        </p:nvSpPr>
        <p:spPr>
          <a:xfrm>
            <a:off x="1429567"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89D4A63-0795-4B74-8C11-5FE7944118C7}"/>
              </a:ext>
            </a:extLst>
          </p:cNvPr>
          <p:cNvSpPr>
            <a:spLocks noGrp="1"/>
          </p:cNvSpPr>
          <p:nvPr>
            <p:ph type="body" sz="quarter" idx="3"/>
          </p:nvPr>
        </p:nvSpPr>
        <p:spPr>
          <a:xfrm>
            <a:off x="6172200" y="2013215"/>
            <a:ext cx="4495800" cy="704233"/>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23D16F3-F747-441B-9854-27225954DEC4}"/>
              </a:ext>
            </a:extLst>
          </p:cNvPr>
          <p:cNvSpPr>
            <a:spLocks noGrp="1"/>
          </p:cNvSpPr>
          <p:nvPr>
            <p:ph sz="quarter" idx="4"/>
          </p:nvPr>
        </p:nvSpPr>
        <p:spPr>
          <a:xfrm>
            <a:off x="6172200"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E8168E2-6B97-486E-B0E4-4E7F5CDBB5B1}"/>
              </a:ext>
            </a:extLst>
          </p:cNvPr>
          <p:cNvSpPr>
            <a:spLocks noGrp="1"/>
          </p:cNvSpPr>
          <p:nvPr>
            <p:ph type="dt" sz="half" idx="10"/>
          </p:nvPr>
        </p:nvSpPr>
        <p:spPr/>
        <p:txBody>
          <a:bodyPr/>
          <a:lstStyle/>
          <a:p>
            <a:fld id="{3C2B07E4-CDF9-4C88-A2F3-04620E58224D}" type="datetimeFigureOut">
              <a:rPr lang="en-US" smtClean="0"/>
              <a:t>12/20/23</a:t>
            </a:fld>
            <a:endParaRPr lang="en-US"/>
          </a:p>
        </p:txBody>
      </p:sp>
      <p:sp>
        <p:nvSpPr>
          <p:cNvPr id="8" name="Footer Placeholder 7">
            <a:extLst>
              <a:ext uri="{FF2B5EF4-FFF2-40B4-BE49-F238E27FC236}">
                <a16:creationId xmlns:a16="http://schemas.microsoft.com/office/drawing/2014/main" id="{D05D3E2B-2F4E-4347-A8E9-27EB7D0359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1FC4F5-6876-414E-9E30-84706A3F528C}"/>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11" name="Straight Connector 10">
            <a:extLst>
              <a:ext uri="{FF2B5EF4-FFF2-40B4-BE49-F238E27FC236}">
                <a16:creationId xmlns:a16="http://schemas.microsoft.com/office/drawing/2014/main" id="{A70D2F04-5474-46B9-B838-858CDF4AB2D2}"/>
              </a:ext>
            </a:extLst>
          </p:cNvPr>
          <p:cNvCxnSpPr>
            <a:cxnSpLocks/>
          </p:cNvCxnSpPr>
          <p:nvPr/>
        </p:nvCxnSpPr>
        <p:spPr>
          <a:xfrm>
            <a:off x="6270727"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DEE893-BE45-47F3-BCF0-02424B3503CC}"/>
              </a:ext>
            </a:extLst>
          </p:cNvPr>
          <p:cNvSpPr/>
          <p:nvPr/>
        </p:nvSpPr>
        <p:spPr>
          <a:xfrm>
            <a:off x="-1171838" y="4592406"/>
            <a:ext cx="808262" cy="3897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3FB5178A-4501-4B56-8BF1-D083D7B021CE}"/>
              </a:ext>
            </a:extLst>
          </p:cNvPr>
          <p:cNvCxnSpPr>
            <a:cxnSpLocks/>
          </p:cNvCxnSpPr>
          <p:nvPr/>
        </p:nvCxnSpPr>
        <p:spPr>
          <a:xfrm>
            <a:off x="1524000"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316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109C6-041C-42BA-B507-8EA298046ED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7BF877-20DD-40F4-AEA8-E1B6D5350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7DC874-15B5-4338-B7D1-8E393AB4C16E}"/>
              </a:ext>
            </a:extLst>
          </p:cNvPr>
          <p:cNvSpPr>
            <a:spLocks noGrp="1"/>
          </p:cNvSpPr>
          <p:nvPr>
            <p:ph type="dt" sz="half" idx="10"/>
          </p:nvPr>
        </p:nvSpPr>
        <p:spPr/>
        <p:txBody>
          <a:bodyPr/>
          <a:lstStyle/>
          <a:p>
            <a:fld id="{3C2B07E4-CDF9-4C88-A2F3-04620E58224D}" type="datetimeFigureOut">
              <a:rPr lang="en-US" smtClean="0"/>
              <a:t>12/20/23</a:t>
            </a:fld>
            <a:endParaRPr lang="en-US"/>
          </a:p>
        </p:txBody>
      </p:sp>
      <p:sp>
        <p:nvSpPr>
          <p:cNvPr id="4" name="Footer Placeholder 3">
            <a:extLst>
              <a:ext uri="{FF2B5EF4-FFF2-40B4-BE49-F238E27FC236}">
                <a16:creationId xmlns:a16="http://schemas.microsoft.com/office/drawing/2014/main" id="{7E66BAE3-24C5-483F-9141-D860A265E7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9AEEB4-66F8-4008-B616-804FB9D91CF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938173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6C975-8FFB-4A4B-9213-774EE3901DE9}"/>
              </a:ext>
            </a:extLst>
          </p:cNvPr>
          <p:cNvSpPr>
            <a:spLocks noGrp="1"/>
          </p:cNvSpPr>
          <p:nvPr>
            <p:ph type="dt" sz="half" idx="10"/>
          </p:nvPr>
        </p:nvSpPr>
        <p:spPr/>
        <p:txBody>
          <a:bodyPr/>
          <a:lstStyle/>
          <a:p>
            <a:fld id="{3C2B07E4-CDF9-4C88-A2F3-04620E58224D}" type="datetimeFigureOut">
              <a:rPr lang="en-US" smtClean="0"/>
              <a:t>12/20/23</a:t>
            </a:fld>
            <a:endParaRPr lang="en-US"/>
          </a:p>
        </p:txBody>
      </p:sp>
      <p:sp>
        <p:nvSpPr>
          <p:cNvPr id="3" name="Footer Placeholder 2">
            <a:extLst>
              <a:ext uri="{FF2B5EF4-FFF2-40B4-BE49-F238E27FC236}">
                <a16:creationId xmlns:a16="http://schemas.microsoft.com/office/drawing/2014/main" id="{4FBA744F-475D-4105-8E4A-0258155495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3FA64C-7966-4D6F-88D7-4B89F2A1DF2C}"/>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922911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ED5F-AB94-4DCF-8971-B8B2B55AF653}"/>
              </a:ext>
            </a:extLst>
          </p:cNvPr>
          <p:cNvSpPr>
            <a:spLocks noGrp="1"/>
          </p:cNvSpPr>
          <p:nvPr>
            <p:ph type="title"/>
          </p:nvPr>
        </p:nvSpPr>
        <p:spPr>
          <a:xfrm>
            <a:off x="1443740" y="1558944"/>
            <a:ext cx="3279689" cy="1864196"/>
          </a:xfrm>
        </p:spPr>
        <p:txBody>
          <a:bodyPr anchor="b"/>
          <a:lstStyle>
            <a:lvl1pPr algn="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41EE4CB-68CF-4BF3-A891-8277AFD13D88}"/>
              </a:ext>
            </a:extLst>
          </p:cNvPr>
          <p:cNvSpPr>
            <a:spLocks noGrp="1"/>
          </p:cNvSpPr>
          <p:nvPr>
            <p:ph idx="1"/>
          </p:nvPr>
        </p:nvSpPr>
        <p:spPr>
          <a:xfrm>
            <a:off x="5334000" y="762000"/>
            <a:ext cx="5333999" cy="5334000"/>
          </a:xfrm>
        </p:spPr>
        <p:txBody>
          <a:bodyPr anchor="ctr">
            <a:normAutofit/>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5292E72-B66D-40EE-B182-5585382A6DC9}"/>
              </a:ext>
            </a:extLst>
          </p:cNvPr>
          <p:cNvSpPr>
            <a:spLocks noGrp="1"/>
          </p:cNvSpPr>
          <p:nvPr>
            <p:ph type="body" sz="half" idx="2"/>
          </p:nvPr>
        </p:nvSpPr>
        <p:spPr>
          <a:xfrm>
            <a:off x="1443741" y="3649682"/>
            <a:ext cx="3233096" cy="1933605"/>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D73B694-B050-45F3-AE6F-A86A129F1C64}"/>
              </a:ext>
            </a:extLst>
          </p:cNvPr>
          <p:cNvSpPr>
            <a:spLocks noGrp="1"/>
          </p:cNvSpPr>
          <p:nvPr>
            <p:ph type="dt" sz="half" idx="10"/>
          </p:nvPr>
        </p:nvSpPr>
        <p:spPr/>
        <p:txBody>
          <a:bodyPr/>
          <a:lstStyle/>
          <a:p>
            <a:fld id="{3C2B07E4-CDF9-4C88-A2F3-04620E58224D}" type="datetimeFigureOut">
              <a:rPr lang="en-US" smtClean="0"/>
              <a:t>12/20/23</a:t>
            </a:fld>
            <a:endParaRPr lang="en-US"/>
          </a:p>
        </p:txBody>
      </p:sp>
      <p:sp>
        <p:nvSpPr>
          <p:cNvPr id="6" name="Footer Placeholder 5">
            <a:extLst>
              <a:ext uri="{FF2B5EF4-FFF2-40B4-BE49-F238E27FC236}">
                <a16:creationId xmlns:a16="http://schemas.microsoft.com/office/drawing/2014/main" id="{7E8AE423-9CA5-46B3-96B1-7586AD0208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4B973D-F1F7-47BC-996D-6100B7C89520}"/>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537020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9949-4A1F-4DA9-9B75-A6180F954B8D}"/>
              </a:ext>
            </a:extLst>
          </p:cNvPr>
          <p:cNvSpPr>
            <a:spLocks noGrp="1"/>
          </p:cNvSpPr>
          <p:nvPr>
            <p:ph type="title"/>
          </p:nvPr>
        </p:nvSpPr>
        <p:spPr>
          <a:xfrm>
            <a:off x="1433543" y="1383126"/>
            <a:ext cx="3289886" cy="2045874"/>
          </a:xfrm>
        </p:spPr>
        <p:txBody>
          <a:bodyPr anchor="b"/>
          <a:lstStyle>
            <a:lvl1pPr algn="r">
              <a:defRPr sz="280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79A8D794-C670-4569-93D9-0FF8B35AA7AE}"/>
              </a:ext>
            </a:extLst>
          </p:cNvPr>
          <p:cNvSpPr>
            <a:spLocks noGrp="1"/>
          </p:cNvSpPr>
          <p:nvPr>
            <p:ph type="pic" idx="1"/>
          </p:nvPr>
        </p:nvSpPr>
        <p:spPr>
          <a:xfrm>
            <a:off x="5334001" y="762000"/>
            <a:ext cx="5333999" cy="5334000"/>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92486F6-AE67-4B34-B8E2-0B7576DC2E3A}"/>
              </a:ext>
            </a:extLst>
          </p:cNvPr>
          <p:cNvSpPr>
            <a:spLocks noGrp="1"/>
          </p:cNvSpPr>
          <p:nvPr>
            <p:ph type="body" sz="half" idx="2"/>
          </p:nvPr>
        </p:nvSpPr>
        <p:spPr>
          <a:xfrm>
            <a:off x="1433544" y="3649682"/>
            <a:ext cx="3243292" cy="1684317"/>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198B11C-BB63-49A6-B488-29D4FBF8E107}"/>
              </a:ext>
            </a:extLst>
          </p:cNvPr>
          <p:cNvSpPr>
            <a:spLocks noGrp="1"/>
          </p:cNvSpPr>
          <p:nvPr>
            <p:ph type="dt" sz="half" idx="10"/>
          </p:nvPr>
        </p:nvSpPr>
        <p:spPr/>
        <p:txBody>
          <a:bodyPr/>
          <a:lstStyle/>
          <a:p>
            <a:fld id="{3C2B07E4-CDF9-4C88-A2F3-04620E58224D}" type="datetimeFigureOut">
              <a:rPr lang="en-US" smtClean="0"/>
              <a:t>12/20/23</a:t>
            </a:fld>
            <a:endParaRPr lang="en-US"/>
          </a:p>
        </p:txBody>
      </p:sp>
      <p:sp>
        <p:nvSpPr>
          <p:cNvPr id="6" name="Footer Placeholder 5">
            <a:extLst>
              <a:ext uri="{FF2B5EF4-FFF2-40B4-BE49-F238E27FC236}">
                <a16:creationId xmlns:a16="http://schemas.microsoft.com/office/drawing/2014/main" id="{324B9166-6D36-4F0A-9ADD-33D49A0C3A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B22B8F-7760-41B3-9053-DD90255B9EE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86224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A5DE-E5C6-4DB9-AD28-8F1EAC6F5513}"/>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4363E08E-9B2D-4740-9AC6-D5E1CFB95FC6}"/>
              </a:ext>
            </a:extLst>
          </p:cNvPr>
          <p:cNvSpPr>
            <a:spLocks noGrp="1"/>
          </p:cNvSpPr>
          <p:nvPr>
            <p:ph type="body" orient="vert" idx="1"/>
          </p:nvPr>
        </p:nvSpPr>
        <p:spPr>
          <a:xfrm>
            <a:off x="1429566" y="2229957"/>
            <a:ext cx="9238434" cy="386604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E4E3736-E8AA-4F58-9D3A-27050B287F9D}"/>
              </a:ext>
            </a:extLst>
          </p:cNvPr>
          <p:cNvSpPr>
            <a:spLocks noGrp="1"/>
          </p:cNvSpPr>
          <p:nvPr>
            <p:ph type="dt" sz="half" idx="10"/>
          </p:nvPr>
        </p:nvSpPr>
        <p:spPr/>
        <p:txBody>
          <a:bodyPr/>
          <a:lstStyle/>
          <a:p>
            <a:fld id="{3C2B07E4-CDF9-4C88-A2F3-04620E58224D}" type="datetimeFigureOut">
              <a:rPr lang="en-US" smtClean="0"/>
              <a:t>12/20/23</a:t>
            </a:fld>
            <a:endParaRPr lang="en-US"/>
          </a:p>
        </p:txBody>
      </p:sp>
      <p:sp>
        <p:nvSpPr>
          <p:cNvPr id="5" name="Footer Placeholder 4">
            <a:extLst>
              <a:ext uri="{FF2B5EF4-FFF2-40B4-BE49-F238E27FC236}">
                <a16:creationId xmlns:a16="http://schemas.microsoft.com/office/drawing/2014/main" id="{1DE95E84-15BC-478B-9DAB-15025867BB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9D98F-E0A8-4254-A957-7F17811D017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940543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E70F5-2276-4F91-9FC2-8DA4B528814A}"/>
              </a:ext>
            </a:extLst>
          </p:cNvPr>
          <p:cNvSpPr>
            <a:spLocks noGrp="1"/>
          </p:cNvSpPr>
          <p:nvPr>
            <p:ph type="title" orient="vert"/>
          </p:nvPr>
        </p:nvSpPr>
        <p:spPr>
          <a:xfrm>
            <a:off x="9144000" y="1467699"/>
            <a:ext cx="1758461" cy="4628301"/>
          </a:xfrm>
        </p:spPr>
        <p:txBody>
          <a:bodyPr vert="eaVert"/>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D21856C5-C2FD-45E4-A631-AC06B5495BEA}"/>
              </a:ext>
            </a:extLst>
          </p:cNvPr>
          <p:cNvSpPr>
            <a:spLocks noGrp="1"/>
          </p:cNvSpPr>
          <p:nvPr>
            <p:ph type="body" orient="vert" idx="1"/>
          </p:nvPr>
        </p:nvSpPr>
        <p:spPr>
          <a:xfrm>
            <a:off x="1182312" y="1467699"/>
            <a:ext cx="7839379" cy="4628301"/>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EE336EA-B6DD-4115-9C67-79A24C866ED4}"/>
              </a:ext>
            </a:extLst>
          </p:cNvPr>
          <p:cNvSpPr>
            <a:spLocks noGrp="1"/>
          </p:cNvSpPr>
          <p:nvPr>
            <p:ph type="dt" sz="half" idx="10"/>
          </p:nvPr>
        </p:nvSpPr>
        <p:spPr/>
        <p:txBody>
          <a:bodyPr/>
          <a:lstStyle/>
          <a:p>
            <a:fld id="{3C2B07E4-CDF9-4C88-A2F3-04620E58224D}" type="datetimeFigureOut">
              <a:rPr lang="en-US" smtClean="0"/>
              <a:t>12/20/23</a:t>
            </a:fld>
            <a:endParaRPr lang="en-US"/>
          </a:p>
        </p:txBody>
      </p:sp>
      <p:sp>
        <p:nvSpPr>
          <p:cNvPr id="5" name="Footer Placeholder 4">
            <a:extLst>
              <a:ext uri="{FF2B5EF4-FFF2-40B4-BE49-F238E27FC236}">
                <a16:creationId xmlns:a16="http://schemas.microsoft.com/office/drawing/2014/main" id="{C2EA668B-1DAB-449C-9BA4-7B1572A22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C6567E-119D-4C98-93FF-73A332803A13}"/>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625061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3C2B07E4-CDF9-4C88-A2F3-04620E58224D}" type="datetimeFigureOut">
              <a:rPr lang="en-US" smtClean="0"/>
              <a:pPr/>
              <a:t>12/20/23</a:t>
            </a:fld>
            <a:endParaRPr lang="en-US" dirty="0"/>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fld id="{EFE71E98-A417-4ECC-ACEB-C0490C20DB04}" type="slidenum">
              <a:rPr lang="en-US" smtClean="0"/>
              <a:pPr/>
              <a:t>‹#›</a:t>
            </a:fld>
            <a:endParaRPr lang="en-US"/>
          </a:p>
        </p:txBody>
      </p:sp>
    </p:spTree>
    <p:extLst>
      <p:ext uri="{BB962C8B-B14F-4D97-AF65-F5344CB8AC3E}">
        <p14:creationId xmlns:p14="http://schemas.microsoft.com/office/powerpoint/2010/main" val="2260439040"/>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11" r:id="rId6"/>
    <p:sldLayoutId id="2147483706" r:id="rId7"/>
    <p:sldLayoutId id="2147483707" r:id="rId8"/>
    <p:sldLayoutId id="2147483708" r:id="rId9"/>
    <p:sldLayoutId id="2147483710" r:id="rId10"/>
    <p:sldLayoutId id="2147483709"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rawpixel.com/image/425634/muslim-family-meal?referral=31529&amp;source=pinterest" TargetMode="External"/><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Diversity issues | Centre for Applied Cross-cultural Research | Victoria  University of Wellington">
            <a:extLst>
              <a:ext uri="{FF2B5EF4-FFF2-40B4-BE49-F238E27FC236}">
                <a16:creationId xmlns:a16="http://schemas.microsoft.com/office/drawing/2014/main" id="{D8BEE0D5-6A96-C4C2-2E66-797BDCF316FB}"/>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3641" b="23778"/>
          <a:stretch/>
        </p:blipFill>
        <p:spPr bwMode="auto">
          <a:xfrm>
            <a:off x="-1"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3245FD0-F8A8-3070-F049-71AC35FFD1C3}"/>
              </a:ext>
            </a:extLst>
          </p:cNvPr>
          <p:cNvSpPr>
            <a:spLocks noGrp="1"/>
          </p:cNvSpPr>
          <p:nvPr>
            <p:ph type="ctrTitle"/>
          </p:nvPr>
        </p:nvSpPr>
        <p:spPr>
          <a:xfrm>
            <a:off x="449030" y="3830605"/>
            <a:ext cx="11488614" cy="2850146"/>
          </a:xfrm>
        </p:spPr>
        <p:txBody>
          <a:bodyPr>
            <a:normAutofit fontScale="90000"/>
          </a:bodyPr>
          <a:lstStyle/>
          <a:p>
            <a:pPr algn="ctr"/>
            <a:r>
              <a:rPr lang="en-GB" sz="9600" dirty="0"/>
              <a:t>MULTICULTURALISM and </a:t>
            </a:r>
            <a:br>
              <a:rPr lang="en-GB" sz="9600" dirty="0"/>
            </a:br>
            <a:r>
              <a:rPr lang="en-GB" sz="9600" dirty="0"/>
              <a:t>vulnerability</a:t>
            </a:r>
            <a:br>
              <a:rPr lang="en-GB" sz="9600" dirty="0"/>
            </a:br>
            <a:endParaRPr lang="en-GB" sz="9600" dirty="0"/>
          </a:p>
        </p:txBody>
      </p:sp>
      <p:sp>
        <p:nvSpPr>
          <p:cNvPr id="9" name="Rectangle 8">
            <a:extLst>
              <a:ext uri="{FF2B5EF4-FFF2-40B4-BE49-F238E27FC236}">
                <a16:creationId xmlns:a16="http://schemas.microsoft.com/office/drawing/2014/main" id="{D8DB9103-BB65-8F88-086A-1110D00B9505}"/>
              </a:ext>
            </a:extLst>
          </p:cNvPr>
          <p:cNvSpPr/>
          <p:nvPr/>
        </p:nvSpPr>
        <p:spPr>
          <a:xfrm>
            <a:off x="-549" y="5646258"/>
            <a:ext cx="12192001" cy="12117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Logo, icon, company name&#10;&#10;Description automatically generated">
            <a:extLst>
              <a:ext uri="{FF2B5EF4-FFF2-40B4-BE49-F238E27FC236}">
                <a16:creationId xmlns:a16="http://schemas.microsoft.com/office/drawing/2014/main" id="{57576BF6-66C2-688B-7A50-185A1CFE14F5}"/>
              </a:ext>
            </a:extLst>
          </p:cNvPr>
          <p:cNvPicPr>
            <a:picLocks noChangeAspect="1"/>
          </p:cNvPicPr>
          <p:nvPr/>
        </p:nvPicPr>
        <p:blipFill>
          <a:blip r:embed="rId4"/>
          <a:stretch>
            <a:fillRect/>
          </a:stretch>
        </p:blipFill>
        <p:spPr>
          <a:xfrm>
            <a:off x="193812" y="5646258"/>
            <a:ext cx="1260364" cy="1211732"/>
          </a:xfrm>
          <a:prstGeom prst="rect">
            <a:avLst/>
          </a:prstGeom>
        </p:spPr>
      </p:pic>
      <p:pic>
        <p:nvPicPr>
          <p:cNvPr id="1030" name="Picture 6" descr="Inforegio - Download centre for visual elements">
            <a:extLst>
              <a:ext uri="{FF2B5EF4-FFF2-40B4-BE49-F238E27FC236}">
                <a16:creationId xmlns:a16="http://schemas.microsoft.com/office/drawing/2014/main" id="{DF684B30-CF13-96C8-F9AD-2FDCD65472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3063" y="5942773"/>
            <a:ext cx="2905125" cy="61015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IALOG of Transformation ®️ – DIALOG of Transformation ®">
            <a:extLst>
              <a:ext uri="{FF2B5EF4-FFF2-40B4-BE49-F238E27FC236}">
                <a16:creationId xmlns:a16="http://schemas.microsoft.com/office/drawing/2014/main" id="{96D2F9B3-8638-FAC1-D91B-BC11A9E4F10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3553" b="41317"/>
          <a:stretch/>
        </p:blipFill>
        <p:spPr bwMode="auto">
          <a:xfrm>
            <a:off x="5328874" y="5814947"/>
            <a:ext cx="3445383" cy="8658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picture containing text, person, screenshot, people&#10;&#10;Description automatically generated">
            <a:extLst>
              <a:ext uri="{FF2B5EF4-FFF2-40B4-BE49-F238E27FC236}">
                <a16:creationId xmlns:a16="http://schemas.microsoft.com/office/drawing/2014/main" id="{258D90BA-1854-6FEF-1F95-E85DE8FC7F61}"/>
              </a:ext>
            </a:extLst>
          </p:cNvPr>
          <p:cNvPicPr>
            <a:picLocks noChangeAspect="1"/>
          </p:cNvPicPr>
          <p:nvPr/>
        </p:nvPicPr>
        <p:blipFill>
          <a:blip r:embed="rId7"/>
          <a:stretch>
            <a:fillRect/>
          </a:stretch>
        </p:blipFill>
        <p:spPr>
          <a:xfrm>
            <a:off x="2551383" y="5695876"/>
            <a:ext cx="2099312" cy="1130639"/>
          </a:xfrm>
          <a:prstGeom prst="rect">
            <a:avLst/>
          </a:prstGeom>
        </p:spPr>
      </p:pic>
    </p:spTree>
    <p:extLst>
      <p:ext uri="{BB962C8B-B14F-4D97-AF65-F5344CB8AC3E}">
        <p14:creationId xmlns:p14="http://schemas.microsoft.com/office/powerpoint/2010/main" val="2780999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0" name="Rectangle 1039">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50 years of multiculturalism: Has the dial moved forward? - New Canadian  Media">
            <a:extLst>
              <a:ext uri="{FF2B5EF4-FFF2-40B4-BE49-F238E27FC236}">
                <a16:creationId xmlns:a16="http://schemas.microsoft.com/office/drawing/2014/main" id="{22B983FC-F061-6C61-1145-3CF15E20EA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6"/>
          <a:stretch/>
        </p:blipFill>
        <p:spPr bwMode="auto">
          <a:xfrm>
            <a:off x="21"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42" name="Rectangle 1041">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989400" y="777834"/>
            <a:ext cx="8213199" cy="1326078"/>
          </a:xfrm>
        </p:spPr>
        <p:txBody>
          <a:bodyPr anchor="ctr">
            <a:normAutofit/>
          </a:bodyPr>
          <a:lstStyle/>
          <a:p>
            <a:pPr algn="ctr"/>
            <a:r>
              <a:rPr lang="en-GB" sz="4000" dirty="0"/>
              <a:t>MULTICULTURALISM</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246614" y="2119746"/>
            <a:ext cx="9999317" cy="3810001"/>
          </a:xfrm>
        </p:spPr>
        <p:txBody>
          <a:bodyPr anchor="ctr">
            <a:normAutofit/>
          </a:bodyPr>
          <a:lstStyle/>
          <a:p>
            <a:pPr>
              <a:lnSpc>
                <a:spcPct val="120000"/>
              </a:lnSpc>
            </a:pPr>
            <a:r>
              <a:rPr lang="en-GB" i="0" u="none" strike="noStrike" dirty="0">
                <a:effectLst/>
                <a:latin typeface="Calibri" panose="020F0502020204030204" pitchFamily="34" charset="0"/>
                <a:cs typeface="Calibri" panose="020F0502020204030204" pitchFamily="34" charset="0"/>
              </a:rPr>
              <a:t>The concept of multiculturalism holds that many identities and cultural groups should be respected, promoted, and acknowledged in society. </a:t>
            </a:r>
          </a:p>
          <a:p>
            <a:pPr>
              <a:lnSpc>
                <a:spcPct val="120000"/>
              </a:lnSpc>
            </a:pPr>
            <a:r>
              <a:rPr lang="en-GB" i="0" u="none" strike="noStrike" dirty="0">
                <a:effectLst/>
                <a:latin typeface="Calibri" panose="020F0502020204030204" pitchFamily="34" charset="0"/>
                <a:cs typeface="Calibri" panose="020F0502020204030204" pitchFamily="34" charset="0"/>
              </a:rPr>
              <a:t>Thus, multiculturalism aims to address the problems caused by marginalisation of minorities and cultural variety. </a:t>
            </a:r>
          </a:p>
          <a:p>
            <a:pPr>
              <a:lnSpc>
                <a:spcPct val="120000"/>
              </a:lnSpc>
            </a:pPr>
            <a:r>
              <a:rPr lang="en-GB" i="0" u="none" strike="noStrike" dirty="0">
                <a:effectLst/>
                <a:latin typeface="Calibri" panose="020F0502020204030204" pitchFamily="34" charset="0"/>
                <a:cs typeface="Calibri" panose="020F0502020204030204" pitchFamily="34" charset="0"/>
              </a:rPr>
              <a:t>Diversity within unity is multiculturalism's central tenet. Since the end of World War II, there has been an increase in international migration, which has encouraged the formation of multiculturalism and corresponded with the end of colonialism.</a:t>
            </a:r>
          </a:p>
          <a:p>
            <a:pPr>
              <a:lnSpc>
                <a:spcPct val="120000"/>
              </a:lnSpc>
            </a:pPr>
            <a:r>
              <a:rPr lang="en-GB" i="0" u="none" strike="noStrike" dirty="0">
                <a:effectLst/>
                <a:latin typeface="Calibri" panose="020F0502020204030204" pitchFamily="34" charset="0"/>
                <a:cs typeface="Calibri" panose="020F0502020204030204" pitchFamily="34" charset="0"/>
              </a:rPr>
              <a:t>As economic migration became more common and many countries were no longer monocultural, the fall of communism also marked a historical turning point in diversity.</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2855387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38,129 Multiculturalism Stock Photos, Pictures &amp; Royalty-Free Images -  iStock | Multiculturalism day, Multiculturalism canada, Multiculturalism  children">
            <a:extLst>
              <a:ext uri="{FF2B5EF4-FFF2-40B4-BE49-F238E27FC236}">
                <a16:creationId xmlns:a16="http://schemas.microsoft.com/office/drawing/2014/main" id="{916EB6B0-3458-5DA1-E242-717C238D67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43" r="18212" b="-1"/>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057" name="Rectangle 205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2383833" y="340420"/>
            <a:ext cx="6443775" cy="1219200"/>
          </a:xfrm>
        </p:spPr>
        <p:txBody>
          <a:bodyPr anchor="ctr">
            <a:normAutofit/>
          </a:bodyPr>
          <a:lstStyle/>
          <a:p>
            <a:pPr algn="r"/>
            <a:r>
              <a:rPr lang="en-GB" sz="4000" dirty="0"/>
              <a:t>MULTICULTURALISM</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379516" y="1820858"/>
            <a:ext cx="9807039" cy="3810001"/>
          </a:xfrm>
        </p:spPr>
        <p:txBody>
          <a:bodyPr anchor="ctr">
            <a:normAutofit fontScale="92500" lnSpcReduction="20000"/>
          </a:bodyPr>
          <a:lstStyle/>
          <a:p>
            <a:pPr>
              <a:lnSpc>
                <a:spcPct val="120000"/>
              </a:lnSpc>
            </a:pPr>
            <a:r>
              <a:rPr lang="en-GB" b="0" i="0" u="none" strike="noStrike" dirty="0">
                <a:effectLst/>
                <a:latin typeface="Calibri" panose="020F0502020204030204" pitchFamily="34" charset="0"/>
                <a:cs typeface="Calibri" panose="020F0502020204030204" pitchFamily="34" charset="0"/>
              </a:rPr>
              <a:t>Multiculturalism may take the shape of a demand for specific legal protection for certain cultural groups, recognition of contributions to the cultural life of the political community as a whole, or the assertion of autonomous powers of governance for particular cultures.</a:t>
            </a:r>
          </a:p>
          <a:p>
            <a:pPr>
              <a:lnSpc>
                <a:spcPct val="120000"/>
              </a:lnSpc>
            </a:pPr>
            <a:r>
              <a:rPr lang="en-GB" b="0" i="0" u="none" strike="noStrike" dirty="0">
                <a:effectLst/>
                <a:latin typeface="Calibri" panose="020F0502020204030204" pitchFamily="34" charset="0"/>
                <a:cs typeface="Calibri" panose="020F0502020204030204" pitchFamily="34" charset="0"/>
              </a:rPr>
              <a:t>Multiculturalism serves as both a reaction to the fact that there are many different cultures in contemporary democracies and a remedy for historical marginalisation, prejudice, and persecution of some cultural groups. </a:t>
            </a:r>
          </a:p>
          <a:p>
            <a:pPr>
              <a:lnSpc>
                <a:spcPct val="120000"/>
              </a:lnSpc>
            </a:pPr>
            <a:r>
              <a:rPr lang="en-GB" b="0" i="0" u="none" strike="noStrike" dirty="0">
                <a:effectLst/>
                <a:latin typeface="Calibri" panose="020F0502020204030204" pitchFamily="34" charset="0"/>
                <a:cs typeface="Calibri" panose="020F0502020204030204" pitchFamily="34" charset="0"/>
              </a:rPr>
              <a:t>Members of most contemporary democracies represent a variety of cultural perspectives, behaviours, and contributions. In the past, many minority cultural groups have been excluded or had their contributions and identities diminished. </a:t>
            </a:r>
          </a:p>
          <a:p>
            <a:pPr>
              <a:lnSpc>
                <a:spcPct val="120000"/>
              </a:lnSpc>
            </a:pPr>
            <a:r>
              <a:rPr lang="en-GB" b="0" i="0" u="none" strike="noStrike" dirty="0">
                <a:effectLst/>
                <a:latin typeface="Calibri" panose="020F0502020204030204" pitchFamily="34" charset="0"/>
                <a:cs typeface="Calibri" panose="020F0502020204030204" pitchFamily="34" charset="0"/>
              </a:rPr>
              <a:t>While upholding tolerance for their differences and refraining from calling for their assimilation into the dominant culture, multiculturalism aims to include the opinions and contributions of other elements of society.</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32287854"/>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Content Placeholder 10" descr="A picture containing diagram&#10;&#10;Description automatically generated">
            <a:extLst>
              <a:ext uri="{FF2B5EF4-FFF2-40B4-BE49-F238E27FC236}">
                <a16:creationId xmlns:a16="http://schemas.microsoft.com/office/drawing/2014/main" id="{B2F3A5E3-8F33-81AB-0F5B-846CAADD26A9}"/>
              </a:ext>
            </a:extLst>
          </p:cNvPr>
          <p:cNvPicPr>
            <a:picLocks noGrp="1" noChangeAspect="1"/>
          </p:cNvPicPr>
          <p:nvPr>
            <p:ph idx="1"/>
          </p:nvPr>
        </p:nvPicPr>
        <p:blipFill>
          <a:blip r:embed="rId2"/>
          <a:stretch>
            <a:fillRect/>
          </a:stretch>
        </p:blipFill>
        <p:spPr>
          <a:xfrm>
            <a:off x="758756" y="0"/>
            <a:ext cx="10674487" cy="6205534"/>
          </a:xfrm>
        </p:spPr>
      </p:pic>
      <p:sp>
        <p:nvSpPr>
          <p:cNvPr id="4" name="TextBox 3">
            <a:extLst>
              <a:ext uri="{FF2B5EF4-FFF2-40B4-BE49-F238E27FC236}">
                <a16:creationId xmlns:a16="http://schemas.microsoft.com/office/drawing/2014/main" id="{27343FBE-932E-AC48-66D4-251D0A0FE8D3}"/>
              </a:ext>
            </a:extLst>
          </p:cNvPr>
          <p:cNvSpPr txBox="1"/>
          <p:nvPr/>
        </p:nvSpPr>
        <p:spPr>
          <a:xfrm>
            <a:off x="293914" y="6434095"/>
            <a:ext cx="6097978" cy="276999"/>
          </a:xfrm>
          <a:prstGeom prst="rect">
            <a:avLst/>
          </a:prstGeom>
          <a:noFill/>
        </p:spPr>
        <p:txBody>
          <a:bodyPr wrap="square">
            <a:spAutoFit/>
          </a:bodyPr>
          <a:lstStyle/>
          <a:p>
            <a:r>
              <a:rPr lang="en-GB" sz="1200" dirty="0">
                <a:latin typeface="Calibri" panose="020F0502020204030204" pitchFamily="34" charset="0"/>
                <a:cs typeface="Calibri" panose="020F0502020204030204" pitchFamily="34" charset="0"/>
              </a:rPr>
              <a:t>Source: https://www.cso.ie/en/releasesandpublications/ep/p-cp7md/p7md/p7anii/</a:t>
            </a:r>
          </a:p>
        </p:txBody>
      </p:sp>
    </p:spTree>
    <p:extLst>
      <p:ext uri="{BB962C8B-B14F-4D97-AF65-F5344CB8AC3E}">
        <p14:creationId xmlns:p14="http://schemas.microsoft.com/office/powerpoint/2010/main" val="69124903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MyIdentity.org.uk – Digital Trust Project">
            <a:extLst>
              <a:ext uri="{FF2B5EF4-FFF2-40B4-BE49-F238E27FC236}">
                <a16:creationId xmlns:a16="http://schemas.microsoft.com/office/drawing/2014/main" id="{8C7BE876-524F-7B83-7D67-27CBE07ABF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336" r="42101"/>
          <a:stretch/>
        </p:blipFill>
        <p:spPr bwMode="auto">
          <a:xfrm>
            <a:off x="1" y="2520"/>
            <a:ext cx="5652654" cy="6855480"/>
          </a:xfrm>
          <a:prstGeom prst="rect">
            <a:avLst/>
          </a:prstGeom>
          <a:noFill/>
          <a:extLst>
            <a:ext uri="{909E8E84-426E-40DD-AFC4-6F175D3DCCD1}">
              <a14:hiddenFill xmlns:a14="http://schemas.microsoft.com/office/drawing/2010/main">
                <a:solidFill>
                  <a:srgbClr val="FFFFFF"/>
                </a:solidFill>
              </a14:hiddenFill>
            </a:ext>
          </a:extLst>
        </p:spPr>
      </p:pic>
      <p:sp>
        <p:nvSpPr>
          <p:cNvPr id="3090" name="Oval 308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833108-5663-8CF2-88E5-BFC5A80EF712}"/>
              </a:ext>
            </a:extLst>
          </p:cNvPr>
          <p:cNvSpPr>
            <a:spLocks noGrp="1"/>
          </p:cNvSpPr>
          <p:nvPr>
            <p:ph type="title"/>
          </p:nvPr>
        </p:nvSpPr>
        <p:spPr>
          <a:xfrm>
            <a:off x="1239982" y="2288987"/>
            <a:ext cx="3629891" cy="2283013"/>
          </a:xfrm>
        </p:spPr>
        <p:txBody>
          <a:bodyPr anchor="ctr">
            <a:normAutofit/>
          </a:bodyPr>
          <a:lstStyle/>
          <a:p>
            <a:pPr algn="ctr"/>
            <a:r>
              <a:rPr lang="en-GB" sz="4000" dirty="0">
                <a:solidFill>
                  <a:schemeClr val="bg1"/>
                </a:solidFill>
              </a:rPr>
              <a:t>IDENTITY</a:t>
            </a:r>
          </a:p>
        </p:txBody>
      </p:sp>
      <p:sp>
        <p:nvSpPr>
          <p:cNvPr id="3" name="Content Placeholder 2">
            <a:extLst>
              <a:ext uri="{FF2B5EF4-FFF2-40B4-BE49-F238E27FC236}">
                <a16:creationId xmlns:a16="http://schemas.microsoft.com/office/drawing/2014/main" id="{687DF3CF-E778-E1B3-5F7B-453803905601}"/>
              </a:ext>
            </a:extLst>
          </p:cNvPr>
          <p:cNvSpPr>
            <a:spLocks noGrp="1"/>
          </p:cNvSpPr>
          <p:nvPr>
            <p:ph idx="1"/>
          </p:nvPr>
        </p:nvSpPr>
        <p:spPr>
          <a:xfrm>
            <a:off x="5869588" y="296883"/>
            <a:ext cx="6136365" cy="6400800"/>
          </a:xfrm>
        </p:spPr>
        <p:txBody>
          <a:bodyPr anchor="ctr">
            <a:normAutofit/>
          </a:bodyPr>
          <a:lstStyle/>
          <a:p>
            <a:pPr>
              <a:lnSpc>
                <a:spcPct val="120000"/>
              </a:lnSpc>
            </a:pPr>
            <a:r>
              <a:rPr lang="en-GB" b="0" i="0" u="none" strike="noStrike" dirty="0">
                <a:effectLst/>
                <a:latin typeface="Calibri" panose="020F0502020204030204" pitchFamily="34" charset="0"/>
                <a:cs typeface="Calibri" panose="020F0502020204030204" pitchFamily="34" charset="0"/>
              </a:rPr>
              <a:t>One's culture influences their personal, political, and social identities among other aspects of their identity. In the sense that multiculturalism recognises and embraces the notion that culture is fundamental to one's social and political identity, it shares some of the same ideas as nationalism. </a:t>
            </a:r>
          </a:p>
          <a:p>
            <a:pPr>
              <a:lnSpc>
                <a:spcPct val="120000"/>
              </a:lnSpc>
            </a:pPr>
            <a:r>
              <a:rPr lang="en-GB" b="0" i="0" u="none" strike="noStrike" dirty="0">
                <a:effectLst/>
                <a:latin typeface="Calibri" panose="020F0502020204030204" pitchFamily="34" charset="0"/>
                <a:cs typeface="Calibri" panose="020F0502020204030204" pitchFamily="34" charset="0"/>
              </a:rPr>
              <a:t>Multiculturalism is shaped by identity politics, which aims to stop the marginalisation of communities by redefining their identities away from harmful cultural stereotypes. This is accomplished through redefining the collective identity to instil a sense of pride in the group. </a:t>
            </a:r>
          </a:p>
          <a:p>
            <a:pPr>
              <a:lnSpc>
                <a:spcPct val="120000"/>
              </a:lnSpc>
            </a:pPr>
            <a:r>
              <a:rPr lang="en-GB" b="0" i="0" u="none" strike="noStrike" dirty="0">
                <a:effectLst/>
                <a:latin typeface="Calibri" panose="020F0502020204030204" pitchFamily="34" charset="0"/>
                <a:cs typeface="Calibri" panose="020F0502020204030204" pitchFamily="34" charset="0"/>
              </a:rPr>
              <a:t>A prime illustration of this reframing was the emphasis on minority groups thought to be oppressed or disadvantageous throughout the 1960s and 1970s. We experienced the Gay Rights movement, Black Power, and second-wave feminism throughout these decades.</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3078400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5 Lessons From a Race-and-Ethnicity Requirement">
            <a:extLst>
              <a:ext uri="{FF2B5EF4-FFF2-40B4-BE49-F238E27FC236}">
                <a16:creationId xmlns:a16="http://schemas.microsoft.com/office/drawing/2014/main" id="{254C80FB-237C-5B7E-AD51-191F493109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482" y="0"/>
            <a:ext cx="599007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90" name="Oval 308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833108-5663-8CF2-88E5-BFC5A80EF712}"/>
              </a:ext>
            </a:extLst>
          </p:cNvPr>
          <p:cNvSpPr>
            <a:spLocks noGrp="1"/>
          </p:cNvSpPr>
          <p:nvPr>
            <p:ph type="title"/>
          </p:nvPr>
        </p:nvSpPr>
        <p:spPr>
          <a:xfrm>
            <a:off x="1239982" y="2288987"/>
            <a:ext cx="3629891" cy="2283013"/>
          </a:xfrm>
        </p:spPr>
        <p:txBody>
          <a:bodyPr anchor="ctr">
            <a:normAutofit/>
          </a:bodyPr>
          <a:lstStyle/>
          <a:p>
            <a:pPr algn="ctr"/>
            <a:r>
              <a:rPr lang="en-GB" sz="5400" dirty="0">
                <a:solidFill>
                  <a:schemeClr val="bg1"/>
                </a:solidFill>
              </a:rPr>
              <a:t>rACE</a:t>
            </a:r>
          </a:p>
        </p:txBody>
      </p:sp>
      <p:sp>
        <p:nvSpPr>
          <p:cNvPr id="3" name="Content Placeholder 2">
            <a:extLst>
              <a:ext uri="{FF2B5EF4-FFF2-40B4-BE49-F238E27FC236}">
                <a16:creationId xmlns:a16="http://schemas.microsoft.com/office/drawing/2014/main" id="{687DF3CF-E778-E1B3-5F7B-453803905601}"/>
              </a:ext>
            </a:extLst>
          </p:cNvPr>
          <p:cNvSpPr>
            <a:spLocks noGrp="1"/>
          </p:cNvSpPr>
          <p:nvPr>
            <p:ph idx="1"/>
          </p:nvPr>
        </p:nvSpPr>
        <p:spPr>
          <a:xfrm>
            <a:off x="5869588" y="296883"/>
            <a:ext cx="6136365" cy="6400800"/>
          </a:xfrm>
        </p:spPr>
        <p:txBody>
          <a:bodyPr anchor="ctr">
            <a:normAutofit lnSpcReduction="10000"/>
          </a:bodyPr>
          <a:lstStyle/>
          <a:p>
            <a:pPr marL="0" indent="0" algn="ctr">
              <a:lnSpc>
                <a:spcPct val="120000"/>
              </a:lnSpc>
              <a:buNone/>
            </a:pPr>
            <a:r>
              <a:rPr lang="en-GB" sz="2800" b="0" dirty="0">
                <a:solidFill>
                  <a:schemeClr val="accent5">
                    <a:lumMod val="75000"/>
                  </a:schemeClr>
                </a:solidFill>
                <a:effectLst/>
                <a:latin typeface="Calibri" panose="020F0502020204030204" pitchFamily="34" charset="0"/>
                <a:cs typeface="Calibri" panose="020F0502020204030204" pitchFamily="34" charset="0"/>
              </a:rPr>
              <a:t>"A category of people that shares some distinguishing physical qualities”</a:t>
            </a:r>
          </a:p>
          <a:p>
            <a:pPr>
              <a:lnSpc>
                <a:spcPct val="120000"/>
              </a:lnSpc>
            </a:pPr>
            <a:r>
              <a:rPr lang="en-GB" sz="2800" u="none" strike="noStrike" dirty="0">
                <a:effectLst/>
                <a:latin typeface="Calibri Light" panose="020F0302020204030204" pitchFamily="34" charset="0"/>
                <a:cs typeface="Calibri Light" panose="020F0302020204030204" pitchFamily="34" charset="0"/>
              </a:rPr>
              <a:t>A race is a categorisation of people into groups that are typically considered as unique within a particular culture based on common physical or social characteristics.</a:t>
            </a:r>
          </a:p>
          <a:p>
            <a:pPr>
              <a:lnSpc>
                <a:spcPct val="120000"/>
              </a:lnSpc>
            </a:pPr>
            <a:r>
              <a:rPr lang="en-GB" sz="2800" u="none" strike="noStrike" dirty="0">
                <a:effectLst/>
                <a:latin typeface="Calibri Light" panose="020F0302020204030204" pitchFamily="34" charset="0"/>
                <a:cs typeface="Calibri Light" panose="020F0302020204030204" pitchFamily="34" charset="0"/>
              </a:rPr>
              <a:t>The phrase first became widely used in the 16th century to describe to a variety of social groupings, including those that were distinguished by tight familial ties.</a:t>
            </a:r>
            <a:endParaRPr lang="en-GB" sz="28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2773310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Cartoon color characters people different Vector Image">
            <a:extLst>
              <a:ext uri="{FF2B5EF4-FFF2-40B4-BE49-F238E27FC236}">
                <a16:creationId xmlns:a16="http://schemas.microsoft.com/office/drawing/2014/main" id="{F4AD122B-9436-3B0F-ED56-A2DC4788D8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49" t="-366" r="1045" b="7861"/>
          <a:stretch/>
        </p:blipFill>
        <p:spPr bwMode="auto">
          <a:xfrm>
            <a:off x="-60241" y="0"/>
            <a:ext cx="5743782" cy="6858000"/>
          </a:xfrm>
          <a:prstGeom prst="rect">
            <a:avLst/>
          </a:prstGeom>
          <a:noFill/>
          <a:extLst>
            <a:ext uri="{909E8E84-426E-40DD-AFC4-6F175D3DCCD1}">
              <a14:hiddenFill xmlns:a14="http://schemas.microsoft.com/office/drawing/2010/main">
                <a:solidFill>
                  <a:srgbClr val="FFFFFF"/>
                </a:solidFill>
              </a14:hiddenFill>
            </a:ext>
          </a:extLst>
        </p:spPr>
      </p:pic>
      <p:sp>
        <p:nvSpPr>
          <p:cNvPr id="3090" name="Oval 308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833108-5663-8CF2-88E5-BFC5A80EF712}"/>
              </a:ext>
            </a:extLst>
          </p:cNvPr>
          <p:cNvSpPr>
            <a:spLocks noGrp="1"/>
          </p:cNvSpPr>
          <p:nvPr>
            <p:ph type="title"/>
          </p:nvPr>
        </p:nvSpPr>
        <p:spPr>
          <a:xfrm>
            <a:off x="1239982" y="2288987"/>
            <a:ext cx="3629891" cy="2283013"/>
          </a:xfrm>
        </p:spPr>
        <p:txBody>
          <a:bodyPr anchor="ctr">
            <a:normAutofit/>
          </a:bodyPr>
          <a:lstStyle/>
          <a:p>
            <a:pPr algn="ctr"/>
            <a:r>
              <a:rPr lang="en-GB" sz="5400" dirty="0">
                <a:solidFill>
                  <a:schemeClr val="bg1"/>
                </a:solidFill>
              </a:rPr>
              <a:t>ethnicity</a:t>
            </a:r>
          </a:p>
        </p:txBody>
      </p:sp>
      <p:sp>
        <p:nvSpPr>
          <p:cNvPr id="3" name="Content Placeholder 2">
            <a:extLst>
              <a:ext uri="{FF2B5EF4-FFF2-40B4-BE49-F238E27FC236}">
                <a16:creationId xmlns:a16="http://schemas.microsoft.com/office/drawing/2014/main" id="{687DF3CF-E778-E1B3-5F7B-453803905601}"/>
              </a:ext>
            </a:extLst>
          </p:cNvPr>
          <p:cNvSpPr>
            <a:spLocks noGrp="1"/>
          </p:cNvSpPr>
          <p:nvPr>
            <p:ph idx="1"/>
          </p:nvPr>
        </p:nvSpPr>
        <p:spPr>
          <a:xfrm>
            <a:off x="5869588" y="296883"/>
            <a:ext cx="6136365" cy="6400800"/>
          </a:xfrm>
        </p:spPr>
        <p:txBody>
          <a:bodyPr anchor="ctr">
            <a:normAutofit fontScale="85000" lnSpcReduction="10000"/>
          </a:bodyPr>
          <a:lstStyle/>
          <a:p>
            <a:pPr marL="0" indent="0" algn="ctr">
              <a:lnSpc>
                <a:spcPct val="120000"/>
              </a:lnSpc>
              <a:buNone/>
            </a:pPr>
            <a:r>
              <a:rPr lang="en-GB" sz="2000" b="1" i="0" u="none" strike="noStrike" dirty="0">
                <a:effectLst/>
                <a:latin typeface="Calibri" panose="020F0502020204030204" pitchFamily="34" charset="0"/>
                <a:cs typeface="Calibri" panose="020F0502020204030204" pitchFamily="34" charset="0"/>
              </a:rPr>
              <a:t>​The Oxford Dictionary defines Ethnicity as:</a:t>
            </a:r>
          </a:p>
          <a:p>
            <a:pPr marL="0" indent="0" algn="ctr">
              <a:lnSpc>
                <a:spcPct val="120000"/>
              </a:lnSpc>
              <a:buNone/>
            </a:pPr>
            <a:r>
              <a:rPr lang="en-GB" sz="2000" b="1" i="0" u="none" strike="noStrike" dirty="0">
                <a:solidFill>
                  <a:schemeClr val="accent2"/>
                </a:solidFill>
                <a:effectLst/>
                <a:latin typeface="Calibri" panose="020F0502020204030204" pitchFamily="34" charset="0"/>
                <a:cs typeface="Calibri" panose="020F0502020204030204" pitchFamily="34" charset="0"/>
              </a:rPr>
              <a:t>‘’the fact of belonging to a particular ethnic group (= a group of people that share a cultural tradition)’’</a:t>
            </a:r>
            <a:endParaRPr lang="en-GB" sz="2000" b="1" dirty="0">
              <a:solidFill>
                <a:schemeClr val="accent2"/>
              </a:solidFill>
              <a:latin typeface="Calibri" panose="020F0502020204030204" pitchFamily="34" charset="0"/>
              <a:cs typeface="Calibri" panose="020F0502020204030204" pitchFamily="34" charset="0"/>
            </a:endParaRPr>
          </a:p>
          <a:p>
            <a:pPr>
              <a:lnSpc>
                <a:spcPct val="120000"/>
              </a:lnSpc>
            </a:pPr>
            <a:r>
              <a:rPr lang="en-GB" sz="2000" b="0" i="0" u="none" strike="noStrike" dirty="0">
                <a:effectLst/>
                <a:latin typeface="Calibri" panose="020F0502020204030204" pitchFamily="34" charset="0"/>
                <a:cs typeface="Calibri" panose="020F0502020204030204" pitchFamily="34" charset="0"/>
              </a:rPr>
              <a:t>Although the two are legally distinct, ethnicity is occasionally used interchangeably with nationality. People who share an ethnic identity may belong to separate ethnic groups even if they share the same country, and vice versa. </a:t>
            </a:r>
          </a:p>
          <a:p>
            <a:pPr>
              <a:lnSpc>
                <a:spcPct val="120000"/>
              </a:lnSpc>
            </a:pPr>
            <a:r>
              <a:rPr lang="en-GB" sz="2000" b="0" i="0" u="none" strike="noStrike" dirty="0">
                <a:effectLst/>
                <a:latin typeface="Calibri" panose="020F0502020204030204" pitchFamily="34" charset="0"/>
                <a:cs typeface="Calibri" panose="020F0502020204030204" pitchFamily="34" charset="0"/>
              </a:rPr>
              <a:t>Nationality is simply a person's national identity because it denotes the location of their birth. However, a person's ethnicity reveals their cultural and ancestral identity. </a:t>
            </a:r>
          </a:p>
          <a:p>
            <a:pPr>
              <a:lnSpc>
                <a:spcPct val="120000"/>
              </a:lnSpc>
            </a:pPr>
            <a:r>
              <a:rPr lang="en-GB" sz="2000" b="0" i="0" u="none" strike="noStrike" dirty="0">
                <a:effectLst/>
                <a:latin typeface="Calibri" panose="020F0502020204030204" pitchFamily="34" charset="0"/>
                <a:cs typeface="Calibri" panose="020F0502020204030204" pitchFamily="34" charset="0"/>
              </a:rPr>
              <a:t>The hereditary position a person has in the society in which they live might be thought of as their ethnicity. It is the condition of sharing common physical or social characteristics with a segment of the population. In other words, ethnicity is a person's ethnic identity as determined by traits that are based on descent.</a:t>
            </a:r>
          </a:p>
          <a:p>
            <a:pPr>
              <a:lnSpc>
                <a:spcPct val="120000"/>
              </a:lnSpc>
            </a:pPr>
            <a:r>
              <a:rPr lang="en-GB" sz="2000" b="0" i="0" u="none" strike="noStrike" dirty="0">
                <a:effectLst/>
                <a:latin typeface="Calibri" panose="020F0502020204030204" pitchFamily="34" charset="0"/>
                <a:cs typeface="Calibri" panose="020F0502020204030204" pitchFamily="34" charset="0"/>
              </a:rPr>
              <a:t>Genetically acquired qualities and cultural or historical inheritance are examples of descent-based traits, which refer to features that are tied to descent.</a:t>
            </a:r>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512905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RSS - The ethnicity data gap: exploring the evidence base">
            <a:extLst>
              <a:ext uri="{FF2B5EF4-FFF2-40B4-BE49-F238E27FC236}">
                <a16:creationId xmlns:a16="http://schemas.microsoft.com/office/drawing/2014/main" id="{B44A6D80-8159-9C9E-D0D8-0A5B76C19B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278" b="5452"/>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249" name="Rectangle 10248">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0EC123-4FC7-3D2E-4B1E-8291E4464D62}"/>
              </a:ext>
            </a:extLst>
          </p:cNvPr>
          <p:cNvSpPr>
            <a:spLocks noGrp="1"/>
          </p:cNvSpPr>
          <p:nvPr>
            <p:ph type="title"/>
          </p:nvPr>
        </p:nvSpPr>
        <p:spPr>
          <a:xfrm>
            <a:off x="978303" y="1428998"/>
            <a:ext cx="3337113" cy="3810000"/>
          </a:xfrm>
        </p:spPr>
        <p:txBody>
          <a:bodyPr anchor="ctr">
            <a:normAutofit/>
          </a:bodyPr>
          <a:lstStyle/>
          <a:p>
            <a:pPr algn="ctr"/>
            <a:r>
              <a:rPr lang="en-GB" sz="3200" dirty="0"/>
              <a:t>what is the difference between </a:t>
            </a:r>
            <a:br>
              <a:rPr lang="en-GB" sz="3200" dirty="0"/>
            </a:br>
            <a:r>
              <a:rPr lang="en-GB" sz="3200" dirty="0"/>
              <a:t>race and ethnicity ?</a:t>
            </a:r>
          </a:p>
        </p:txBody>
      </p:sp>
      <p:sp>
        <p:nvSpPr>
          <p:cNvPr id="3" name="Content Placeholder 2">
            <a:extLst>
              <a:ext uri="{FF2B5EF4-FFF2-40B4-BE49-F238E27FC236}">
                <a16:creationId xmlns:a16="http://schemas.microsoft.com/office/drawing/2014/main" id="{C9DD3886-77E2-1DDE-5178-4C18BB86A3FD}"/>
              </a:ext>
            </a:extLst>
          </p:cNvPr>
          <p:cNvSpPr>
            <a:spLocks noGrp="1"/>
          </p:cNvSpPr>
          <p:nvPr>
            <p:ph idx="1"/>
          </p:nvPr>
        </p:nvSpPr>
        <p:spPr>
          <a:xfrm>
            <a:off x="4315415" y="1047998"/>
            <a:ext cx="6898281" cy="5048002"/>
          </a:xfrm>
        </p:spPr>
        <p:txBody>
          <a:bodyPr anchor="ctr">
            <a:normAutofit/>
          </a:bodyPr>
          <a:lstStyle/>
          <a:p>
            <a:pPr>
              <a:lnSpc>
                <a:spcPct val="120000"/>
              </a:lnSpc>
            </a:pPr>
            <a:r>
              <a:rPr lang="en-GB" sz="1600" b="0" dirty="0">
                <a:effectLst/>
                <a:latin typeface="Calibri" panose="020F0502020204030204" pitchFamily="34" charset="0"/>
                <a:cs typeface="Calibri" panose="020F0502020204030204" pitchFamily="34" charset="0"/>
              </a:rPr>
              <a:t>Large groupings of people classified according to a shared racial, national, tribal, religious, linguistic, or cultural origin or background are referred to as ethnicities. </a:t>
            </a:r>
          </a:p>
          <a:p>
            <a:pPr>
              <a:lnSpc>
                <a:spcPct val="120000"/>
              </a:lnSpc>
            </a:pPr>
            <a:r>
              <a:rPr lang="en-GB" sz="1600" b="0" dirty="0">
                <a:effectLst/>
                <a:latin typeface="Calibri" panose="020F0502020204030204" pitchFamily="34" charset="0"/>
                <a:cs typeface="Calibri" panose="020F0502020204030204" pitchFamily="34" charset="0"/>
              </a:rPr>
              <a:t>"Race" is typically connected to biology and to physical traits like skin tone or hair texture. </a:t>
            </a:r>
          </a:p>
          <a:p>
            <a:pPr>
              <a:lnSpc>
                <a:spcPct val="120000"/>
              </a:lnSpc>
            </a:pPr>
            <a:r>
              <a:rPr lang="en-GB" sz="1600" b="0" dirty="0">
                <a:effectLst/>
                <a:latin typeface="Calibri" panose="020F0502020204030204" pitchFamily="34" charset="0"/>
                <a:cs typeface="Calibri" panose="020F0502020204030204" pitchFamily="34" charset="0"/>
              </a:rPr>
              <a:t>A person's "ethnicity" is related to their cultural expression and sense of self. </a:t>
            </a:r>
          </a:p>
          <a:p>
            <a:pPr>
              <a:lnSpc>
                <a:spcPct val="120000"/>
              </a:lnSpc>
            </a:pPr>
            <a:r>
              <a:rPr lang="en-GB" sz="1600" b="0" dirty="0">
                <a:effectLst/>
                <a:latin typeface="Calibri" panose="020F0502020204030204" pitchFamily="34" charset="0"/>
                <a:cs typeface="Calibri" panose="020F0502020204030204" pitchFamily="34" charset="0"/>
              </a:rPr>
              <a:t>Both, however, are social constructions that are used to classify and describe groups that appear to be quite different. Although race and ethnicity are sometimes confused, the social and biological sciences see them as separate categories. </a:t>
            </a:r>
          </a:p>
          <a:p>
            <a:pPr>
              <a:lnSpc>
                <a:spcPct val="120000"/>
              </a:lnSpc>
            </a:pPr>
            <a:r>
              <a:rPr lang="en-GB" sz="1600" b="0" dirty="0">
                <a:effectLst/>
                <a:latin typeface="Calibri" panose="020F0502020204030204" pitchFamily="34" charset="0"/>
                <a:cs typeface="Calibri" panose="020F0502020204030204" pitchFamily="34" charset="0"/>
              </a:rPr>
              <a:t>Although many ethnic groups have been assimilated into racial categories at various points in history, people often acquire or reject ethnic connections more readily than racial ones.</a:t>
            </a:r>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107464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8" name="Rectangle 1127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8" name="Picture 4" descr="Ashurst targets 35% ethnic minority and 13% Black trainees - Legal Cheek">
            <a:extLst>
              <a:ext uri="{FF2B5EF4-FFF2-40B4-BE49-F238E27FC236}">
                <a16:creationId xmlns:a16="http://schemas.microsoft.com/office/drawing/2014/main" id="{4F8578EE-E062-FD32-6869-4BA1BFC7F9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975" r="30563" b="-1"/>
          <a:stretch/>
        </p:blipFill>
        <p:spPr bwMode="auto">
          <a:xfrm>
            <a:off x="1" y="2520"/>
            <a:ext cx="5712030" cy="6855480"/>
          </a:xfrm>
          <a:prstGeom prst="rect">
            <a:avLst/>
          </a:prstGeom>
          <a:noFill/>
          <a:extLst>
            <a:ext uri="{909E8E84-426E-40DD-AFC4-6F175D3DCCD1}">
              <a14:hiddenFill xmlns:a14="http://schemas.microsoft.com/office/drawing/2010/main">
                <a:solidFill>
                  <a:srgbClr val="FFFFFF"/>
                </a:solidFill>
              </a14:hiddenFill>
            </a:ext>
          </a:extLst>
        </p:spPr>
      </p:pic>
      <p:sp>
        <p:nvSpPr>
          <p:cNvPr id="11280" name="Oval 1127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39982" y="2288987"/>
            <a:ext cx="3629891" cy="2283013"/>
          </a:xfrm>
        </p:spPr>
        <p:txBody>
          <a:bodyPr anchor="ctr">
            <a:normAutofit/>
          </a:bodyPr>
          <a:lstStyle/>
          <a:p>
            <a:pPr algn="ctr"/>
            <a:r>
              <a:rPr lang="en-GB">
                <a:solidFill>
                  <a:schemeClr val="bg1"/>
                </a:solidFill>
              </a:rPr>
              <a:t>ETHNIC MINORITY</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5961413" y="761999"/>
            <a:ext cx="6044540" cy="5840681"/>
          </a:xfrm>
        </p:spPr>
        <p:txBody>
          <a:bodyPr anchor="ctr">
            <a:normAutofit lnSpcReduction="10000"/>
          </a:bodyPr>
          <a:lstStyle/>
          <a:p>
            <a:pPr marL="0" indent="0" algn="ctr">
              <a:lnSpc>
                <a:spcPct val="120000"/>
              </a:lnSpc>
              <a:buNone/>
            </a:pPr>
            <a:r>
              <a:rPr lang="en-GB" sz="2000" b="1" i="0" dirty="0">
                <a:effectLst/>
                <a:latin typeface="Calibri" panose="020F0502020204030204" pitchFamily="34" charset="0"/>
                <a:cs typeface="Calibri" panose="020F0502020204030204" pitchFamily="34" charset="0"/>
              </a:rPr>
              <a:t>The </a:t>
            </a:r>
            <a:r>
              <a:rPr lang="en-GB" sz="2000" b="1" dirty="0">
                <a:latin typeface="Calibri" panose="020F0502020204030204" pitchFamily="34" charset="0"/>
                <a:cs typeface="Calibri" panose="020F0502020204030204" pitchFamily="34" charset="0"/>
              </a:rPr>
              <a:t>Oxford Dictionary defines Ethnic Minority as</a:t>
            </a:r>
          </a:p>
          <a:p>
            <a:pPr marL="0" indent="0" algn="ctr">
              <a:lnSpc>
                <a:spcPct val="120000"/>
              </a:lnSpc>
              <a:buNone/>
            </a:pPr>
            <a:r>
              <a:rPr lang="en-GB" sz="2000" b="1" dirty="0">
                <a:solidFill>
                  <a:schemeClr val="accent1">
                    <a:lumMod val="60000"/>
                    <a:lumOff val="40000"/>
                  </a:schemeClr>
                </a:solidFill>
                <a:latin typeface="Calibri" panose="020F0502020204030204" pitchFamily="34" charset="0"/>
                <a:cs typeface="Calibri" panose="020F0502020204030204" pitchFamily="34" charset="0"/>
              </a:rPr>
              <a:t> ‘’</a:t>
            </a:r>
            <a:r>
              <a:rPr lang="en-GB" sz="2000" b="1" i="0" dirty="0">
                <a:solidFill>
                  <a:schemeClr val="accent1">
                    <a:lumMod val="60000"/>
                    <a:lumOff val="40000"/>
                  </a:schemeClr>
                </a:solidFill>
                <a:effectLst/>
                <a:latin typeface="Calibri" panose="020F0502020204030204" pitchFamily="34" charset="0"/>
                <a:cs typeface="Calibri" panose="020F0502020204030204" pitchFamily="34" charset="0"/>
              </a:rPr>
              <a:t>a group of people that share a cultural tradition, religion, etc.)</a:t>
            </a:r>
            <a:r>
              <a:rPr lang="en-GB" sz="2000" b="1" dirty="0">
                <a:solidFill>
                  <a:schemeClr val="accent1">
                    <a:lumMod val="60000"/>
                    <a:lumOff val="40000"/>
                  </a:schemeClr>
                </a:solidFill>
                <a:effectLst/>
                <a:latin typeface="Calibri" panose="020F0502020204030204" pitchFamily="34" charset="0"/>
                <a:cs typeface="Calibri" panose="020F0502020204030204" pitchFamily="34" charset="0"/>
              </a:rPr>
              <a:t>, living in a country where the main </a:t>
            </a:r>
            <a:r>
              <a:rPr lang="en-GB" sz="2000" b="1" dirty="0">
                <a:solidFill>
                  <a:schemeClr val="accent1">
                    <a:lumMod val="60000"/>
                    <a:lumOff val="40000"/>
                  </a:schemeClr>
                </a:solidFill>
                <a:latin typeface="Calibri" panose="020F0502020204030204" pitchFamily="34" charset="0"/>
                <a:cs typeface="Calibri" panose="020F0502020204030204" pitchFamily="34" charset="0"/>
              </a:rPr>
              <a:t>ethnic group </a:t>
            </a:r>
            <a:r>
              <a:rPr lang="en-GB" sz="2000" b="1" dirty="0">
                <a:solidFill>
                  <a:schemeClr val="accent1">
                    <a:lumMod val="60000"/>
                    <a:lumOff val="40000"/>
                  </a:schemeClr>
                </a:solidFill>
                <a:effectLst/>
                <a:latin typeface="Calibri" panose="020F0502020204030204" pitchFamily="34" charset="0"/>
                <a:cs typeface="Calibri" panose="020F0502020204030204" pitchFamily="34" charset="0"/>
              </a:rPr>
              <a:t>is different’’</a:t>
            </a:r>
          </a:p>
          <a:p>
            <a:pPr>
              <a:lnSpc>
                <a:spcPct val="120000"/>
              </a:lnSpc>
            </a:pPr>
            <a:r>
              <a:rPr lang="en-GB" sz="2000" b="0" i="0" u="none" strike="noStrike" dirty="0">
                <a:effectLst/>
                <a:latin typeface="Calibri" panose="020F0502020204030204" pitchFamily="34" charset="0"/>
                <a:cs typeface="Calibri" panose="020F0502020204030204" pitchFamily="34" charset="0"/>
              </a:rPr>
              <a:t>The protection of a variety of minorities' rights and freedoms, including those who identify as religious, racial, ethnic, or sexual minorities, is essential to multiculturalism. </a:t>
            </a:r>
          </a:p>
          <a:p>
            <a:pPr>
              <a:lnSpc>
                <a:spcPct val="120000"/>
              </a:lnSpc>
            </a:pPr>
            <a:r>
              <a:rPr lang="en-GB" sz="2000" b="0" i="0" u="none" strike="noStrike" dirty="0">
                <a:effectLst/>
                <a:latin typeface="Calibri" panose="020F0502020204030204" pitchFamily="34" charset="0"/>
                <a:cs typeface="Calibri" panose="020F0502020204030204" pitchFamily="34" charset="0"/>
              </a:rPr>
              <a:t>The presence of minority cultures in society must be acknowledged for diversity to exist. Minority needs must be identified, recognised, and satisfied. Minority rights, which safeguard the collective rights of minority groups including the legal protection of religious festivals and dress requirements, are one way that this has happened.</a:t>
            </a:r>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378330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9" name="Rectangle 12294">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EPSRC publishes detailed ethnicity data – UKRI">
            <a:extLst>
              <a:ext uri="{FF2B5EF4-FFF2-40B4-BE49-F238E27FC236}">
                <a16:creationId xmlns:a16="http://schemas.microsoft.com/office/drawing/2014/main" id="{786DDCE9-078D-560C-B6BA-DB513DBAB3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41" r="23404"/>
          <a:stretch/>
        </p:blipFill>
        <p:spPr bwMode="auto">
          <a:xfrm>
            <a:off x="1" y="2520"/>
            <a:ext cx="5838701" cy="6855480"/>
          </a:xfrm>
          <a:prstGeom prst="rect">
            <a:avLst/>
          </a:prstGeom>
          <a:noFill/>
          <a:extLst>
            <a:ext uri="{909E8E84-426E-40DD-AFC4-6F175D3DCCD1}">
              <a14:hiddenFill xmlns:a14="http://schemas.microsoft.com/office/drawing/2010/main">
                <a:solidFill>
                  <a:srgbClr val="FFFFFF"/>
                </a:solidFill>
              </a14:hiddenFill>
            </a:ext>
          </a:extLst>
        </p:spPr>
      </p:pic>
      <p:sp>
        <p:nvSpPr>
          <p:cNvPr id="12300" name="Oval 12296">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39982" y="2288987"/>
            <a:ext cx="3629891" cy="2283013"/>
          </a:xfrm>
        </p:spPr>
        <p:txBody>
          <a:bodyPr anchor="ctr">
            <a:normAutofit/>
          </a:bodyPr>
          <a:lstStyle/>
          <a:p>
            <a:pPr algn="ctr"/>
            <a:r>
              <a:rPr lang="en-GB">
                <a:solidFill>
                  <a:schemeClr val="bg1"/>
                </a:solidFill>
              </a:rPr>
              <a:t>DIVERSITY</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5997039" y="356260"/>
            <a:ext cx="6068292" cy="6329548"/>
          </a:xfrm>
        </p:spPr>
        <p:txBody>
          <a:bodyPr anchor="ctr">
            <a:normAutofit lnSpcReduction="10000"/>
          </a:bodyPr>
          <a:lstStyle/>
          <a:p>
            <a:pPr>
              <a:lnSpc>
                <a:spcPct val="120000"/>
              </a:lnSpc>
            </a:pPr>
            <a:r>
              <a:rPr lang="en-GB" b="0" i="0" u="none" strike="noStrike" dirty="0">
                <a:effectLst/>
                <a:latin typeface="Calibri" panose="020F0502020204030204" pitchFamily="34" charset="0"/>
                <a:cs typeface="Calibri" panose="020F0502020204030204" pitchFamily="34" charset="0"/>
              </a:rPr>
              <a:t>Cultural </a:t>
            </a:r>
            <a:r>
              <a:rPr lang="en-GB" dirty="0">
                <a:latin typeface="Calibri" panose="020F0502020204030204" pitchFamily="34" charset="0"/>
                <a:cs typeface="Calibri" panose="020F0502020204030204" pitchFamily="34" charset="0"/>
              </a:rPr>
              <a:t>diversity </a:t>
            </a:r>
            <a:r>
              <a:rPr lang="en-GB" b="0" i="0" u="none" strike="noStrike" dirty="0">
                <a:effectLst/>
                <a:latin typeface="Calibri" panose="020F0502020204030204" pitchFamily="34" charset="0"/>
                <a:cs typeface="Calibri" panose="020F0502020204030204" pitchFamily="34" charset="0"/>
              </a:rPr>
              <a:t> is something that should be appreciated, according to multiculturalism, not merely tolerated. </a:t>
            </a:r>
          </a:p>
          <a:p>
            <a:pPr>
              <a:lnSpc>
                <a:spcPct val="120000"/>
              </a:lnSpc>
            </a:pPr>
            <a:r>
              <a:rPr lang="en-GB" b="0" i="0" u="none" strike="noStrike" dirty="0">
                <a:effectLst/>
                <a:latin typeface="Calibri" panose="020F0502020204030204" pitchFamily="34" charset="0"/>
                <a:cs typeface="Calibri" panose="020F0502020204030204" pitchFamily="34" charset="0"/>
              </a:rPr>
              <a:t>Cultural </a:t>
            </a:r>
            <a:r>
              <a:rPr lang="en-GB" dirty="0">
                <a:latin typeface="Calibri" panose="020F0502020204030204" pitchFamily="34" charset="0"/>
                <a:cs typeface="Calibri" panose="020F0502020204030204" pitchFamily="34" charset="0"/>
              </a:rPr>
              <a:t>diversit</a:t>
            </a:r>
            <a:r>
              <a:rPr lang="en-GB" b="0" i="0" u="none" strike="noStrike" dirty="0">
                <a:effectLst/>
                <a:latin typeface="Calibri" panose="020F0502020204030204" pitchFamily="34" charset="0"/>
                <a:cs typeface="Calibri" panose="020F0502020204030204" pitchFamily="34" charset="0"/>
              </a:rPr>
              <a:t>y is advantageous and consistent with political coherence, civic cohesion, and citizenship. </a:t>
            </a:r>
          </a:p>
          <a:p>
            <a:pPr>
              <a:lnSpc>
                <a:spcPct val="120000"/>
              </a:lnSpc>
            </a:pPr>
            <a:r>
              <a:rPr lang="en-GB" b="0" i="0" u="none" strike="noStrike" dirty="0">
                <a:effectLst/>
                <a:latin typeface="Calibri" panose="020F0502020204030204" pitchFamily="34" charset="0"/>
                <a:cs typeface="Calibri" panose="020F0502020204030204" pitchFamily="34" charset="0"/>
              </a:rPr>
              <a:t>Diversity is the antidote to prejudice because it fosters cultural interchange and appreciation for diversity amongst groups. Extremism and hostility are produced when a space for cultural </a:t>
            </a:r>
            <a:r>
              <a:rPr lang="en-GB" dirty="0">
                <a:latin typeface="Calibri" panose="020F0502020204030204" pitchFamily="34" charset="0"/>
                <a:cs typeface="Calibri" panose="020F0502020204030204" pitchFamily="34" charset="0"/>
              </a:rPr>
              <a:t>diversit</a:t>
            </a:r>
            <a:r>
              <a:rPr lang="en-GB" b="0" i="0" u="none" strike="noStrike" dirty="0">
                <a:effectLst/>
                <a:latin typeface="Calibri" panose="020F0502020204030204" pitchFamily="34" charset="0"/>
                <a:cs typeface="Calibri" panose="020F0502020204030204" pitchFamily="34" charset="0"/>
              </a:rPr>
              <a:t>y to develop is denied. </a:t>
            </a:r>
          </a:p>
          <a:p>
            <a:pPr>
              <a:lnSpc>
                <a:spcPct val="120000"/>
              </a:lnSpc>
            </a:pPr>
            <a:r>
              <a:rPr lang="en-GB" b="0" i="0" u="none" strike="noStrike" dirty="0">
                <a:effectLst/>
                <a:latin typeface="Calibri" panose="020F0502020204030204" pitchFamily="34" charset="0"/>
                <a:cs typeface="Calibri" panose="020F0502020204030204" pitchFamily="34" charset="0"/>
              </a:rPr>
              <a:t>Contrary to monoculture, the global monoculture, or a homogeneity of cultures, which is comparable to cultural development, cultural variety is the quality of various or different cultures</a:t>
            </a:r>
          </a:p>
          <a:p>
            <a:pPr>
              <a:lnSpc>
                <a:spcPct val="120000"/>
              </a:lnSpc>
            </a:pPr>
            <a:r>
              <a:rPr lang="en-GB" b="0" i="0" u="none" strike="noStrike" dirty="0">
                <a:effectLst/>
                <a:latin typeface="Calibri" panose="020F0502020204030204" pitchFamily="34" charset="0"/>
                <a:cs typeface="Calibri" panose="020F0502020204030204" pitchFamily="34" charset="0"/>
              </a:rPr>
              <a:t>Different cultures respecting one another's peculiarities is another definition of "cultural diversity." It is frequently used to discuss the diversity of human societies or cultures in a particular area or around the world. It alludes to the incorporation of many cultural viewpoints within a group or civilization.</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726262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Three new acts signed into law">
            <a:extLst>
              <a:ext uri="{FF2B5EF4-FFF2-40B4-BE49-F238E27FC236}">
                <a16:creationId xmlns:a16="http://schemas.microsoft.com/office/drawing/2014/main" id="{8DD4840A-4F0A-047F-C637-04CDCD9EC1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70" r="3142"/>
          <a:stretch/>
        </p:blipFill>
        <p:spPr bwMode="auto">
          <a:xfrm>
            <a:off x="0" y="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321" name="Rectangle 13320">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126165" y="761990"/>
            <a:ext cx="9939647" cy="1260764"/>
          </a:xfrm>
        </p:spPr>
        <p:txBody>
          <a:bodyPr anchor="ctr">
            <a:normAutofit/>
          </a:bodyPr>
          <a:lstStyle/>
          <a:p>
            <a:pPr algn="ctr"/>
            <a:r>
              <a:rPr lang="en-GB" i="0" u="none" strike="noStrike" dirty="0">
                <a:effectLst/>
              </a:rPr>
              <a:t>The Equal Status Acts 2000-2018 IRELAND</a:t>
            </a:r>
            <a:endParaRPr lang="en-GB" dirty="0"/>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761976" y="1805049"/>
            <a:ext cx="10412705" cy="4290951"/>
          </a:xfrm>
        </p:spPr>
        <p:txBody>
          <a:bodyPr anchor="ctr">
            <a:normAutofit/>
          </a:bodyPr>
          <a:lstStyle/>
          <a:p>
            <a:pPr>
              <a:lnSpc>
                <a:spcPct val="120000"/>
              </a:lnSpc>
            </a:pPr>
            <a:r>
              <a:rPr lang="en-GB" sz="1600" b="0" i="0" u="none" strike="noStrike" dirty="0">
                <a:effectLst/>
                <a:latin typeface="Calibri" panose="020F0502020204030204" pitchFamily="34" charset="0"/>
                <a:cs typeface="Calibri" panose="020F0502020204030204" pitchFamily="34" charset="0"/>
              </a:rPr>
              <a:t>The Equal Status Acts 2000-2018 (‘the Acts’) ban discrimination in housing, education, and the supply of goods and services. The nine categories of gender, marriage status, family status, age, </a:t>
            </a:r>
            <a:r>
              <a:rPr lang="en-GB" sz="1600" dirty="0">
                <a:latin typeface="Calibri" panose="020F0502020204030204" pitchFamily="34" charset="0"/>
                <a:cs typeface="Calibri" panose="020F0502020204030204" pitchFamily="34" charset="0"/>
              </a:rPr>
              <a:t>disability</a:t>
            </a:r>
            <a:r>
              <a:rPr lang="en-GB" sz="1600" b="0" i="0" u="none" strike="noStrike" dirty="0">
                <a:effectLst/>
                <a:latin typeface="Calibri" panose="020F0502020204030204" pitchFamily="34" charset="0"/>
                <a:cs typeface="Calibri" panose="020F0502020204030204" pitchFamily="34" charset="0"/>
              </a:rPr>
              <a:t>, sexual orientation, race, religion, and traveller community participation are all covered.</a:t>
            </a:r>
          </a:p>
          <a:p>
            <a:pPr>
              <a:lnSpc>
                <a:spcPct val="120000"/>
              </a:lnSpc>
            </a:pPr>
            <a:r>
              <a:rPr lang="en-GB" sz="1600" b="0" i="0" u="none" strike="noStrike" dirty="0">
                <a:effectLst/>
                <a:latin typeface="Calibri" panose="020F0502020204030204" pitchFamily="34" charset="0"/>
                <a:cs typeface="Calibri" panose="020F0502020204030204" pitchFamily="34" charset="0"/>
              </a:rPr>
              <a:t>The Acts forbid discrimination against anyone who receive rent supplements, housing aid, or social welfare payments when providing accommodations services. </a:t>
            </a:r>
          </a:p>
          <a:p>
            <a:pPr>
              <a:lnSpc>
                <a:spcPct val="120000"/>
              </a:lnSpc>
            </a:pPr>
            <a:r>
              <a:rPr lang="en-GB" sz="1600" b="0" i="0" u="none" strike="noStrike" dirty="0">
                <a:effectLst/>
                <a:latin typeface="Calibri" panose="020F0502020204030204" pitchFamily="34" charset="0"/>
                <a:cs typeface="Calibri" panose="020F0502020204030204" pitchFamily="34" charset="0"/>
              </a:rPr>
              <a:t>Subject to certain exceptions, the Acts forbid discrimination in the use of and access to goods and services, including indirect discrimination, discrimination by association, sexual harassment, and other forms of victimisation. The Acts permit constructive action to advance equality for underprivileged people or to meet the unique needs of individuals. </a:t>
            </a:r>
          </a:p>
          <a:p>
            <a:pPr>
              <a:lnSpc>
                <a:spcPct val="120000"/>
              </a:lnSpc>
            </a:pPr>
            <a:r>
              <a:rPr lang="en-GB" sz="1600" b="0" i="0" u="none" strike="noStrike" dirty="0">
                <a:effectLst/>
                <a:latin typeface="Calibri" panose="020F0502020204030204" pitchFamily="34" charset="0"/>
                <a:cs typeface="Calibri" panose="020F0502020204030204" pitchFamily="34" charset="0"/>
              </a:rPr>
              <a:t>Advertising that is discriminatory is also forbidden. An advertising that implies an intention to discriminate, harass, or sexually harass someone or that may reasonably be construed as suggesting such an intention may not be published or exhibited.</a:t>
            </a:r>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417365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The Declaration of Human Rights">
            <a:extLst>
              <a:ext uri="{FF2B5EF4-FFF2-40B4-BE49-F238E27FC236}">
                <a16:creationId xmlns:a16="http://schemas.microsoft.com/office/drawing/2014/main" id="{815B1369-4C67-C710-F4E3-CC7E18F289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888" b="13607"/>
          <a:stretch/>
        </p:blipFill>
        <p:spPr bwMode="auto">
          <a:xfrm>
            <a:off x="21"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7417" name="Rectangle 1741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90065" y="1175658"/>
            <a:ext cx="9519484" cy="583870"/>
          </a:xfrm>
        </p:spPr>
        <p:txBody>
          <a:bodyPr anchor="ctr">
            <a:noAutofit/>
          </a:bodyPr>
          <a:lstStyle/>
          <a:p>
            <a:pPr algn="ctr"/>
            <a:r>
              <a:rPr lang="en-GB" sz="2400" i="0" u="none" strike="noStrike" dirty="0">
                <a:effectLst/>
              </a:rPr>
              <a:t>Under Irish law, the protected grounds are:</a:t>
            </a:r>
            <a:br>
              <a:rPr lang="en-GB" b="0" i="0" u="none" strike="noStrike" dirty="0">
                <a:effectLst/>
                <a:latin typeface="Lato" panose="020F0502020204030203" pitchFamily="34" charset="0"/>
              </a:rPr>
            </a:br>
            <a:endParaRPr lang="en-GB" dirty="0"/>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072738" y="2038596"/>
            <a:ext cx="10046523" cy="4314703"/>
          </a:xfrm>
        </p:spPr>
        <p:txBody>
          <a:bodyPr anchor="ctr">
            <a:normAutofit/>
          </a:bodyPr>
          <a:lstStyle/>
          <a:p>
            <a:pPr algn="l"/>
            <a:r>
              <a:rPr lang="en-GB"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Gender (male, female, transgender or nonbinary)</a:t>
            </a:r>
          </a:p>
          <a:p>
            <a:pPr marL="0" indent="0" algn="l">
              <a:buNone/>
            </a:pPr>
            <a:r>
              <a:rPr lang="en-GB" sz="1600" b="0" i="0" u="none" strike="noStrike" dirty="0">
                <a:effectLst/>
                <a:latin typeface="Calibri" panose="020F0502020204030204" pitchFamily="34" charset="0"/>
                <a:cs typeface="Calibri" panose="020F0502020204030204" pitchFamily="34" charset="0"/>
              </a:rPr>
              <a:t>If someone treats you less favourably because you are a different gender to someone else.</a:t>
            </a:r>
          </a:p>
          <a:p>
            <a:pPr algn="l"/>
            <a:r>
              <a:rPr lang="en-GB"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Civil status (single, married, separated, divorced, widowed or in a civil partnership)</a:t>
            </a:r>
          </a:p>
          <a:p>
            <a:pPr marL="0" indent="0" algn="l">
              <a:buNone/>
            </a:pPr>
            <a:r>
              <a:rPr lang="en-GB" sz="1600" b="0" i="0" u="none" strike="noStrike" dirty="0">
                <a:effectLst/>
                <a:latin typeface="Calibri" panose="020F0502020204030204" pitchFamily="34" charset="0"/>
                <a:cs typeface="Calibri" panose="020F0502020204030204" pitchFamily="34" charset="0"/>
              </a:rPr>
              <a:t>If someone treats you less favourably because you have a different civil status to someone else.</a:t>
            </a:r>
          </a:p>
          <a:p>
            <a:pPr algn="l"/>
            <a:r>
              <a:rPr lang="en-GB"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Family status (a pregnant person, a parent, an acting parent of a child, or a carer of a person with a disability who requires continued care)</a:t>
            </a:r>
          </a:p>
          <a:p>
            <a:pPr marL="0" indent="0" algn="l">
              <a:buNone/>
            </a:pPr>
            <a:r>
              <a:rPr lang="en-GB" sz="1600" b="0" i="0" u="none" strike="noStrike" dirty="0">
                <a:effectLst/>
                <a:latin typeface="Calibri" panose="020F0502020204030204" pitchFamily="34" charset="0"/>
                <a:cs typeface="Calibri" panose="020F0502020204030204" pitchFamily="34" charset="0"/>
              </a:rPr>
              <a:t>If someone treats you less favourably because you have a different family status to someone else.</a:t>
            </a:r>
          </a:p>
          <a:p>
            <a:pPr marL="0" indent="0" algn="l">
              <a:buNone/>
            </a:pPr>
            <a:r>
              <a:rPr lang="en-GB" sz="1600" b="0" i="0" u="none" strike="noStrike" dirty="0">
                <a:effectLst/>
                <a:latin typeface="Calibri" panose="020F0502020204030204" pitchFamily="34" charset="0"/>
                <a:cs typeface="Calibri" panose="020F0502020204030204" pitchFamily="34" charset="0"/>
              </a:rPr>
              <a:t>(Note: some situations falling under this ground may also fall under the gender ground.)</a:t>
            </a:r>
          </a:p>
          <a:p>
            <a:r>
              <a:rPr lang="en-GB"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Sexual orientation (heterosexual, homosexual or bisexual orientation)</a:t>
            </a:r>
          </a:p>
          <a:p>
            <a:pPr marL="0" indent="0" algn="l">
              <a:buNone/>
            </a:pPr>
            <a:r>
              <a:rPr lang="en-GB" sz="1600" b="0" i="0" u="none" strike="noStrike" dirty="0">
                <a:effectLst/>
                <a:latin typeface="Calibri" panose="020F0502020204030204" pitchFamily="34" charset="0"/>
                <a:cs typeface="Calibri" panose="020F0502020204030204" pitchFamily="34" charset="0"/>
              </a:rPr>
              <a:t>If someone treats you less favourably because you have a different sexual orientation to someone else.</a:t>
            </a:r>
          </a:p>
          <a:p>
            <a:endParaRPr lang="en-GB" sz="1100" dirty="0"/>
          </a:p>
          <a:p>
            <a:pPr>
              <a:lnSpc>
                <a:spcPct val="120000"/>
              </a:lnSpc>
            </a:pPr>
            <a:endParaRPr lang="en-GB" sz="1100" dirty="0"/>
          </a:p>
        </p:txBody>
      </p:sp>
    </p:spTree>
    <p:extLst>
      <p:ext uri="{BB962C8B-B14F-4D97-AF65-F5344CB8AC3E}">
        <p14:creationId xmlns:p14="http://schemas.microsoft.com/office/powerpoint/2010/main" val="2460170956"/>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The Declaration of Human Rights">
            <a:extLst>
              <a:ext uri="{FF2B5EF4-FFF2-40B4-BE49-F238E27FC236}">
                <a16:creationId xmlns:a16="http://schemas.microsoft.com/office/drawing/2014/main" id="{815B1369-4C67-C710-F4E3-CC7E18F289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888" b="13607"/>
          <a:stretch/>
        </p:blipFill>
        <p:spPr bwMode="auto">
          <a:xfrm>
            <a:off x="21"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7417" name="Rectangle 1741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973777" y="1282536"/>
            <a:ext cx="10145485" cy="4975760"/>
          </a:xfrm>
        </p:spPr>
        <p:txBody>
          <a:bodyPr anchor="ctr">
            <a:normAutofit fontScale="70000" lnSpcReduction="20000"/>
          </a:bodyPr>
          <a:lstStyle/>
          <a:p>
            <a:pPr algn="l"/>
            <a:r>
              <a:rPr lang="en-GB"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Age (only applies to those who are aged eighteen years and over)</a:t>
            </a:r>
          </a:p>
          <a:p>
            <a:pPr marL="0" indent="0" algn="l">
              <a:buNone/>
            </a:pPr>
            <a:r>
              <a:rPr lang="en-GB" sz="2000" b="0" i="0" u="none" strike="noStrike" dirty="0">
                <a:effectLst/>
                <a:latin typeface="Calibri" panose="020F0502020204030204" pitchFamily="34" charset="0"/>
                <a:cs typeface="Calibri" panose="020F0502020204030204" pitchFamily="34" charset="0"/>
              </a:rPr>
              <a:t>If someone treats you less favourably because you are older or younger than someone else and it is without a good reason (‘objective justification’).</a:t>
            </a:r>
          </a:p>
          <a:p>
            <a:pPr marL="0" indent="0" algn="l">
              <a:buNone/>
            </a:pPr>
            <a:r>
              <a:rPr lang="en-GB" sz="2000" b="0" i="0" u="none" strike="noStrike" dirty="0">
                <a:effectLst/>
                <a:latin typeface="Calibri" panose="020F0502020204030204" pitchFamily="34" charset="0"/>
                <a:cs typeface="Calibri" panose="020F0502020204030204" pitchFamily="34" charset="0"/>
              </a:rPr>
              <a:t>(Note: this ground does not cover alleged discrimination against children in schools.)</a:t>
            </a:r>
          </a:p>
          <a:p>
            <a:pPr algn="l"/>
            <a:r>
              <a:rPr lang="en-GB"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Religious belief (including religious background and those who have no belief)</a:t>
            </a:r>
          </a:p>
          <a:p>
            <a:pPr marL="0" indent="0" algn="l">
              <a:buNone/>
            </a:pPr>
            <a:r>
              <a:rPr lang="en-GB" sz="2000" b="0" i="0" u="none" strike="noStrike" dirty="0">
                <a:effectLst/>
                <a:latin typeface="Calibri" panose="020F0502020204030204" pitchFamily="34" charset="0"/>
                <a:cs typeface="Calibri" panose="020F0502020204030204" pitchFamily="34" charset="0"/>
              </a:rPr>
              <a:t>If someone treats you less favourably because you have a different religion to someone else, or, for example, because you do not have a religion and someone else does.</a:t>
            </a:r>
          </a:p>
          <a:p>
            <a:r>
              <a:rPr lang="en-GB"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Membership of the Traveller community</a:t>
            </a:r>
          </a:p>
          <a:p>
            <a:pPr marL="0" indent="0" algn="l">
              <a:buNone/>
            </a:pPr>
            <a:r>
              <a:rPr lang="en-GB" sz="2000" b="0" i="0" u="none" strike="noStrike" dirty="0">
                <a:effectLst/>
                <a:latin typeface="Calibri" panose="020F0502020204030204" pitchFamily="34" charset="0"/>
                <a:cs typeface="Calibri" panose="020F0502020204030204" pitchFamily="34" charset="0"/>
              </a:rPr>
              <a:t>If someone treats you less favourably because you are a member of the Traveller community and someone else is not.</a:t>
            </a:r>
          </a:p>
          <a:p>
            <a:pPr algn="l"/>
            <a:r>
              <a:rPr lang="en-GB"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Race (skin colour, nationality, ethnic or national origin)</a:t>
            </a:r>
          </a:p>
          <a:p>
            <a:pPr marL="0" indent="0" algn="l">
              <a:buNone/>
            </a:pPr>
            <a:r>
              <a:rPr lang="en-GB" sz="2000" b="0" i="0" u="none" strike="noStrike" dirty="0">
                <a:effectLst/>
                <a:latin typeface="Calibri" panose="020F0502020204030204" pitchFamily="34" charset="0"/>
                <a:cs typeface="Calibri" panose="020F0502020204030204" pitchFamily="34" charset="0"/>
              </a:rPr>
              <a:t>If someone treats you less favourably because you have a different skin colour, nationality or ethnicity to someone else.</a:t>
            </a:r>
          </a:p>
          <a:p>
            <a:pPr algn="l"/>
            <a:r>
              <a:rPr lang="en-GB"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Disability (intellectual, mental and/or physical disability)</a:t>
            </a:r>
          </a:p>
          <a:p>
            <a:pPr marL="0" indent="0" algn="l">
              <a:buNone/>
            </a:pPr>
            <a:r>
              <a:rPr lang="en-GB" sz="2000" dirty="0">
                <a:latin typeface="Calibri" panose="020F0502020204030204" pitchFamily="34" charset="0"/>
                <a:cs typeface="Calibri" panose="020F0502020204030204" pitchFamily="34" charset="0"/>
              </a:rPr>
              <a:t>I</a:t>
            </a:r>
            <a:r>
              <a:rPr lang="en-GB" sz="2000" b="0" i="0" u="none" strike="noStrike" dirty="0">
                <a:effectLst/>
                <a:latin typeface="Calibri" panose="020F0502020204030204" pitchFamily="34" charset="0"/>
                <a:cs typeface="Calibri" panose="020F0502020204030204" pitchFamily="34" charset="0"/>
              </a:rPr>
              <a:t>f someone treats you less favourably because you have a disability and someone else has a different disability or does not have a disability.</a:t>
            </a:r>
          </a:p>
          <a:p>
            <a:endParaRPr lang="en-GB" sz="1100" dirty="0"/>
          </a:p>
          <a:p>
            <a:pPr>
              <a:lnSpc>
                <a:spcPct val="120000"/>
              </a:lnSpc>
            </a:pPr>
            <a:endParaRPr lang="en-GB" sz="1100" dirty="0"/>
          </a:p>
        </p:txBody>
      </p:sp>
    </p:spTree>
    <p:extLst>
      <p:ext uri="{BB962C8B-B14F-4D97-AF65-F5344CB8AC3E}">
        <p14:creationId xmlns:p14="http://schemas.microsoft.com/office/powerpoint/2010/main" val="4153456361"/>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descr="Discrimination in public law | Doughty Street Chambers">
            <a:extLst>
              <a:ext uri="{FF2B5EF4-FFF2-40B4-BE49-F238E27FC236}">
                <a16:creationId xmlns:a16="http://schemas.microsoft.com/office/drawing/2014/main" id="{E920E4C5-C7BF-6B09-B174-165972A357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419" r="18359"/>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9465" name="Rectangle 19464">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465191" y="1072737"/>
            <a:ext cx="9436357" cy="494805"/>
          </a:xfrm>
        </p:spPr>
        <p:txBody>
          <a:bodyPr anchor="ctr">
            <a:noAutofit/>
          </a:bodyPr>
          <a:lstStyle/>
          <a:p>
            <a:pPr algn="ctr"/>
            <a:r>
              <a:rPr lang="en-GB" sz="3200" dirty="0"/>
              <a:t>TYPES OF DISCRIMINATION</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068779" y="1878279"/>
            <a:ext cx="10361219" cy="4217721"/>
          </a:xfrm>
        </p:spPr>
        <p:txBody>
          <a:bodyPr anchor="ctr">
            <a:normAutofit/>
          </a:bodyPr>
          <a:lstStyle/>
          <a:p>
            <a:pPr>
              <a:lnSpc>
                <a:spcPct val="120000"/>
              </a:lnSpc>
            </a:pPr>
            <a:r>
              <a:rPr lang="en-GB" sz="1400" b="1" i="0" u="none" strike="noStrike" dirty="0">
                <a:solidFill>
                  <a:schemeClr val="accent6">
                    <a:lumMod val="75000"/>
                  </a:schemeClr>
                </a:solidFill>
                <a:effectLst/>
                <a:latin typeface="Calibri" panose="020F0502020204030204" pitchFamily="34" charset="0"/>
                <a:cs typeface="Calibri" panose="020F0502020204030204" pitchFamily="34" charset="0"/>
              </a:rPr>
              <a:t>Direct discrimination</a:t>
            </a:r>
          </a:p>
          <a:p>
            <a:pPr marL="0" indent="0">
              <a:lnSpc>
                <a:spcPct val="120000"/>
              </a:lnSpc>
              <a:buNone/>
            </a:pPr>
            <a:r>
              <a:rPr lang="en-GB" sz="1400" b="0" i="0" u="none" strike="noStrike" dirty="0">
                <a:effectLst/>
                <a:latin typeface="Calibri" panose="020F0502020204030204" pitchFamily="34" charset="0"/>
                <a:cs typeface="Calibri" panose="020F0502020204030204" pitchFamily="34" charset="0"/>
              </a:rPr>
              <a:t>Where someone treats you less favourably than another person in a similar situation because of a different personal characteristic or circumstance that falls under the protected grounds.</a:t>
            </a:r>
          </a:p>
          <a:p>
            <a:pPr>
              <a:lnSpc>
                <a:spcPct val="120000"/>
              </a:lnSpc>
            </a:pPr>
            <a:r>
              <a:rPr lang="en-GB" sz="1400" b="1" i="0" u="none" strike="noStrike" dirty="0">
                <a:solidFill>
                  <a:schemeClr val="accent6">
                    <a:lumMod val="75000"/>
                  </a:schemeClr>
                </a:solidFill>
                <a:effectLst/>
                <a:latin typeface="Calibri" panose="020F0502020204030204" pitchFamily="34" charset="0"/>
                <a:cs typeface="Calibri" panose="020F0502020204030204" pitchFamily="34" charset="0"/>
              </a:rPr>
              <a:t>Indirect discrimination</a:t>
            </a:r>
          </a:p>
          <a:p>
            <a:pPr marL="0" indent="0">
              <a:lnSpc>
                <a:spcPct val="120000"/>
              </a:lnSpc>
              <a:buNone/>
            </a:pPr>
            <a:r>
              <a:rPr lang="en-GB" sz="1400" b="0" i="0" u="none" strike="noStrike" dirty="0">
                <a:effectLst/>
                <a:latin typeface="Calibri" panose="020F0502020204030204" pitchFamily="34" charset="0"/>
                <a:cs typeface="Calibri" panose="020F0502020204030204" pitchFamily="34" charset="0"/>
              </a:rPr>
              <a:t>Where a seemingly neutral system or policy disadvantages you because of a personal characteristic or circumstance that falls under the protected grounds.</a:t>
            </a:r>
          </a:p>
          <a:p>
            <a:pPr>
              <a:lnSpc>
                <a:spcPct val="120000"/>
              </a:lnSpc>
            </a:pPr>
            <a:r>
              <a:rPr lang="en-GB" sz="1400" b="1" i="0" u="none" strike="noStrike" dirty="0">
                <a:solidFill>
                  <a:schemeClr val="accent6">
                    <a:lumMod val="75000"/>
                  </a:schemeClr>
                </a:solidFill>
                <a:effectLst/>
                <a:latin typeface="Calibri" panose="020F0502020204030204" pitchFamily="34" charset="0"/>
                <a:cs typeface="Calibri" panose="020F0502020204030204" pitchFamily="34" charset="0"/>
              </a:rPr>
              <a:t>Discrimination by imputation</a:t>
            </a:r>
          </a:p>
          <a:p>
            <a:pPr marL="0" indent="0">
              <a:lnSpc>
                <a:spcPct val="120000"/>
              </a:lnSpc>
              <a:buNone/>
            </a:pPr>
            <a:r>
              <a:rPr lang="en-GB" sz="1400" b="0" i="0" u="none" strike="noStrike" dirty="0">
                <a:effectLst/>
                <a:latin typeface="Calibri" panose="020F0502020204030204" pitchFamily="34" charset="0"/>
                <a:cs typeface="Calibri" panose="020F0502020204030204" pitchFamily="34" charset="0"/>
              </a:rPr>
              <a:t>Where someone treats you less favourably than another person in a similar situation because someone has incorrectly assumed (‘imputed’) that you fall under the protected grounds.</a:t>
            </a:r>
          </a:p>
          <a:p>
            <a:pPr>
              <a:lnSpc>
                <a:spcPct val="120000"/>
              </a:lnSpc>
            </a:pPr>
            <a:r>
              <a:rPr lang="en-GB" sz="1400" b="1" i="0" u="none" strike="noStrike" dirty="0">
                <a:solidFill>
                  <a:schemeClr val="accent6">
                    <a:lumMod val="75000"/>
                  </a:schemeClr>
                </a:solidFill>
                <a:effectLst/>
                <a:latin typeface="Calibri" panose="020F0502020204030204" pitchFamily="34" charset="0"/>
                <a:cs typeface="Calibri" panose="020F0502020204030204" pitchFamily="34" charset="0"/>
              </a:rPr>
              <a:t>Discrimination by association</a:t>
            </a:r>
          </a:p>
          <a:p>
            <a:pPr marL="0" indent="0">
              <a:lnSpc>
                <a:spcPct val="120000"/>
              </a:lnSpc>
              <a:buNone/>
            </a:pPr>
            <a:r>
              <a:rPr lang="en-GB" sz="1400" b="0" i="0" u="none" strike="noStrike" dirty="0">
                <a:effectLst/>
                <a:latin typeface="Calibri" panose="020F0502020204030204" pitchFamily="34" charset="0"/>
                <a:cs typeface="Calibri" panose="020F0502020204030204" pitchFamily="34" charset="0"/>
              </a:rPr>
              <a:t>Where someone treats you less favourably than another person in a similar situation because of your connection, relationship or association with someone who falls under the protected grounds.</a:t>
            </a:r>
          </a:p>
          <a:p>
            <a:pPr>
              <a:lnSpc>
                <a:spcPct val="120000"/>
              </a:lnSpc>
            </a:pPr>
            <a:endParaRPr lang="en-GB" sz="1000" dirty="0"/>
          </a:p>
        </p:txBody>
      </p:sp>
    </p:spTree>
    <p:extLst>
      <p:ext uri="{BB962C8B-B14F-4D97-AF65-F5344CB8AC3E}">
        <p14:creationId xmlns:p14="http://schemas.microsoft.com/office/powerpoint/2010/main" val="3012996192"/>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40" name="Picture 4" descr="What is a human rights-based approach? – UAB Institute for Human Rights Blog">
            <a:extLst>
              <a:ext uri="{FF2B5EF4-FFF2-40B4-BE49-F238E27FC236}">
                <a16:creationId xmlns:a16="http://schemas.microsoft.com/office/drawing/2014/main" id="{7A5B0E82-DC62-8D36-10FD-462C2921A4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857" r="8366" b="1"/>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4347" name="Rectangle 1434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991870" y="1304800"/>
            <a:ext cx="10208255" cy="589809"/>
          </a:xfrm>
        </p:spPr>
        <p:txBody>
          <a:bodyPr anchor="ctr">
            <a:noAutofit/>
          </a:bodyPr>
          <a:lstStyle/>
          <a:p>
            <a:pPr algn="ctr"/>
            <a:r>
              <a:rPr lang="en-GB" dirty="0"/>
              <a:t>Irish Human Rights and Equality</a:t>
            </a:r>
            <a:br>
              <a:rPr lang="en-GB" dirty="0"/>
            </a:br>
            <a:r>
              <a:rPr lang="en-GB" dirty="0"/>
              <a:t> Commission</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761999" y="2437408"/>
            <a:ext cx="10667999" cy="3810001"/>
          </a:xfrm>
        </p:spPr>
        <p:txBody>
          <a:bodyPr anchor="ctr">
            <a:normAutofit/>
          </a:bodyPr>
          <a:lstStyle/>
          <a:p>
            <a:pPr>
              <a:lnSpc>
                <a:spcPct val="120000"/>
              </a:lnSpc>
            </a:pPr>
            <a:r>
              <a:rPr lang="en-GB" sz="1600" b="0" i="0" u="none" strike="noStrike" dirty="0">
                <a:effectLst/>
                <a:latin typeface="Calibri" panose="020F0502020204030204" pitchFamily="34" charset="0"/>
                <a:cs typeface="Calibri" panose="020F0502020204030204" pitchFamily="34" charset="0"/>
              </a:rPr>
              <a:t>The Irish Human Rights and Equality Commission is Ireland’s national human rights and equality institution.</a:t>
            </a:r>
          </a:p>
          <a:p>
            <a:pPr>
              <a:lnSpc>
                <a:spcPct val="120000"/>
              </a:lnSpc>
            </a:pPr>
            <a:r>
              <a:rPr lang="en-GB" sz="1600" b="0" i="0" u="none" strike="noStrike" dirty="0">
                <a:effectLst/>
                <a:latin typeface="Calibri" panose="020F0502020204030204" pitchFamily="34" charset="0"/>
                <a:cs typeface="Calibri" panose="020F0502020204030204" pitchFamily="34" charset="0"/>
              </a:rPr>
              <a:t>They are an independent public body that accounts to the Oireachtas, with a mandate established under the Irish Human Rights and Equality Commission Act 2014 (IHREC Act 2014). The IHREC Act includes and further enhances the functions of the former Irish Human Rights Commission and the former Equality Authority.</a:t>
            </a:r>
          </a:p>
          <a:p>
            <a:pPr>
              <a:lnSpc>
                <a:spcPct val="120000"/>
              </a:lnSpc>
            </a:pPr>
            <a:r>
              <a:rPr lang="en-GB" sz="1600" b="0" i="0" u="none" strike="noStrike" dirty="0">
                <a:effectLst/>
                <a:latin typeface="Calibri" panose="020F0502020204030204" pitchFamily="34" charset="0"/>
                <a:cs typeface="Calibri" panose="020F0502020204030204" pitchFamily="34" charset="0"/>
              </a:rPr>
              <a:t>The purpose of the commission is to protect and promote human rights and equality in Ireland and build a culture of respect for human rights, equality and intercultural understanding in the </a:t>
            </a:r>
            <a:r>
              <a:rPr lang="en-GB" sz="1600" dirty="0">
                <a:latin typeface="Calibri" panose="020F0502020204030204" pitchFamily="34" charset="0"/>
                <a:cs typeface="Calibri" panose="020F0502020204030204" pitchFamily="34" charset="0"/>
              </a:rPr>
              <a:t>country.</a:t>
            </a:r>
            <a:endParaRPr lang="en-GB" sz="1600" b="0" i="0" u="none" strike="noStrike" dirty="0">
              <a:effectLst/>
              <a:latin typeface="Calibri" panose="020F0502020204030204" pitchFamily="34" charset="0"/>
              <a:cs typeface="Calibri" panose="020F0502020204030204" pitchFamily="34" charset="0"/>
            </a:endParaRPr>
          </a:p>
          <a:p>
            <a:pPr>
              <a:lnSpc>
                <a:spcPct val="120000"/>
              </a:lnSpc>
            </a:pPr>
            <a:r>
              <a:rPr lang="en-GB" sz="1600" b="0" i="0" u="none" strike="noStrike" dirty="0">
                <a:effectLst/>
                <a:latin typeface="Calibri" panose="020F0502020204030204" pitchFamily="34" charset="0"/>
                <a:cs typeface="Calibri" panose="020F0502020204030204" pitchFamily="34" charset="0"/>
              </a:rPr>
              <a:t>Their  work is determined independently by the fifteen members of the Commission who were appointed by </a:t>
            </a:r>
            <a:r>
              <a:rPr lang="en-GB" sz="1600" dirty="0">
                <a:latin typeface="Calibri" panose="020F0502020204030204" pitchFamily="34" charset="0"/>
                <a:cs typeface="Calibri" panose="020F0502020204030204" pitchFamily="34" charset="0"/>
              </a:rPr>
              <a:t>the </a:t>
            </a:r>
            <a:r>
              <a:rPr lang="en-GB" sz="1600" b="0" i="0" u="none" strike="noStrike" dirty="0">
                <a:effectLst/>
                <a:latin typeface="Calibri" panose="020F0502020204030204" pitchFamily="34" charset="0"/>
                <a:cs typeface="Calibri" panose="020F0502020204030204" pitchFamily="34" charset="0"/>
              </a:rPr>
              <a:t> Head of State, President Michael D. Higgins, in 2014. The diverse membership of the Commission broadly reflects the nature of Irish society.</a:t>
            </a:r>
          </a:p>
          <a:p>
            <a:pPr>
              <a:lnSpc>
                <a:spcPct val="120000"/>
              </a:lnSpc>
            </a:pPr>
            <a:endParaRPr lang="en-GB" sz="1100" dirty="0"/>
          </a:p>
        </p:txBody>
      </p:sp>
    </p:spTree>
    <p:extLst>
      <p:ext uri="{BB962C8B-B14F-4D97-AF65-F5344CB8AC3E}">
        <p14:creationId xmlns:p14="http://schemas.microsoft.com/office/powerpoint/2010/main" val="3175853489"/>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9" name="Rectangle 15368">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4" name="Picture 4" descr="A fresh approach to assessing equality in human rights law paves the way  for a fairer world | Social Sciences Division">
            <a:extLst>
              <a:ext uri="{FF2B5EF4-FFF2-40B4-BE49-F238E27FC236}">
                <a16:creationId xmlns:a16="http://schemas.microsoft.com/office/drawing/2014/main" id="{D693AD8F-794E-DADF-E2D8-C2019FE19B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5" r="61558" b="1"/>
          <a:stretch/>
        </p:blipFill>
        <p:spPr bwMode="auto">
          <a:xfrm>
            <a:off x="1" y="2520"/>
            <a:ext cx="6096000" cy="6855480"/>
          </a:xfrm>
          <a:prstGeom prst="rect">
            <a:avLst/>
          </a:prstGeom>
          <a:noFill/>
          <a:extLst>
            <a:ext uri="{909E8E84-426E-40DD-AFC4-6F175D3DCCD1}">
              <a14:hiddenFill xmlns:a14="http://schemas.microsoft.com/office/drawing/2010/main">
                <a:solidFill>
                  <a:srgbClr val="FFFFFF"/>
                </a:solidFill>
              </a14:hiddenFill>
            </a:ext>
          </a:extLst>
        </p:spPr>
      </p:pic>
      <p:sp>
        <p:nvSpPr>
          <p:cNvPr id="15371" name="Oval 15370">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33054" y="2609621"/>
            <a:ext cx="3629891" cy="2283013"/>
          </a:xfrm>
        </p:spPr>
        <p:txBody>
          <a:bodyPr anchor="ctr">
            <a:normAutofit/>
          </a:bodyPr>
          <a:lstStyle/>
          <a:p>
            <a:pPr algn="ctr"/>
            <a:r>
              <a:rPr lang="en-GB" sz="3600" i="0" u="none" strike="noStrike" dirty="0">
                <a:solidFill>
                  <a:schemeClr val="bg1"/>
                </a:solidFill>
                <a:effectLst/>
              </a:rPr>
              <a:t>THE Equality Act 2010</a:t>
            </a:r>
            <a:br>
              <a:rPr lang="en-GB" b="0" i="0" u="none" strike="noStrike" dirty="0">
                <a:solidFill>
                  <a:schemeClr val="bg1"/>
                </a:solidFill>
                <a:effectLst/>
                <a:latin typeface="GDS Transport"/>
              </a:rPr>
            </a:br>
            <a:endParaRPr lang="en-GB" dirty="0">
              <a:solidFill>
                <a:schemeClr val="bg1"/>
              </a:solidFill>
            </a:endParaRP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252359" y="385949"/>
            <a:ext cx="5783283" cy="6472051"/>
          </a:xfrm>
        </p:spPr>
        <p:txBody>
          <a:bodyPr anchor="ctr">
            <a:normAutofit/>
          </a:bodyPr>
          <a:lstStyle/>
          <a:p>
            <a:pPr>
              <a:lnSpc>
                <a:spcPct val="120000"/>
              </a:lnSpc>
            </a:pPr>
            <a:r>
              <a:rPr lang="en-GB" sz="1500" b="0" i="0" u="none" strike="noStrike" dirty="0">
                <a:effectLst/>
                <a:latin typeface="Calibri" panose="020F0502020204030204" pitchFamily="34" charset="0"/>
                <a:cs typeface="Calibri" panose="020F0502020204030204" pitchFamily="34" charset="0"/>
              </a:rPr>
              <a:t>The Equality Act 2010 legally protects people from discrimination in the workplace and in wider society. It replaced previous anti-discrimination laws with a single Act, making the law easier to understand and strengthening protection in some situations. It sets out the different ways in which it’s unlawful to treat someone.</a:t>
            </a:r>
          </a:p>
          <a:p>
            <a:pPr>
              <a:lnSpc>
                <a:spcPct val="120000"/>
              </a:lnSpc>
            </a:pPr>
            <a:r>
              <a:rPr lang="en-GB" sz="1500" b="0" i="0" u="none" strike="noStrike" dirty="0">
                <a:effectLst/>
                <a:latin typeface="Calibri" panose="020F0502020204030204" pitchFamily="34" charset="0"/>
                <a:cs typeface="Calibri" panose="020F0502020204030204" pitchFamily="34" charset="0"/>
              </a:rPr>
              <a:t>It brings together over 116 separate pieces of legislation into one single Act.</a:t>
            </a:r>
          </a:p>
          <a:p>
            <a:pPr>
              <a:lnSpc>
                <a:spcPct val="120000"/>
              </a:lnSpc>
            </a:pPr>
            <a:r>
              <a:rPr lang="en-GB" sz="1500" b="0" i="0" u="none" strike="noStrike" dirty="0">
                <a:effectLst/>
                <a:latin typeface="Calibri" panose="020F0502020204030204" pitchFamily="34" charset="0"/>
                <a:cs typeface="Calibri" panose="020F0502020204030204" pitchFamily="34" charset="0"/>
              </a:rPr>
              <a:t>The Act provides a legal framework to protect the rights of individuals and advance equality of opportunity for all.</a:t>
            </a:r>
          </a:p>
          <a:p>
            <a:pPr marL="0" indent="0">
              <a:lnSpc>
                <a:spcPct val="120000"/>
              </a:lnSpc>
              <a:buNone/>
            </a:pPr>
            <a:r>
              <a:rPr lang="en-GB" sz="1500" b="1" i="0" u="none" strike="noStrike" dirty="0">
                <a:effectLst/>
                <a:latin typeface="Calibri" panose="020F0502020204030204" pitchFamily="34" charset="0"/>
                <a:cs typeface="Calibri" panose="020F0502020204030204" pitchFamily="34" charset="0"/>
              </a:rPr>
              <a:t>The characteristics that are protected by the Equality Act 2010 are:</a:t>
            </a:r>
            <a:endParaRPr lang="en-GB" sz="1500" b="0" i="0" u="none" strike="noStrike" dirty="0">
              <a:effectLst/>
              <a:latin typeface="Calibri" panose="020F0502020204030204" pitchFamily="34" charset="0"/>
              <a:cs typeface="Calibri" panose="020F0502020204030204" pitchFamily="34" charset="0"/>
            </a:endParaRP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age</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disability</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gender reassignment</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marriage or civil partnership </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pregnancy and maternity</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race</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religion or belief</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sex</a:t>
            </a:r>
          </a:p>
          <a:p>
            <a:pPr>
              <a:lnSpc>
                <a:spcPct val="120000"/>
              </a:lnSpc>
            </a:pPr>
            <a:endParaRPr lang="en-GB" sz="1000" dirty="0"/>
          </a:p>
        </p:txBody>
      </p:sp>
    </p:spTree>
    <p:extLst>
      <p:ext uri="{BB962C8B-B14F-4D97-AF65-F5344CB8AC3E}">
        <p14:creationId xmlns:p14="http://schemas.microsoft.com/office/powerpoint/2010/main" val="932895440"/>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1" name="Rectangle 16390">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Top 20 employment law facts you need to know | Start Up Donut">
            <a:extLst>
              <a:ext uri="{FF2B5EF4-FFF2-40B4-BE49-F238E27FC236}">
                <a16:creationId xmlns:a16="http://schemas.microsoft.com/office/drawing/2014/main" id="{B110487A-EAB2-081E-2B4E-916E59BD48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407"/>
          <a:stretch/>
        </p:blipFill>
        <p:spPr bwMode="auto">
          <a:xfrm>
            <a:off x="21" y="-19782"/>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6393" name="Rectangle 16392">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2047082" y="963884"/>
            <a:ext cx="8403204" cy="874816"/>
          </a:xfrm>
        </p:spPr>
        <p:txBody>
          <a:bodyPr anchor="ctr">
            <a:normAutofit/>
          </a:bodyPr>
          <a:lstStyle/>
          <a:p>
            <a:pPr algn="ctr"/>
            <a:r>
              <a:rPr lang="en-GB" sz="3200" dirty="0"/>
              <a:t>EMPLOYEMENT law IN Poland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971939" y="1858482"/>
            <a:ext cx="10248121" cy="4257300"/>
          </a:xfrm>
        </p:spPr>
        <p:txBody>
          <a:bodyPr anchor="ctr">
            <a:normAutofit fontScale="92500"/>
          </a:bodyPr>
          <a:lstStyle/>
          <a:p>
            <a:pPr rtl="0" fontAlgn="base">
              <a:lnSpc>
                <a:spcPct val="120000"/>
              </a:lnSpc>
            </a:pPr>
            <a:r>
              <a:rPr lang="en-GB" sz="1600" b="0" i="0" u="none" strike="noStrike" dirty="0">
                <a:effectLst/>
                <a:latin typeface="Calibri" panose="020F0502020204030204" pitchFamily="34" charset="0"/>
                <a:cs typeface="Calibri" panose="020F0502020204030204" pitchFamily="34" charset="0"/>
              </a:rPr>
              <a:t>A non-exhaustive list of grounds for discrimination has been set out in the provisions of the labour law. This means that only certain grounds for discrimination are specified as examples in those provisions.</a:t>
            </a:r>
          </a:p>
          <a:p>
            <a:pPr rtl="0" fontAlgn="base">
              <a:lnSpc>
                <a:spcPct val="120000"/>
              </a:lnSpc>
            </a:pPr>
            <a:r>
              <a:rPr lang="en-GB" sz="1600" b="0" i="0" u="none" strike="noStrike" dirty="0">
                <a:effectLst/>
                <a:latin typeface="Calibri" panose="020F0502020204030204" pitchFamily="34" charset="0"/>
                <a:cs typeface="Calibri" panose="020F0502020204030204" pitchFamily="34" charset="0"/>
              </a:rPr>
              <a:t>They include: sex, age, disability, race, religion, nationality, political beliefs, union membership, ethnicity, faith, sexual orientation, fixed-term employment or employment for on a full-time or part-time basis.</a:t>
            </a:r>
          </a:p>
          <a:p>
            <a:pPr rtl="0" fontAlgn="base">
              <a:lnSpc>
                <a:spcPct val="120000"/>
              </a:lnSpc>
            </a:pPr>
            <a:r>
              <a:rPr lang="en-GB" sz="1600" b="0" i="0" u="none" strike="noStrike" dirty="0">
                <a:effectLst/>
                <a:latin typeface="Calibri" panose="020F0502020204030204" pitchFamily="34" charset="0"/>
                <a:cs typeface="Calibri" panose="020F0502020204030204" pitchFamily="34" charset="0"/>
              </a:rPr>
              <a:t>Should this list lack the grounds for discrimination on which we want to rely, this does not mean that they may not be invoked before a court. Less favourable treatment of an employee on the basis of any other criterion not mentioned here, which is socially relevant, may also be regarded as discrimination.</a:t>
            </a:r>
          </a:p>
          <a:p>
            <a:pPr rtl="0" fontAlgn="base">
              <a:lnSpc>
                <a:spcPct val="120000"/>
              </a:lnSpc>
            </a:pPr>
            <a:r>
              <a:rPr lang="en-GB" sz="1600" b="0" i="0" u="none" strike="noStrike" dirty="0">
                <a:effectLst/>
                <a:latin typeface="Calibri" panose="020F0502020204030204" pitchFamily="34" charset="0"/>
                <a:cs typeface="Calibri" panose="020F0502020204030204" pitchFamily="34" charset="0"/>
              </a:rPr>
              <a:t>It should be pointed out, however, that the principle of equal treatment of employees does not preclude differentiation in rights and obligations of employees on account of differences arising from their personal characteristics and differences in the performance of their work. The aforementioned principle may only be infringed upon if the diversification of the situation of employees results from application of an unlawful criterion by the employer.</a:t>
            </a:r>
          </a:p>
          <a:p>
            <a:pPr rtl="0" fontAlgn="base">
              <a:lnSpc>
                <a:spcPct val="120000"/>
              </a:lnSpc>
            </a:pPr>
            <a:r>
              <a:rPr lang="en-GB" sz="1600" dirty="0">
                <a:latin typeface="Calibri" panose="020F0502020204030204" pitchFamily="34" charset="0"/>
                <a:cs typeface="Calibri" panose="020F0502020204030204" pitchFamily="34" charset="0"/>
              </a:rPr>
              <a:t>There is no law that solely protects people against discrimination and protects their characteristics outside of employment in Poland.</a:t>
            </a:r>
            <a:endParaRPr lang="en-GB" sz="1000" dirty="0"/>
          </a:p>
        </p:txBody>
      </p:sp>
    </p:spTree>
    <p:extLst>
      <p:ext uri="{BB962C8B-B14F-4D97-AF65-F5344CB8AC3E}">
        <p14:creationId xmlns:p14="http://schemas.microsoft.com/office/powerpoint/2010/main" val="1555781347"/>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51" name="Rectangle 31750">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6" name="Picture 2" descr="LGBTI asylum seekers facing 'double discrimination' across Europe, warns  report | Euronews">
            <a:extLst>
              <a:ext uri="{FF2B5EF4-FFF2-40B4-BE49-F238E27FC236}">
                <a16:creationId xmlns:a16="http://schemas.microsoft.com/office/drawing/2014/main" id="{1044277F-702F-217A-FBF0-CFA578EC42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useBgFill="1">
        <p:nvSpPr>
          <p:cNvPr id="31753" name="Rectangle 31752">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961292" y="1524000"/>
            <a:ext cx="3337113" cy="3810000"/>
          </a:xfrm>
        </p:spPr>
        <p:txBody>
          <a:bodyPr anchor="ctr">
            <a:normAutofit/>
          </a:bodyPr>
          <a:lstStyle/>
          <a:p>
            <a:pPr algn="ctr"/>
            <a:r>
              <a:rPr lang="en-GB" dirty="0"/>
              <a:t>iLGA REPORT RANKS POLAND 42/49 NATIONS IN TERMS OF HUMAN RIGHTS VIOLATIONS of lgbti people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4298405" y="984738"/>
            <a:ext cx="6932303" cy="4970585"/>
          </a:xfrm>
        </p:spPr>
        <p:txBody>
          <a:bodyPr anchor="ctr">
            <a:normAutofit fontScale="85000" lnSpcReduction="10000"/>
          </a:bodyPr>
          <a:lstStyle/>
          <a:p>
            <a:pPr>
              <a:lnSpc>
                <a:spcPct val="120000"/>
              </a:lnSpc>
            </a:pPr>
            <a:r>
              <a:rPr lang="en-GB" b="0" i="0" u="none" strike="noStrike" dirty="0">
                <a:effectLst/>
                <a:latin typeface="Calibri" panose="020F0502020204030204" pitchFamily="34" charset="0"/>
                <a:cs typeface="Calibri" panose="020F0502020204030204" pitchFamily="34" charset="0"/>
              </a:rPr>
              <a:t>ILGA-Europe are an independent, international non-governmental umbrella organisation uniting over 700 organisations from 54 countries across Europe and Central Asia </a:t>
            </a:r>
            <a:r>
              <a:rPr lang="en-GB" dirty="0">
                <a:latin typeface="Calibri" panose="020F0502020204030204" pitchFamily="34" charset="0"/>
                <a:cs typeface="Calibri" panose="020F0502020204030204" pitchFamily="34" charset="0"/>
              </a:rPr>
              <a:t>.</a:t>
            </a:r>
          </a:p>
          <a:p>
            <a:pPr>
              <a:lnSpc>
                <a:spcPct val="120000"/>
              </a:lnSpc>
            </a:pPr>
            <a:r>
              <a:rPr lang="en-GB" dirty="0">
                <a:latin typeface="Calibri" panose="020F0502020204030204" pitchFamily="34" charset="0"/>
                <a:cs typeface="Calibri" panose="020F0502020204030204" pitchFamily="34" charset="0"/>
              </a:rPr>
              <a:t>The authors of the ILGA Europe study rank Poland 42 out of the 49 nations they discuss, giving it a score of 15.84% on a scale where 0% represents a flagrant violation of human rights and 100% represents complete equality and respect for such rights. Poland is ranked in the following categories:</a:t>
            </a:r>
          </a:p>
          <a:p>
            <a:pPr>
              <a:lnSpc>
                <a:spcPct val="120000"/>
              </a:lnSpc>
            </a:pPr>
            <a:r>
              <a:rPr lang="en-GB" dirty="0">
                <a:latin typeface="Calibri" panose="020F0502020204030204" pitchFamily="34" charset="0"/>
                <a:cs typeface="Calibri" panose="020F0502020204030204" pitchFamily="34" charset="0"/>
              </a:rPr>
              <a:t>equality and non-discrimination – position 37 out of 46 – 16.24%,</a:t>
            </a:r>
          </a:p>
          <a:p>
            <a:pPr>
              <a:lnSpc>
                <a:spcPct val="120000"/>
              </a:lnSpc>
            </a:pPr>
            <a:r>
              <a:rPr lang="en-GB" dirty="0">
                <a:latin typeface="Calibri" panose="020F0502020204030204" pitchFamily="34" charset="0"/>
                <a:cs typeface="Calibri" panose="020F0502020204030204" pitchFamily="34" charset="0"/>
              </a:rPr>
              <a:t>family – position 43 out of 43 – 0.00%,</a:t>
            </a:r>
          </a:p>
          <a:p>
            <a:pPr>
              <a:lnSpc>
                <a:spcPct val="120000"/>
              </a:lnSpc>
            </a:pPr>
            <a:r>
              <a:rPr lang="en-GB" dirty="0">
                <a:latin typeface="Calibri" panose="020F0502020204030204" pitchFamily="34" charset="0"/>
                <a:cs typeface="Calibri" panose="020F0502020204030204" pitchFamily="34" charset="0"/>
              </a:rPr>
              <a:t>hate crimes and hate speech – position 38 out of 38 – 0.00%,</a:t>
            </a:r>
          </a:p>
          <a:p>
            <a:pPr>
              <a:lnSpc>
                <a:spcPct val="120000"/>
              </a:lnSpc>
            </a:pPr>
            <a:r>
              <a:rPr lang="en-GB" dirty="0">
                <a:latin typeface="Calibri" panose="020F0502020204030204" pitchFamily="34" charset="0"/>
                <a:cs typeface="Calibri" panose="020F0502020204030204" pitchFamily="34" charset="0"/>
              </a:rPr>
              <a:t>legal gender recognition and bodily integrity – position 27 out of 42 – 27.25%,</a:t>
            </a:r>
          </a:p>
          <a:p>
            <a:pPr>
              <a:lnSpc>
                <a:spcPct val="120000"/>
              </a:lnSpc>
            </a:pPr>
            <a:r>
              <a:rPr lang="en-GB" dirty="0">
                <a:latin typeface="Calibri" panose="020F0502020204030204" pitchFamily="34" charset="0"/>
                <a:cs typeface="Calibri" panose="020F0502020204030204" pitchFamily="34" charset="0"/>
              </a:rPr>
              <a:t>civil society space – position 43 out of 49 – 49.88%,</a:t>
            </a:r>
          </a:p>
          <a:p>
            <a:pPr>
              <a:lnSpc>
                <a:spcPct val="120000"/>
              </a:lnSpc>
            </a:pPr>
            <a:r>
              <a:rPr lang="en-GB" dirty="0">
                <a:latin typeface="Calibri" panose="020F0502020204030204" pitchFamily="34" charset="0"/>
                <a:cs typeface="Calibri" panose="020F0502020204030204" pitchFamily="34" charset="0"/>
              </a:rPr>
              <a:t>the right to asylum - position 13 out of 35 - 33.43%</a:t>
            </a:r>
          </a:p>
          <a:p>
            <a:pPr marL="0" indent="0">
              <a:lnSpc>
                <a:spcPct val="120000"/>
              </a:lnSpc>
              <a:buNone/>
            </a:pPr>
            <a:r>
              <a:rPr lang="en-GB" sz="1100" dirty="0">
                <a:latin typeface="Calibri" panose="020F0502020204030204" pitchFamily="34" charset="0"/>
                <a:cs typeface="Calibri" panose="020F0502020204030204" pitchFamily="34" charset="0"/>
              </a:rPr>
              <a:t>Source: http://</a:t>
            </a:r>
            <a:r>
              <a:rPr lang="en-GB" sz="1100" dirty="0" err="1">
                <a:latin typeface="Calibri" panose="020F0502020204030204" pitchFamily="34" charset="0"/>
                <a:cs typeface="Calibri" panose="020F0502020204030204" pitchFamily="34" charset="0"/>
              </a:rPr>
              <a:t>www.ilga-europe.org</a:t>
            </a:r>
            <a:r>
              <a:rPr lang="en-GB" sz="1100" dirty="0">
                <a:latin typeface="Calibri" panose="020F0502020204030204" pitchFamily="34" charset="0"/>
                <a:cs typeface="Calibri" panose="020F0502020204030204" pitchFamily="34" charset="0"/>
              </a:rPr>
              <a:t>/report/</a:t>
            </a:r>
          </a:p>
        </p:txBody>
      </p:sp>
    </p:spTree>
    <p:extLst>
      <p:ext uri="{BB962C8B-B14F-4D97-AF65-F5344CB8AC3E}">
        <p14:creationId xmlns:p14="http://schemas.microsoft.com/office/powerpoint/2010/main" val="1484514052"/>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02" name="Rectangle 20501">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4" name="Rectangle 20503">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8" name="Picture 8" descr="269,867 Multi Ethnic Family Stock Photos, Pictures &amp; Royalty-Free Images -  iStock">
            <a:extLst>
              <a:ext uri="{FF2B5EF4-FFF2-40B4-BE49-F238E27FC236}">
                <a16:creationId xmlns:a16="http://schemas.microsoft.com/office/drawing/2014/main" id="{2589E108-7295-8036-14C1-46D6E3EC32A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1758" r="18908"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7194023" y="285645"/>
            <a:ext cx="4057650" cy="1165124"/>
          </a:xfrm>
        </p:spPr>
        <p:txBody>
          <a:bodyPr anchor="ctr">
            <a:noAutofit/>
          </a:bodyPr>
          <a:lstStyle/>
          <a:p>
            <a:pPr algn="ctr"/>
            <a:r>
              <a:rPr lang="en-GB" sz="3600" dirty="0">
                <a:solidFill>
                  <a:srgbClr val="FFFFFF"/>
                </a:solidFill>
              </a:rPr>
              <a:t>MULTICULTURAL FAMILIES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253697" y="1355766"/>
            <a:ext cx="5938303" cy="5334000"/>
          </a:xfrm>
        </p:spPr>
        <p:txBody>
          <a:bodyPr anchor="ctr">
            <a:normAutofit/>
          </a:bodyPr>
          <a:lstStyle/>
          <a:p>
            <a:pPr>
              <a:lnSpc>
                <a:spcPct val="120000"/>
              </a:lnSpc>
            </a:pPr>
            <a:r>
              <a:rPr lang="en-GB" sz="1600" b="0" i="0" u="none" strike="noStrike" dirty="0">
                <a:effectLst/>
                <a:latin typeface="Calibri" panose="020F0502020204030204" pitchFamily="34" charset="0"/>
                <a:cs typeface="Calibri" panose="020F0502020204030204" pitchFamily="34" charset="0"/>
              </a:rPr>
              <a:t>A multi-ethnic family is more than just someone with a different passport. People in a multicultural relationship may have diverse customs, faiths, language preferences, ethnicities, and other cultural characteristics that affect how they identify themselves. </a:t>
            </a:r>
          </a:p>
          <a:p>
            <a:pPr>
              <a:lnSpc>
                <a:spcPct val="120000"/>
              </a:lnSpc>
            </a:pPr>
            <a:r>
              <a:rPr lang="en-GB" sz="1600" b="0" i="0" u="none" strike="noStrike" dirty="0">
                <a:effectLst/>
                <a:latin typeface="Calibri" panose="020F0502020204030204" pitchFamily="34" charset="0"/>
                <a:cs typeface="Calibri" panose="020F0502020204030204" pitchFamily="34" charset="0"/>
              </a:rPr>
              <a:t>An interracial family is one that includes members of various racial or cultural groups. </a:t>
            </a:r>
          </a:p>
          <a:p>
            <a:pPr>
              <a:lnSpc>
                <a:spcPct val="120000"/>
              </a:lnSpc>
            </a:pPr>
            <a:r>
              <a:rPr lang="en-GB" sz="1600" b="0" i="0" u="none" strike="noStrike" dirty="0">
                <a:effectLst/>
                <a:latin typeface="Calibri" panose="020F0502020204030204" pitchFamily="34" charset="0"/>
                <a:cs typeface="Calibri" panose="020F0502020204030204" pitchFamily="34" charset="0"/>
              </a:rPr>
              <a:t>Third-culture children are those who were reared in a society distinct from that of their parents. These individuals are frequently multi-ethnic. </a:t>
            </a:r>
          </a:p>
          <a:p>
            <a:pPr>
              <a:lnSpc>
                <a:spcPct val="120000"/>
              </a:lnSpc>
            </a:pPr>
            <a:r>
              <a:rPr lang="en-GB" sz="1600" b="0" i="0" u="none" strike="noStrike" dirty="0">
                <a:effectLst/>
                <a:latin typeface="Calibri" panose="020F0502020204030204" pitchFamily="34" charset="0"/>
                <a:cs typeface="Calibri" panose="020F0502020204030204" pitchFamily="34" charset="0"/>
              </a:rPr>
              <a:t>The term "intercultural family" refers to a couple with diverse cultural backgrounds. Parents can have grown up in different cultures or travelled around as much as children.</a:t>
            </a:r>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5909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5" name="Rectangle 2151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6" name="Rectangle 2151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6" name="Picture 2" descr="9 Gorgeous Multicultural Weddings That Will Make You Swoon">
            <a:extLst>
              <a:ext uri="{FF2B5EF4-FFF2-40B4-BE49-F238E27FC236}">
                <a16:creationId xmlns:a16="http://schemas.microsoft.com/office/drawing/2014/main" id="{00F5E0B7-38A9-B496-00C6-34197F2012F0}"/>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8014" r="24875"/>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6765886" y="373642"/>
            <a:ext cx="4964269" cy="1199838"/>
          </a:xfrm>
        </p:spPr>
        <p:txBody>
          <a:bodyPr anchor="ctr">
            <a:normAutofit fontScale="90000"/>
          </a:bodyPr>
          <a:lstStyle/>
          <a:p>
            <a:pPr algn="ctr"/>
            <a:r>
              <a:rPr lang="en-GB" sz="4000" dirty="0">
                <a:solidFill>
                  <a:srgbClr val="FFFFFF"/>
                </a:solidFill>
              </a:rPr>
              <a:t>INTERETHNIC PARTNERSHIPS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454463" y="1573480"/>
            <a:ext cx="5587116" cy="5334000"/>
          </a:xfrm>
        </p:spPr>
        <p:txBody>
          <a:bodyPr anchor="ctr">
            <a:normAutofit/>
          </a:bodyPr>
          <a:lstStyle/>
          <a:p>
            <a:pPr>
              <a:lnSpc>
                <a:spcPct val="120000"/>
              </a:lnSpc>
            </a:pPr>
            <a:r>
              <a:rPr lang="en-GB" b="0" i="0" u="none" strike="noStrike" dirty="0">
                <a:effectLst/>
                <a:latin typeface="Calibri" panose="020F0502020204030204" pitchFamily="34" charset="0"/>
                <a:cs typeface="Calibri" panose="020F0502020204030204" pitchFamily="34" charset="0"/>
              </a:rPr>
              <a:t>In the UK and Ireland, one in ten couples—or 2.3 million people—were involved in interethnic partnerships, according to the Office for National Statistics' (ONS) most recent census. </a:t>
            </a:r>
          </a:p>
          <a:p>
            <a:pPr>
              <a:lnSpc>
                <a:spcPct val="120000"/>
              </a:lnSpc>
            </a:pPr>
            <a:r>
              <a:rPr lang="en-GB" b="0" i="0" u="none" strike="noStrike" dirty="0">
                <a:effectLst/>
                <a:latin typeface="Calibri" panose="020F0502020204030204" pitchFamily="34" charset="0"/>
                <a:cs typeface="Calibri" panose="020F0502020204030204" pitchFamily="34" charset="0"/>
              </a:rPr>
              <a:t>Interfaith connections are on the rise, which is unquestionably a sign of good integration and a reflection of our more tolerant and open approach to religion, but it is not always without challenges. </a:t>
            </a:r>
          </a:p>
          <a:p>
            <a:pPr>
              <a:lnSpc>
                <a:spcPct val="120000"/>
              </a:lnSpc>
            </a:pPr>
            <a:r>
              <a:rPr lang="en-GB" b="0" i="0" u="none" strike="noStrike" dirty="0">
                <a:effectLst/>
                <a:latin typeface="Calibri" panose="020F0502020204030204" pitchFamily="34" charset="0"/>
                <a:cs typeface="Calibri" panose="020F0502020204030204" pitchFamily="34" charset="0"/>
              </a:rPr>
              <a:t>It may be difficult to overcome long-standing cultural customs, and for interfaith couples considering marriage, telling family members they are engaged can be especially difficult: "My paternal grandmother didn't talk to me for a year after we were engaged.</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735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5" name="Rectangle 2253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7" name="Rectangle 2253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0" name="Picture 2" descr="Multicultural Weddings, how to personalise them in 2021 - Wendy Sherwood  Celebrant">
            <a:extLst>
              <a:ext uri="{FF2B5EF4-FFF2-40B4-BE49-F238E27FC236}">
                <a16:creationId xmlns:a16="http://schemas.microsoft.com/office/drawing/2014/main" id="{E95E43AF-A08F-8CCA-276B-72023F654F16}"/>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1172" r="19494"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7115175" y="658057"/>
            <a:ext cx="4057650" cy="321976"/>
          </a:xfrm>
        </p:spPr>
        <p:txBody>
          <a:bodyPr anchor="ctr">
            <a:noAutofit/>
          </a:bodyPr>
          <a:lstStyle/>
          <a:p>
            <a:pPr algn="ctr"/>
            <a:r>
              <a:rPr lang="en-GB" sz="3600" dirty="0">
                <a:solidFill>
                  <a:srgbClr val="FFFFFF"/>
                </a:solidFill>
              </a:rPr>
              <a:t>Interethnic PARTNERSHIPS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352784" y="1524000"/>
            <a:ext cx="5665046" cy="5334000"/>
          </a:xfrm>
        </p:spPr>
        <p:txBody>
          <a:bodyPr anchor="ctr">
            <a:normAutofit/>
          </a:bodyPr>
          <a:lstStyle/>
          <a:p>
            <a:pPr>
              <a:lnSpc>
                <a:spcPct val="120000"/>
              </a:lnSpc>
            </a:pPr>
            <a:r>
              <a:rPr lang="pl-PL" sz="1400" b="0" i="0" u="none" strike="noStrike" dirty="0">
                <a:effectLst/>
                <a:latin typeface="Calibri" panose="020F0502020204030204" pitchFamily="34" charset="0"/>
                <a:cs typeface="Calibri" panose="020F0502020204030204" pitchFamily="34" charset="0"/>
              </a:rPr>
              <a:t>Over 4,000 Poles wed foreigners in 2014, </a:t>
            </a:r>
            <a:r>
              <a:rPr lang="pl-PL" sz="1400" b="0" i="0" u="none" strike="noStrike" dirty="0" err="1">
                <a:effectLst/>
                <a:latin typeface="Calibri" panose="020F0502020204030204" pitchFamily="34" charset="0"/>
                <a:cs typeface="Calibri" panose="020F0502020204030204" pitchFamily="34" charset="0"/>
              </a:rPr>
              <a:t>according</a:t>
            </a:r>
            <a:r>
              <a:rPr lang="pl-PL" sz="1400" b="0" i="0" u="none" strike="noStrike" dirty="0">
                <a:effectLst/>
                <a:latin typeface="Calibri" panose="020F0502020204030204" pitchFamily="34" charset="0"/>
                <a:cs typeface="Calibri" panose="020F0502020204030204" pitchFamily="34" charset="0"/>
              </a:rPr>
              <a:t> to data from the Central Statistical Office (GUS) on </a:t>
            </a:r>
            <a:r>
              <a:rPr lang="pl-PL" sz="1400" b="0" i="0" u="none" strike="noStrike" dirty="0" err="1">
                <a:effectLst/>
                <a:latin typeface="Calibri" panose="020F0502020204030204" pitchFamily="34" charset="0"/>
                <a:cs typeface="Calibri" panose="020F0502020204030204" pitchFamily="34" charset="0"/>
              </a:rPr>
              <a:t>couples</a:t>
            </a:r>
            <a:r>
              <a:rPr lang="pl-PL" sz="1400" b="0" i="0" u="none" strike="noStrike" dirty="0">
                <a:effectLst/>
                <a:latin typeface="Calibri" panose="020F0502020204030204" pitchFamily="34" charset="0"/>
                <a:cs typeface="Calibri" panose="020F0502020204030204" pitchFamily="34" charset="0"/>
              </a:rPr>
              <a:t> wed in Poland </a:t>
            </a:r>
            <a:r>
              <a:rPr lang="pl-PL" sz="1400" b="0" i="0" u="none" strike="noStrike" dirty="0" err="1">
                <a:effectLst/>
                <a:latin typeface="Calibri" panose="020F0502020204030204" pitchFamily="34" charset="0"/>
                <a:cs typeface="Calibri" panose="020F0502020204030204" pitchFamily="34" charset="0"/>
              </a:rPr>
              <a:t>itself</a:t>
            </a:r>
            <a:r>
              <a:rPr lang="pl-PL" sz="1400" b="0" i="0" u="none" strike="noStrike" dirty="0">
                <a:effectLst/>
                <a:latin typeface="Calibri" panose="020F0502020204030204" pitchFamily="34" charset="0"/>
                <a:cs typeface="Calibri" panose="020F0502020204030204" pitchFamily="34" charset="0"/>
              </a:rPr>
              <a:t>. </a:t>
            </a:r>
          </a:p>
          <a:p>
            <a:pPr>
              <a:lnSpc>
                <a:spcPct val="120000"/>
              </a:lnSpc>
            </a:pPr>
            <a:r>
              <a:rPr lang="pl-PL" sz="1400" b="0" i="0" u="none" strike="noStrike" dirty="0">
                <a:effectLst/>
                <a:latin typeface="Calibri" panose="020F0502020204030204" pitchFamily="34" charset="0"/>
                <a:cs typeface="Calibri" panose="020F0502020204030204" pitchFamily="34" charset="0"/>
              </a:rPr>
              <a:t>A </a:t>
            </a:r>
            <a:r>
              <a:rPr lang="pl-PL" sz="1400" b="0" i="0" u="none" strike="noStrike" dirty="0" err="1">
                <a:effectLst/>
                <a:latin typeface="Calibri" panose="020F0502020204030204" pitchFamily="34" charset="0"/>
                <a:cs typeface="Calibri" panose="020F0502020204030204" pitchFamily="34" charset="0"/>
              </a:rPr>
              <a:t>Polish</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bride</a:t>
            </a:r>
            <a:r>
              <a:rPr lang="pl-PL" sz="1400" b="0" i="0" u="none" strike="noStrike" dirty="0">
                <a:effectLst/>
                <a:latin typeface="Calibri" panose="020F0502020204030204" pitchFamily="34" charset="0"/>
                <a:cs typeface="Calibri" panose="020F0502020204030204" pitchFamily="34" charset="0"/>
              </a:rPr>
              <a:t> and a </a:t>
            </a:r>
            <a:r>
              <a:rPr lang="pl-PL" sz="1400" b="0" i="0" u="none" strike="noStrike" dirty="0" err="1">
                <a:effectLst/>
                <a:latin typeface="Calibri" panose="020F0502020204030204" pitchFamily="34" charset="0"/>
                <a:cs typeface="Calibri" panose="020F0502020204030204" pitchFamily="34" charset="0"/>
              </a:rPr>
              <a:t>foreign</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husband</a:t>
            </a:r>
            <a:r>
              <a:rPr lang="pl-PL" sz="1400" b="0" i="0" u="none" strike="noStrike" dirty="0">
                <a:effectLst/>
                <a:latin typeface="Calibri" panose="020F0502020204030204" pitchFamily="34" charset="0"/>
                <a:cs typeface="Calibri" panose="020F0502020204030204" pitchFamily="34" charset="0"/>
              </a:rPr>
              <a:t> </a:t>
            </a:r>
            <a:r>
              <a:rPr lang="pl-PL" sz="1400" dirty="0" err="1">
                <a:latin typeface="Calibri" panose="020F0502020204030204" pitchFamily="34" charset="0"/>
                <a:cs typeface="Calibri" panose="020F0502020204030204" pitchFamily="34" charset="0"/>
              </a:rPr>
              <a:t>accounted</a:t>
            </a:r>
            <a:r>
              <a:rPr lang="pl-PL" sz="1400" dirty="0">
                <a:latin typeface="Calibri" panose="020F0502020204030204" pitchFamily="34" charset="0"/>
                <a:cs typeface="Calibri" panose="020F0502020204030204" pitchFamily="34" charset="0"/>
              </a:rPr>
              <a:t> for </a:t>
            </a:r>
            <a:r>
              <a:rPr lang="pl-PL" sz="1400" dirty="0" err="1">
                <a:latin typeface="Calibri" panose="020F0502020204030204" pitchFamily="34" charset="0"/>
                <a:cs typeface="Calibri" panose="020F0502020204030204" pitchFamily="34" charset="0"/>
              </a:rPr>
              <a:t>around</a:t>
            </a:r>
            <a:r>
              <a:rPr lang="pl-PL" sz="1400" dirty="0">
                <a:latin typeface="Calibri" panose="020F0502020204030204" pitchFamily="34" charset="0"/>
                <a:cs typeface="Calibri" panose="020F0502020204030204" pitchFamily="34" charset="0"/>
              </a:rPr>
              <a:t> </a:t>
            </a:r>
            <a:r>
              <a:rPr lang="pl-PL" sz="1400" b="0" i="0" u="none" strike="noStrike" dirty="0">
                <a:effectLst/>
                <a:latin typeface="Calibri" panose="020F0502020204030204" pitchFamily="34" charset="0"/>
                <a:cs typeface="Calibri" panose="020F0502020204030204" pitchFamily="34" charset="0"/>
              </a:rPr>
              <a:t>3,000 of </a:t>
            </a:r>
            <a:r>
              <a:rPr lang="pl-PL" sz="1400" b="0" i="0" u="none" strike="noStrike" dirty="0" err="1">
                <a:effectLst/>
                <a:latin typeface="Calibri" panose="020F0502020204030204" pitchFamily="34" charset="0"/>
                <a:cs typeface="Calibri" panose="020F0502020204030204" pitchFamily="34" charset="0"/>
              </a:rPr>
              <a:t>these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unions</a:t>
            </a:r>
            <a:r>
              <a:rPr lang="pl-PL" sz="1400" b="0" i="0" u="none" strike="noStrike" dirty="0">
                <a:effectLst/>
                <a:latin typeface="Calibri" panose="020F0502020204030204" pitchFamily="34" charset="0"/>
                <a:cs typeface="Calibri" panose="020F0502020204030204" pitchFamily="34" charset="0"/>
              </a:rPr>
              <a:t>. </a:t>
            </a:r>
          </a:p>
          <a:p>
            <a:pPr>
              <a:lnSpc>
                <a:spcPct val="120000"/>
              </a:lnSpc>
            </a:pPr>
            <a:r>
              <a:rPr lang="pl-PL" sz="1400" b="0" i="0" u="none" strike="noStrike" dirty="0" err="1">
                <a:effectLst/>
                <a:latin typeface="Calibri" panose="020F0502020204030204" pitchFamily="34" charset="0"/>
                <a:cs typeface="Calibri" panose="020F0502020204030204" pitchFamily="34" charset="0"/>
              </a:rPr>
              <a:t>There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were</a:t>
            </a:r>
            <a:r>
              <a:rPr lang="pl-PL" sz="1400" b="0" i="0" u="none" strike="noStrike" dirty="0">
                <a:effectLst/>
                <a:latin typeface="Calibri" panose="020F0502020204030204" pitchFamily="34" charset="0"/>
                <a:cs typeface="Calibri" panose="020F0502020204030204" pitchFamily="34" charset="0"/>
              </a:rPr>
              <a:t> 211 </a:t>
            </a:r>
            <a:r>
              <a:rPr lang="pl-PL" sz="1400" b="0" i="0" u="none" strike="noStrike" dirty="0" err="1">
                <a:effectLst/>
                <a:latin typeface="Calibri" panose="020F0502020204030204" pitchFamily="34" charset="0"/>
                <a:cs typeface="Calibri" panose="020F0502020204030204" pitchFamily="34" charset="0"/>
              </a:rPr>
              <a:t>Italian</a:t>
            </a:r>
            <a:r>
              <a:rPr lang="pl-PL" sz="1400" b="0" i="0" u="none" strike="noStrike" dirty="0">
                <a:effectLst/>
                <a:latin typeface="Calibri" panose="020F0502020204030204" pitchFamily="34" charset="0"/>
                <a:cs typeface="Calibri" panose="020F0502020204030204" pitchFamily="34" charset="0"/>
              </a:rPr>
              <a:t> and 342 German </a:t>
            </a:r>
            <a:r>
              <a:rPr lang="pl-PL" sz="1400" b="0" i="0" u="none" strike="noStrike" dirty="0" err="1">
                <a:effectLst/>
                <a:latin typeface="Calibri" panose="020F0502020204030204" pitchFamily="34" charset="0"/>
                <a:cs typeface="Calibri" panose="020F0502020204030204" pitchFamily="34" charset="0"/>
              </a:rPr>
              <a:t>grooms</a:t>
            </a:r>
            <a:r>
              <a:rPr lang="pl-PL" sz="1400" b="0" i="0" u="none" strike="noStrike" dirty="0">
                <a:effectLst/>
                <a:latin typeface="Calibri" panose="020F0502020204030204" pitchFamily="34" charset="0"/>
                <a:cs typeface="Calibri" panose="020F0502020204030204" pitchFamily="34" charset="0"/>
              </a:rPr>
              <a:t>, with 603 British </a:t>
            </a:r>
            <a:r>
              <a:rPr lang="pl-PL" sz="1400" b="0" i="0" u="none" strike="noStrike" dirty="0" err="1">
                <a:effectLst/>
                <a:latin typeface="Calibri" panose="020F0502020204030204" pitchFamily="34" charset="0"/>
                <a:cs typeface="Calibri" panose="020F0502020204030204" pitchFamily="34" charset="0"/>
              </a:rPr>
              <a:t>husbands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overall</a:t>
            </a:r>
            <a:r>
              <a:rPr lang="pl-PL" sz="1400" b="0" i="0" u="none" strike="noStrike" dirty="0">
                <a:effectLst/>
                <a:latin typeface="Calibri" panose="020F0502020204030204" pitchFamily="34" charset="0"/>
                <a:cs typeface="Calibri" panose="020F0502020204030204" pitchFamily="34" charset="0"/>
              </a:rPr>
              <a:t>. </a:t>
            </a:r>
          </a:p>
          <a:p>
            <a:pPr>
              <a:lnSpc>
                <a:spcPct val="120000"/>
              </a:lnSpc>
            </a:pPr>
            <a:r>
              <a:rPr lang="pl-PL" sz="1400" b="0" i="0" u="none" strike="noStrike" dirty="0" err="1">
                <a:effectLst/>
                <a:latin typeface="Calibri" panose="020F0502020204030204" pitchFamily="34" charset="0"/>
                <a:cs typeface="Calibri" panose="020F0502020204030204" pitchFamily="34" charset="0"/>
              </a:rPr>
              <a:t>Although</a:t>
            </a:r>
            <a:r>
              <a:rPr lang="pl-PL" sz="1400" b="0" i="0" u="none" strike="noStrike" dirty="0">
                <a:effectLst/>
                <a:latin typeface="Calibri" panose="020F0502020204030204" pitchFamily="34" charset="0"/>
                <a:cs typeface="Calibri" panose="020F0502020204030204" pitchFamily="34" charset="0"/>
              </a:rPr>
              <a:t> EU </a:t>
            </a:r>
            <a:r>
              <a:rPr lang="pl-PL" sz="1400" b="0" i="0" u="none" strike="noStrike" dirty="0" err="1">
                <a:effectLst/>
                <a:latin typeface="Calibri" panose="020F0502020204030204" pitchFamily="34" charset="0"/>
                <a:cs typeface="Calibri" panose="020F0502020204030204" pitchFamily="34" charset="0"/>
              </a:rPr>
              <a:t>citizens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made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up</a:t>
            </a:r>
            <a:r>
              <a:rPr lang="pl-PL" sz="1400" b="0" i="0" u="none" strike="noStrike" dirty="0">
                <a:effectLst/>
                <a:latin typeface="Calibri" panose="020F0502020204030204" pitchFamily="34" charset="0"/>
                <a:cs typeface="Calibri" panose="020F0502020204030204" pitchFamily="34" charset="0"/>
              </a:rPr>
              <a:t> the </a:t>
            </a:r>
            <a:r>
              <a:rPr lang="pl-PL" sz="1400" b="0" i="0" u="none" strike="noStrike" dirty="0" err="1">
                <a:effectLst/>
                <a:latin typeface="Calibri" panose="020F0502020204030204" pitchFamily="34" charset="0"/>
                <a:cs typeface="Calibri" panose="020F0502020204030204" pitchFamily="34" charset="0"/>
              </a:rPr>
              <a:t>majority</a:t>
            </a:r>
            <a:r>
              <a:rPr lang="pl-PL" sz="1400" b="0" i="0" u="none" strike="noStrike" dirty="0">
                <a:effectLst/>
                <a:latin typeface="Calibri" panose="020F0502020204030204" pitchFamily="34" charset="0"/>
                <a:cs typeface="Calibri" panose="020F0502020204030204" pitchFamily="34" charset="0"/>
              </a:rPr>
              <a:t> of the </a:t>
            </a:r>
            <a:r>
              <a:rPr lang="pl-PL" sz="1400" b="0" i="0" u="none" strike="noStrike" dirty="0" err="1">
                <a:effectLst/>
                <a:latin typeface="Calibri" panose="020F0502020204030204" pitchFamily="34" charset="0"/>
                <a:cs typeface="Calibri" panose="020F0502020204030204" pitchFamily="34" charset="0"/>
              </a:rPr>
              <a:t>unions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between</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Polish</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women</a:t>
            </a:r>
            <a:r>
              <a:rPr lang="pl-PL" sz="1400" b="0" i="0" u="none" strike="noStrike" dirty="0">
                <a:effectLst/>
                <a:latin typeface="Calibri" panose="020F0502020204030204" pitchFamily="34" charset="0"/>
                <a:cs typeface="Calibri" panose="020F0502020204030204" pitchFamily="34" charset="0"/>
              </a:rPr>
              <a:t> and foreigners, </a:t>
            </a:r>
            <a:r>
              <a:rPr lang="pl-PL" sz="1400" b="0" i="0" u="none" strike="noStrike" dirty="0" err="1">
                <a:effectLst/>
                <a:latin typeface="Calibri" panose="020F0502020204030204" pitchFamily="34" charset="0"/>
                <a:cs typeface="Calibri" panose="020F0502020204030204" pitchFamily="34" charset="0"/>
              </a:rPr>
              <a:t>there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also</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unions</a:t>
            </a:r>
            <a:r>
              <a:rPr lang="pl-PL" sz="1400" b="0" i="0" u="none" strike="noStrike" dirty="0">
                <a:effectLst/>
                <a:latin typeface="Calibri" panose="020F0502020204030204" pitchFamily="34" charset="0"/>
                <a:cs typeface="Calibri" panose="020F0502020204030204" pitchFamily="34" charset="0"/>
              </a:rPr>
              <a:t> with </a:t>
            </a:r>
            <a:r>
              <a:rPr lang="pl-PL" sz="1400" b="0" i="0" u="none" strike="noStrike" dirty="0" err="1">
                <a:effectLst/>
                <a:latin typeface="Calibri" panose="020F0502020204030204" pitchFamily="34" charset="0"/>
                <a:cs typeface="Calibri" panose="020F0502020204030204" pitchFamily="34" charset="0"/>
              </a:rPr>
              <a:t>residents</a:t>
            </a:r>
            <a:r>
              <a:rPr lang="pl-PL" sz="1400" b="0" i="0" u="none" strike="noStrike" dirty="0">
                <a:effectLst/>
                <a:latin typeface="Calibri" panose="020F0502020204030204" pitchFamily="34" charset="0"/>
                <a:cs typeface="Calibri" panose="020F0502020204030204" pitchFamily="34" charset="0"/>
              </a:rPr>
              <a:t> of </a:t>
            </a:r>
            <a:r>
              <a:rPr lang="pl-PL" sz="1400" b="0" i="0" u="none" strike="noStrike" dirty="0" err="1">
                <a:effectLst/>
                <a:latin typeface="Calibri" panose="020F0502020204030204" pitchFamily="34" charset="0"/>
                <a:cs typeface="Calibri" panose="020F0502020204030204" pitchFamily="34" charset="0"/>
              </a:rPr>
              <a:t>further-flung</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nations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including</a:t>
            </a:r>
            <a:r>
              <a:rPr lang="pl-PL" sz="1400" b="0" i="0" u="none" strike="noStrike" dirty="0">
                <a:effectLst/>
                <a:latin typeface="Calibri" panose="020F0502020204030204" pitchFamily="34" charset="0"/>
                <a:cs typeface="Calibri" panose="020F0502020204030204" pitchFamily="34" charset="0"/>
              </a:rPr>
              <a:t> Mauritius, Togo, Uganda, and Gambia. </a:t>
            </a:r>
          </a:p>
          <a:p>
            <a:pPr>
              <a:lnSpc>
                <a:spcPct val="120000"/>
              </a:lnSpc>
            </a:pPr>
            <a:r>
              <a:rPr lang="pl-PL" sz="1400" b="0" i="0" u="none" strike="noStrike" dirty="0">
                <a:effectLst/>
                <a:latin typeface="Calibri" panose="020F0502020204030204" pitchFamily="34" charset="0"/>
                <a:cs typeface="Calibri" panose="020F0502020204030204" pitchFamily="34" charset="0"/>
              </a:rPr>
              <a:t>In 2014, </a:t>
            </a:r>
            <a:r>
              <a:rPr lang="pl-PL" sz="1400" b="0" i="0" u="none" strike="noStrike" dirty="0" err="1">
                <a:effectLst/>
                <a:latin typeface="Calibri" panose="020F0502020204030204" pitchFamily="34" charset="0"/>
                <a:cs typeface="Calibri" panose="020F0502020204030204" pitchFamily="34" charset="0"/>
              </a:rPr>
              <a:t>over</a:t>
            </a:r>
            <a:r>
              <a:rPr lang="pl-PL" sz="1400" b="0" i="0" u="none" strike="noStrike" dirty="0">
                <a:effectLst/>
                <a:latin typeface="Calibri" panose="020F0502020204030204" pitchFamily="34" charset="0"/>
                <a:cs typeface="Calibri" panose="020F0502020204030204" pitchFamily="34" charset="0"/>
              </a:rPr>
              <a:t> a </a:t>
            </a:r>
            <a:r>
              <a:rPr lang="pl-PL" sz="1400" b="0" i="0" u="none" strike="noStrike" dirty="0" err="1">
                <a:effectLst/>
                <a:latin typeface="Calibri" panose="020F0502020204030204" pitchFamily="34" charset="0"/>
                <a:cs typeface="Calibri" panose="020F0502020204030204" pitchFamily="34" charset="0"/>
              </a:rPr>
              <a:t>thousand</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Polish</a:t>
            </a:r>
            <a:r>
              <a:rPr lang="pl-PL" sz="1400" b="0" i="0" u="none" strike="noStrike" dirty="0">
                <a:effectLst/>
                <a:latin typeface="Calibri" panose="020F0502020204030204" pitchFamily="34" charset="0"/>
                <a:cs typeface="Calibri" panose="020F0502020204030204" pitchFamily="34" charset="0"/>
              </a:rPr>
              <a:t> men wed foreigners (</a:t>
            </a:r>
            <a:r>
              <a:rPr lang="pl-PL" sz="1400" b="0" i="0" u="none" strike="noStrike" dirty="0" err="1">
                <a:effectLst/>
                <a:latin typeface="Calibri" panose="020F0502020204030204" pitchFamily="34" charset="0"/>
                <a:cs typeface="Calibri" panose="020F0502020204030204" pitchFamily="34" charset="0"/>
              </a:rPr>
              <a:t>almost</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three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times</a:t>
            </a:r>
            <a:r>
              <a:rPr lang="pl-PL" sz="1400" b="0" i="0" u="none" strike="noStrike" dirty="0">
                <a:effectLst/>
                <a:latin typeface="Calibri" panose="020F0502020204030204" pitchFamily="34" charset="0"/>
                <a:cs typeface="Calibri" panose="020F0502020204030204" pitchFamily="34" charset="0"/>
              </a:rPr>
              <a:t> less </a:t>
            </a:r>
            <a:r>
              <a:rPr lang="pl-PL" sz="1400" b="0" i="0" u="none" strike="noStrike" dirty="0" err="1">
                <a:effectLst/>
                <a:latin typeface="Calibri" panose="020F0502020204030204" pitchFamily="34" charset="0"/>
                <a:cs typeface="Calibri" panose="020F0502020204030204" pitchFamily="34" charset="0"/>
              </a:rPr>
              <a:t>than</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Polish</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women</a:t>
            </a:r>
            <a:r>
              <a:rPr lang="pl-PL" sz="1400" b="0" i="0" u="none" strike="noStrike" dirty="0">
                <a:effectLst/>
                <a:latin typeface="Calibri" panose="020F0502020204030204" pitchFamily="34" charset="0"/>
                <a:cs typeface="Calibri" panose="020F0502020204030204" pitchFamily="34" charset="0"/>
              </a:rPr>
              <a:t>). Of </a:t>
            </a:r>
            <a:r>
              <a:rPr lang="pl-PL" sz="1400" b="0" i="0" u="none" strike="noStrike" dirty="0" err="1">
                <a:effectLst/>
                <a:latin typeface="Calibri" panose="020F0502020204030204" pitchFamily="34" charset="0"/>
                <a:cs typeface="Calibri" panose="020F0502020204030204" pitchFamily="34" charset="0"/>
              </a:rPr>
              <a:t>them</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Polish</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males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married</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Ukrainians</a:t>
            </a:r>
            <a:r>
              <a:rPr lang="pl-PL" sz="1400" b="0" i="0" u="none" strike="noStrike" dirty="0">
                <a:effectLst/>
                <a:latin typeface="Calibri" panose="020F0502020204030204" pitchFamily="34" charset="0"/>
                <a:cs typeface="Calibri" panose="020F0502020204030204" pitchFamily="34" charset="0"/>
              </a:rPr>
              <a:t> (505), </a:t>
            </a:r>
            <a:r>
              <a:rPr lang="pl-PL" sz="1400" b="0" i="0" u="none" strike="noStrike" dirty="0" err="1">
                <a:effectLst/>
                <a:latin typeface="Calibri" panose="020F0502020204030204" pitchFamily="34" charset="0"/>
                <a:cs typeface="Calibri" panose="020F0502020204030204" pitchFamily="34" charset="0"/>
              </a:rPr>
              <a:t>Russians</a:t>
            </a:r>
            <a:r>
              <a:rPr lang="pl-PL" sz="1400" b="0" i="0" u="none" strike="noStrike" dirty="0">
                <a:effectLst/>
                <a:latin typeface="Calibri" panose="020F0502020204030204" pitchFamily="34" charset="0"/>
                <a:cs typeface="Calibri" panose="020F0502020204030204" pitchFamily="34" charset="0"/>
              </a:rPr>
              <a:t> (140), and </a:t>
            </a:r>
            <a:r>
              <a:rPr lang="pl-PL" sz="1400" b="0" i="0" u="none" strike="noStrike" dirty="0" err="1">
                <a:effectLst/>
                <a:latin typeface="Calibri" panose="020F0502020204030204" pitchFamily="34" charset="0"/>
                <a:cs typeface="Calibri" panose="020F0502020204030204" pitchFamily="34" charset="0"/>
              </a:rPr>
              <a:t>Belarusians</a:t>
            </a:r>
            <a:r>
              <a:rPr lang="pl-PL" sz="1400" b="0" i="0" u="none" strike="noStrike" dirty="0">
                <a:effectLst/>
                <a:latin typeface="Calibri" panose="020F0502020204030204" pitchFamily="34" charset="0"/>
                <a:cs typeface="Calibri" panose="020F0502020204030204" pitchFamily="34" charset="0"/>
              </a:rPr>
              <a:t> the most </a:t>
            </a:r>
            <a:r>
              <a:rPr lang="pl-PL" sz="1400" b="0" i="0" u="none" strike="noStrike" dirty="0" err="1">
                <a:effectLst/>
                <a:latin typeface="Calibri" panose="020F0502020204030204" pitchFamily="34" charset="0"/>
                <a:cs typeface="Calibri" panose="020F0502020204030204" pitchFamily="34" charset="0"/>
              </a:rPr>
              <a:t>commonly</a:t>
            </a:r>
            <a:r>
              <a:rPr lang="pl-PL" sz="1400" b="0" i="0" u="none" strike="noStrike" dirty="0">
                <a:effectLst/>
                <a:latin typeface="Calibri" panose="020F0502020204030204" pitchFamily="34" charset="0"/>
                <a:cs typeface="Calibri" panose="020F0502020204030204" pitchFamily="34" charset="0"/>
              </a:rPr>
              <a:t> (118). </a:t>
            </a:r>
          </a:p>
          <a:p>
            <a:pPr>
              <a:lnSpc>
                <a:spcPct val="120000"/>
              </a:lnSpc>
            </a:pPr>
            <a:r>
              <a:rPr lang="pl-PL" sz="1400" b="0" i="0" u="none" strike="noStrike" dirty="0" err="1">
                <a:effectLst/>
                <a:latin typeface="Calibri" panose="020F0502020204030204" pitchFamily="34" charset="0"/>
                <a:cs typeface="Calibri" panose="020F0502020204030204" pitchFamily="34" charset="0"/>
              </a:rPr>
              <a:t>According</a:t>
            </a:r>
            <a:r>
              <a:rPr lang="pl-PL" sz="1400" b="0" i="0" u="none" strike="noStrike" dirty="0">
                <a:effectLst/>
                <a:latin typeface="Calibri" panose="020F0502020204030204" pitchFamily="34" charset="0"/>
                <a:cs typeface="Calibri" panose="020F0502020204030204" pitchFamily="34" charset="0"/>
              </a:rPr>
              <a:t> to data from the </a:t>
            </a:r>
            <a:r>
              <a:rPr lang="pl-PL" sz="1400" b="0" i="0" u="none" strike="noStrike" dirty="0" err="1">
                <a:effectLst/>
                <a:latin typeface="Calibri" panose="020F0502020204030204" pitchFamily="34" charset="0"/>
                <a:cs typeface="Calibri" panose="020F0502020204030204" pitchFamily="34" charset="0"/>
              </a:rPr>
              <a:t>Government</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Population</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Council</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there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around</a:t>
            </a:r>
            <a:r>
              <a:rPr lang="pl-PL" sz="1400" b="0" i="0" u="none" strike="noStrike" dirty="0">
                <a:effectLst/>
                <a:latin typeface="Calibri" panose="020F0502020204030204" pitchFamily="34" charset="0"/>
                <a:cs typeface="Calibri" panose="020F0502020204030204" pitchFamily="34" charset="0"/>
              </a:rPr>
              <a:t> 45,000 </a:t>
            </a:r>
            <a:r>
              <a:rPr lang="pl-PL" sz="1400" b="0" i="0" u="none" strike="noStrike" dirty="0" err="1">
                <a:effectLst/>
                <a:latin typeface="Calibri" panose="020F0502020204030204" pitchFamily="34" charset="0"/>
                <a:cs typeface="Calibri" panose="020F0502020204030204" pitchFamily="34" charset="0"/>
              </a:rPr>
              <a:t>marriages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between</a:t>
            </a:r>
            <a:r>
              <a:rPr lang="pl-PL" sz="1400" b="0" i="0" u="none" strike="noStrike" dirty="0">
                <a:effectLst/>
                <a:latin typeface="Calibri" panose="020F0502020204030204" pitchFamily="34" charset="0"/>
                <a:cs typeface="Calibri" panose="020F0502020204030204" pitchFamily="34" charset="0"/>
              </a:rPr>
              <a:t> Poles and foreigners in Poland </a:t>
            </a:r>
            <a:r>
              <a:rPr lang="pl-PL" sz="1400" b="0" i="0" u="none" strike="noStrike" dirty="0" err="1">
                <a:effectLst/>
                <a:latin typeface="Calibri" panose="020F0502020204030204" pitchFamily="34" charset="0"/>
                <a:cs typeface="Calibri" panose="020F0502020204030204" pitchFamily="34" charset="0"/>
              </a:rPr>
              <a:t>between</a:t>
            </a:r>
            <a:r>
              <a:rPr lang="pl-PL" sz="1400" b="0" i="0" u="none" strike="noStrike" dirty="0">
                <a:effectLst/>
                <a:latin typeface="Calibri" panose="020F0502020204030204" pitchFamily="34" charset="0"/>
                <a:cs typeface="Calibri" panose="020F0502020204030204" pitchFamily="34" charset="0"/>
              </a:rPr>
              <a:t> 1990 and 2000. </a:t>
            </a:r>
          </a:p>
          <a:p>
            <a:pPr>
              <a:lnSpc>
                <a:spcPct val="120000"/>
              </a:lnSpc>
            </a:pPr>
            <a:r>
              <a:rPr lang="pl-PL" sz="1400" b="0" i="0" u="none" strike="noStrike" dirty="0" err="1">
                <a:effectLst/>
                <a:latin typeface="Calibri" panose="020F0502020204030204" pitchFamily="34" charset="0"/>
                <a:cs typeface="Calibri" panose="020F0502020204030204" pitchFamily="34" charset="0"/>
              </a:rPr>
              <a:t>However</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there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were</a:t>
            </a:r>
            <a:r>
              <a:rPr lang="pl-PL" sz="1400" b="0" i="0" u="none" strike="noStrike" dirty="0">
                <a:effectLst/>
                <a:latin typeface="Calibri" panose="020F0502020204030204" pitchFamily="34" charset="0"/>
                <a:cs typeface="Calibri" panose="020F0502020204030204" pitchFamily="34" charset="0"/>
              </a:rPr>
              <a:t> 74,000 </a:t>
            </a:r>
            <a:r>
              <a:rPr lang="pl-PL" sz="1400" b="0" i="0" u="none" strike="noStrike" dirty="0" err="1">
                <a:effectLst/>
                <a:latin typeface="Calibri" panose="020F0502020204030204" pitchFamily="34" charset="0"/>
                <a:cs typeface="Calibri" panose="020F0502020204030204" pitchFamily="34" charset="0"/>
              </a:rPr>
              <a:t>such</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unions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between</a:t>
            </a:r>
            <a:r>
              <a:rPr lang="pl-PL" sz="1400" b="0" i="0" u="none" strike="noStrike" dirty="0">
                <a:effectLst/>
                <a:latin typeface="Calibri" panose="020F0502020204030204" pitchFamily="34" charset="0"/>
                <a:cs typeface="Calibri" panose="020F0502020204030204" pitchFamily="34" charset="0"/>
              </a:rPr>
              <a:t> 2001 and 2014.</a:t>
            </a:r>
            <a:endParaRPr lang="en-GB"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4143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59" name="Rectangle 23558">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descr="Pillars of Islam | Islamic Beliefs &amp; Practices | Britannica">
            <a:extLst>
              <a:ext uri="{FF2B5EF4-FFF2-40B4-BE49-F238E27FC236}">
                <a16:creationId xmlns:a16="http://schemas.microsoft.com/office/drawing/2014/main" id="{C84CAB13-9387-E29C-4E54-4D76FBD32C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27"/>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3561" name="Rectangle 23560">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656891" y="1205346"/>
            <a:ext cx="8878217" cy="441366"/>
          </a:xfrm>
        </p:spPr>
        <p:txBody>
          <a:bodyPr anchor="ctr">
            <a:noAutofit/>
          </a:bodyPr>
          <a:lstStyle/>
          <a:p>
            <a:pPr algn="ctr"/>
            <a:r>
              <a:rPr lang="en-GB" dirty="0"/>
              <a:t>TRADITIONAL ISLAM VIEWS ON</a:t>
            </a:r>
            <a:br>
              <a:rPr lang="en-GB" dirty="0"/>
            </a:br>
            <a:r>
              <a:rPr lang="en-GB" dirty="0"/>
              <a:t> INTERFAITH MARRIAGES</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973777" y="2090057"/>
            <a:ext cx="10010898" cy="4005943"/>
          </a:xfrm>
        </p:spPr>
        <p:txBody>
          <a:bodyPr anchor="ctr">
            <a:normAutofit lnSpcReduction="10000"/>
          </a:bodyPr>
          <a:lstStyle/>
          <a:p>
            <a:pPr>
              <a:lnSpc>
                <a:spcPct val="120000"/>
              </a:lnSpc>
            </a:pPr>
            <a:r>
              <a:rPr lang="en-GB" sz="1400" b="0" i="0" u="none" strike="noStrike" dirty="0">
                <a:effectLst/>
                <a:latin typeface="Calibri" panose="020F0502020204030204" pitchFamily="34" charset="0"/>
                <a:cs typeface="Calibri" panose="020F0502020204030204" pitchFamily="34" charset="0"/>
              </a:rPr>
              <a:t>The Quran generally forbids Muslim men from marrying non-Muslim women, just as it forbids Muslim women from marrying non-Muslim men, although it does permit Muslim males to wed members of the People of the Book (often Jews, Christians, and </a:t>
            </a:r>
            <a:r>
              <a:rPr lang="en-GB" sz="1400" b="0" i="0" u="none" strike="noStrike" dirty="0" err="1">
                <a:effectLst/>
                <a:latin typeface="Calibri" panose="020F0502020204030204" pitchFamily="34" charset="0"/>
                <a:cs typeface="Calibri" panose="020F0502020204030204" pitchFamily="34" charset="0"/>
              </a:rPr>
              <a:t>Sabians</a:t>
            </a:r>
            <a:r>
              <a:rPr lang="en-GB" sz="1400" b="0" i="0" u="none" strike="noStrike" dirty="0">
                <a:effectLst/>
                <a:latin typeface="Calibri" panose="020F0502020204030204" pitchFamily="34" charset="0"/>
                <a:cs typeface="Calibri" panose="020F0502020204030204" pitchFamily="34" charset="0"/>
              </a:rPr>
              <a:t>). </a:t>
            </a:r>
            <a:endParaRPr lang="en-GB" sz="1400" dirty="0">
              <a:latin typeface="Calibri" panose="020F0502020204030204" pitchFamily="34" charset="0"/>
              <a:cs typeface="Calibri" panose="020F0502020204030204" pitchFamily="34" charset="0"/>
            </a:endParaRPr>
          </a:p>
          <a:p>
            <a:pPr>
              <a:lnSpc>
                <a:spcPct val="120000"/>
              </a:lnSpc>
            </a:pPr>
            <a:r>
              <a:rPr lang="en-GB" sz="1400" b="0" i="0" u="none" strike="noStrike" dirty="0">
                <a:effectLst/>
                <a:latin typeface="Calibri" panose="020F0502020204030204" pitchFamily="34" charset="0"/>
                <a:cs typeface="Calibri" panose="020F0502020204030204" pitchFamily="34" charset="0"/>
              </a:rPr>
              <a:t>Women are not given the same accommodations. Given the cultural distinctions between Muslims and non-Muslims, some Muslim academics are against all interfaith unions. </a:t>
            </a:r>
          </a:p>
          <a:p>
            <a:pPr>
              <a:lnSpc>
                <a:spcPct val="120000"/>
              </a:lnSpc>
            </a:pPr>
            <a:r>
              <a:rPr lang="en-GB" sz="1400" b="0" i="0" u="none" strike="noStrike" dirty="0">
                <a:effectLst/>
                <a:latin typeface="Calibri" panose="020F0502020204030204" pitchFamily="34" charset="0"/>
                <a:cs typeface="Calibri" panose="020F0502020204030204" pitchFamily="34" charset="0"/>
              </a:rPr>
              <a:t>Although the Quran does not expressly forbid Muslim women from marrying non-Muslim males, some scholars contend that because the Quran permits marriages between men but not between women, Muslim women are forbidden from such unions. </a:t>
            </a:r>
          </a:p>
          <a:p>
            <a:pPr>
              <a:lnSpc>
                <a:spcPct val="120000"/>
              </a:lnSpc>
            </a:pPr>
            <a:r>
              <a:rPr lang="en-GB" sz="1400" b="0" i="0" u="none" strike="noStrike" dirty="0">
                <a:effectLst/>
                <a:latin typeface="Calibri" panose="020F0502020204030204" pitchFamily="34" charset="0"/>
                <a:cs typeface="Calibri" panose="020F0502020204030204" pitchFamily="34" charset="0"/>
              </a:rPr>
              <a:t>According to Khaled Abou El </a:t>
            </a:r>
            <a:r>
              <a:rPr lang="en-GB" sz="1400" b="0" i="0" u="none" strike="noStrike" dirty="0" err="1">
                <a:effectLst/>
                <a:latin typeface="Calibri" panose="020F0502020204030204" pitchFamily="34" charset="0"/>
                <a:cs typeface="Calibri" panose="020F0502020204030204" pitchFamily="34" charset="0"/>
              </a:rPr>
              <a:t>Fadl</a:t>
            </a:r>
            <a:r>
              <a:rPr lang="en-GB" sz="1400" b="0" i="0" u="none" strike="noStrike" dirty="0">
                <a:effectLst/>
                <a:latin typeface="Calibri" panose="020F0502020204030204" pitchFamily="34" charset="0"/>
                <a:cs typeface="Calibri" panose="020F0502020204030204" pitchFamily="34" charset="0"/>
              </a:rPr>
              <a:t>, there was not a single classical jurist who disagreed with the ban on Muslim women marrying males who are not Muslims. </a:t>
            </a:r>
          </a:p>
          <a:p>
            <a:pPr>
              <a:lnSpc>
                <a:spcPct val="120000"/>
              </a:lnSpc>
            </a:pPr>
            <a:r>
              <a:rPr lang="en-GB" sz="1400" b="0" i="0" u="none" strike="noStrike" dirty="0">
                <a:effectLst/>
                <a:latin typeface="Calibri" panose="020F0502020204030204" pitchFamily="34" charset="0"/>
                <a:cs typeface="Calibri" panose="020F0502020204030204" pitchFamily="34" charset="0"/>
              </a:rPr>
              <a:t>According to the </a:t>
            </a:r>
            <a:r>
              <a:rPr lang="en-GB" sz="1400" b="0" i="0" u="none" strike="noStrike" dirty="0" err="1">
                <a:effectLst/>
                <a:latin typeface="Calibri" panose="020F0502020204030204" pitchFamily="34" charset="0"/>
                <a:cs typeface="Calibri" panose="020F0502020204030204" pitchFamily="34" charset="0"/>
              </a:rPr>
              <a:t>Ashtiname</a:t>
            </a:r>
            <a:r>
              <a:rPr lang="en-GB" sz="1400" b="0" i="0" u="none" strike="noStrike" dirty="0">
                <a:effectLst/>
                <a:latin typeface="Calibri" panose="020F0502020204030204" pitchFamily="34" charset="0"/>
                <a:cs typeface="Calibri" panose="020F0502020204030204" pitchFamily="34" charset="0"/>
              </a:rPr>
              <a:t> of Muhammad, a treaty between Muslims and Christians documented between Muhammad and Saint Catherine's Monastery, the Christian spouse is not to be prevented from attending church for prayer and worship in the case of a Muslim-Christian marriage, which is to be contracted only after permission from the Christian party.</a:t>
            </a:r>
          </a:p>
          <a:p>
            <a:pPr>
              <a:lnSpc>
                <a:spcPct val="120000"/>
              </a:lnSpc>
            </a:pPr>
            <a:r>
              <a:rPr lang="en-GB" sz="1400" b="0" i="0" u="none" strike="noStrike" dirty="0">
                <a:effectLst/>
                <a:latin typeface="Calibri" panose="020F0502020204030204" pitchFamily="34" charset="0"/>
                <a:cs typeface="Calibri" panose="020F0502020204030204" pitchFamily="34" charset="0"/>
              </a:rPr>
              <a:t>Parent attitudes remain more negative toward marriage of a daughter as compared to a son and in most cases the spouse who is not Muslim will be asked to convert. </a:t>
            </a:r>
            <a:endParaRPr lang="en-GB"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70294221"/>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59" name="Rectangle 23558">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descr="Pillars of Islam | Islamic Beliefs &amp; Practices | Britannica">
            <a:extLst>
              <a:ext uri="{FF2B5EF4-FFF2-40B4-BE49-F238E27FC236}">
                <a16:creationId xmlns:a16="http://schemas.microsoft.com/office/drawing/2014/main" id="{C84CAB13-9387-E29C-4E54-4D76FBD32C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27"/>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3561" name="Rectangle 23560">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656891" y="1205346"/>
            <a:ext cx="8878217" cy="441366"/>
          </a:xfrm>
        </p:spPr>
        <p:txBody>
          <a:bodyPr anchor="ctr">
            <a:noAutofit/>
          </a:bodyPr>
          <a:lstStyle/>
          <a:p>
            <a:pPr algn="ctr"/>
            <a:r>
              <a:rPr lang="en-GB" dirty="0"/>
              <a:t>TRADITIONAL ISLAM VIEWS ON</a:t>
            </a:r>
            <a:br>
              <a:rPr lang="en-GB" dirty="0"/>
            </a:br>
            <a:r>
              <a:rPr lang="en-GB" dirty="0"/>
              <a:t> INTERFAITH MARRIAGES</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019907" y="2274277"/>
            <a:ext cx="9964767" cy="3821723"/>
          </a:xfrm>
        </p:spPr>
        <p:txBody>
          <a:bodyPr anchor="ctr">
            <a:normAutofit/>
          </a:bodyPr>
          <a:lstStyle/>
          <a:p>
            <a:r>
              <a:rPr lang="en-GB" b="0" i="0" u="none" strike="noStrike" dirty="0">
                <a:effectLst/>
                <a:latin typeface="Calibri" panose="020F0502020204030204" pitchFamily="34" charset="0"/>
                <a:cs typeface="Calibri" panose="020F0502020204030204" pitchFamily="34" charset="0"/>
              </a:rPr>
              <a:t>Intermarriage, or consanguinity, is particularly prevalent among Muslims from south Asian and Arab backgrounds. According to recent statistics, almost 75% of Muslim marriages in Pakistan are consanguineous, and about 50% are married to first cousins. </a:t>
            </a:r>
          </a:p>
          <a:p>
            <a:r>
              <a:rPr lang="en-GB" b="0" i="0" u="none" strike="noStrike" dirty="0">
                <a:effectLst/>
                <a:latin typeface="Calibri" panose="020F0502020204030204" pitchFamily="34" charset="0"/>
                <a:cs typeface="Calibri" panose="020F0502020204030204" pitchFamily="34" charset="0"/>
              </a:rPr>
              <a:t>Marriage-related sex is an acceptable, pleasurable action that is worthy of Allah's reward as a form of worship. Contrarily, having sex outside of a heterosexual marriage is viewed as sinful and should be punished in the hereafter.</a:t>
            </a:r>
          </a:p>
          <a:p>
            <a:r>
              <a:rPr lang="en-GB" b="0" i="0" u="none" strike="noStrike" dirty="0">
                <a:effectLst/>
                <a:latin typeface="Calibri" panose="020F0502020204030204" pitchFamily="34" charset="0"/>
                <a:cs typeface="Calibri" panose="020F0502020204030204" pitchFamily="34" charset="0"/>
              </a:rPr>
              <a:t>According to traditional Judeo-Christian doctrine, homosexuality is viewed as wicked. But there is a difference between a homosexual desire and the actual deed. As long as the former is not used, it is fine.</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1628421"/>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90" name="Rectangle 24589">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80" name="Picture 4" descr="Christianity - World History Encyclopedia">
            <a:extLst>
              <a:ext uri="{FF2B5EF4-FFF2-40B4-BE49-F238E27FC236}">
                <a16:creationId xmlns:a16="http://schemas.microsoft.com/office/drawing/2014/main" id="{BBA03AA8-2526-EE89-3E66-F75E652915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110" b="-1"/>
          <a:stretch/>
        </p:blipFill>
        <p:spPr bwMode="auto">
          <a:xfrm>
            <a:off x="0" y="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4592" name="Rectangle 24591">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476782" y="1295395"/>
            <a:ext cx="9238435" cy="457200"/>
          </a:xfrm>
        </p:spPr>
        <p:txBody>
          <a:bodyPr anchor="ctr">
            <a:normAutofit fontScale="90000"/>
          </a:bodyPr>
          <a:lstStyle/>
          <a:p>
            <a:pPr algn="ctr"/>
            <a:r>
              <a:rPr lang="en-GB" dirty="0"/>
              <a:t>TRADITIONAL CHRISTIAN VIEWS ON INTERFAITH MARRIAGE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879229" y="2285990"/>
            <a:ext cx="10234247" cy="3810001"/>
          </a:xfrm>
        </p:spPr>
        <p:txBody>
          <a:bodyPr anchor="ctr">
            <a:normAutofit/>
          </a:bodyPr>
          <a:lstStyle/>
          <a:p>
            <a:pPr>
              <a:lnSpc>
                <a:spcPct val="120000"/>
              </a:lnSpc>
            </a:pPr>
            <a:r>
              <a:rPr lang="en-GB" sz="1600" b="0" i="0" u="none" strike="noStrike" dirty="0">
                <a:effectLst/>
                <a:latin typeface="Calibri" panose="020F0502020204030204" pitchFamily="34" charset="0"/>
                <a:cs typeface="Calibri" panose="020F0502020204030204" pitchFamily="34" charset="0"/>
              </a:rPr>
              <a:t>Christian denominations define an interfaith marriage, also known as an interreligious marriage, as a union between a Christian and a non-Christian (for example, a Christian and a Jew), as opposed to an interdenominational union, which takes the form of a Lutheran Christian marrying a Catholic Christian, as an example. </a:t>
            </a:r>
          </a:p>
          <a:p>
            <a:pPr>
              <a:lnSpc>
                <a:spcPct val="120000"/>
              </a:lnSpc>
            </a:pPr>
            <a:r>
              <a:rPr lang="en-GB" sz="1600" b="0" i="0" u="none" strike="noStrike" dirty="0">
                <a:effectLst/>
                <a:latin typeface="Calibri" panose="020F0502020204030204" pitchFamily="34" charset="0"/>
                <a:cs typeface="Calibri" panose="020F0502020204030204" pitchFamily="34" charset="0"/>
              </a:rPr>
              <a:t>Nearly all Christian denominations allow interdenominational marriages, but with regard to interfaith marriage, many Christian denominations warn against it, citing passages from the Christian Bible that forbid it, like 2 Corinthians 6:14–15. </a:t>
            </a:r>
          </a:p>
          <a:p>
            <a:pPr>
              <a:lnSpc>
                <a:spcPct val="120000"/>
              </a:lnSpc>
            </a:pPr>
            <a:r>
              <a:rPr lang="en-GB" sz="1600" b="0" i="0" u="none" strike="noStrike" dirty="0">
                <a:effectLst/>
                <a:latin typeface="Calibri" panose="020F0502020204030204" pitchFamily="34" charset="0"/>
                <a:cs typeface="Calibri" panose="020F0502020204030204" pitchFamily="34" charset="0"/>
              </a:rPr>
              <a:t>In 2021, religious ceremonies accounted for 57% of all marriages in Ireland. There were 6,721 (39%) Catholic marriage ceremonies, 192 (1.1%) Church of Ireland ceremonies, The Spiritualist Union of Ireland performed 1,380 (8.0%) ceremonies and 1,475 (8.6%) couples opted for other religious ceremonies.</a:t>
            </a:r>
          </a:p>
          <a:p>
            <a:pPr marL="0" indent="0">
              <a:lnSpc>
                <a:spcPct val="120000"/>
              </a:lnSpc>
              <a:buNone/>
            </a:pPr>
            <a:endParaRPr lang="en-GB" sz="1600" b="0" i="0" u="none" strike="noStrike" dirty="0">
              <a:effectLst/>
              <a:latin typeface="Calibri" panose="020F0502020204030204" pitchFamily="34" charset="0"/>
              <a:cs typeface="Calibri" panose="020F0502020204030204" pitchFamily="34" charset="0"/>
            </a:endParaRPr>
          </a:p>
          <a:p>
            <a:pPr marL="0" indent="0">
              <a:lnSpc>
                <a:spcPct val="120000"/>
              </a:lnSpc>
              <a:buNone/>
            </a:pPr>
            <a:r>
              <a:rPr lang="en-GB" sz="1200" dirty="0">
                <a:latin typeface="Calibri" panose="020F0502020204030204" pitchFamily="34" charset="0"/>
                <a:cs typeface="Calibri" panose="020F0502020204030204" pitchFamily="34" charset="0"/>
              </a:rPr>
              <a:t>Source: https://</a:t>
            </a:r>
            <a:r>
              <a:rPr lang="en-GB" sz="1200" dirty="0" err="1">
                <a:latin typeface="Calibri" panose="020F0502020204030204" pitchFamily="34" charset="0"/>
                <a:cs typeface="Calibri" panose="020F0502020204030204" pitchFamily="34" charset="0"/>
              </a:rPr>
              <a:t>www.cso.ie</a:t>
            </a:r>
            <a:r>
              <a:rPr lang="en-GB" sz="1200" dirty="0">
                <a:latin typeface="Calibri" panose="020F0502020204030204" pitchFamily="34" charset="0"/>
                <a:cs typeface="Calibri" panose="020F0502020204030204" pitchFamily="34" charset="0"/>
              </a:rPr>
              <a:t>/</a:t>
            </a:r>
            <a:r>
              <a:rPr lang="en-GB" sz="1200" dirty="0" err="1">
                <a:latin typeface="Calibri" panose="020F0502020204030204" pitchFamily="34" charset="0"/>
                <a:cs typeface="Calibri" panose="020F0502020204030204" pitchFamily="34" charset="0"/>
              </a:rPr>
              <a:t>en</a:t>
            </a:r>
            <a:r>
              <a:rPr lang="en-GB" sz="1200" dirty="0">
                <a:latin typeface="Calibri" panose="020F0502020204030204" pitchFamily="34" charset="0"/>
                <a:cs typeface="Calibri" panose="020F0502020204030204" pitchFamily="34" charset="0"/>
              </a:rPr>
              <a:t>/</a:t>
            </a:r>
            <a:r>
              <a:rPr lang="en-GB" sz="1200" dirty="0" err="1">
                <a:latin typeface="Calibri" panose="020F0502020204030204" pitchFamily="34" charset="0"/>
                <a:cs typeface="Calibri" panose="020F0502020204030204" pitchFamily="34" charset="0"/>
              </a:rPr>
              <a:t>releasesandpublications</a:t>
            </a:r>
            <a:r>
              <a:rPr lang="en-GB" sz="1200" dirty="0">
                <a:latin typeface="Calibri" panose="020F0502020204030204" pitchFamily="34" charset="0"/>
                <a:cs typeface="Calibri" panose="020F0502020204030204" pitchFamily="34" charset="0"/>
              </a:rPr>
              <a:t>/ep/p-mar/marriages2021/marriages2021mainresults/</a:t>
            </a:r>
            <a:endParaRPr lang="en-GB" sz="1200" b="0" i="0" u="none" strike="noStrike" dirty="0">
              <a:effectLst/>
              <a:latin typeface="Calibri" panose="020F0502020204030204" pitchFamily="34" charset="0"/>
              <a:cs typeface="Calibri" panose="020F0502020204030204" pitchFamily="34" charset="0"/>
            </a:endParaRPr>
          </a:p>
          <a:p>
            <a:pPr marL="0" indent="0">
              <a:lnSpc>
                <a:spcPct val="120000"/>
              </a:lnSpc>
              <a:buNone/>
            </a:pPr>
            <a:endParaRPr lang="en-GB" sz="1300" b="0" i="0" u="none" strike="noStrike" dirty="0">
              <a:effectLst/>
              <a:latin typeface="Arial" panose="020B0604020202020204" pitchFamily="34" charset="0"/>
            </a:endParaRPr>
          </a:p>
        </p:txBody>
      </p:sp>
    </p:spTree>
    <p:extLst>
      <p:ext uri="{BB962C8B-B14F-4D97-AF65-F5344CB8AC3E}">
        <p14:creationId xmlns:p14="http://schemas.microsoft.com/office/powerpoint/2010/main" val="956099699"/>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itting on a couch eating food&#10;&#10;Description automatically generated with medium confidence">
            <a:extLst>
              <a:ext uri="{FF2B5EF4-FFF2-40B4-BE49-F238E27FC236}">
                <a16:creationId xmlns:a16="http://schemas.microsoft.com/office/drawing/2014/main" id="{FC003F78-CE1C-E128-E342-BC9249676DEB}"/>
              </a:ext>
            </a:extLst>
          </p:cNvPr>
          <p:cNvPicPr>
            <a:picLocks noChangeAspect="1"/>
          </p:cNvPicPr>
          <p:nvPr/>
        </p:nvPicPr>
        <p:blipFill rotWithShape="1">
          <a:blip r:embed="rId2">
            <a:alphaModFix amt="50000"/>
            <a:extLst>
              <a:ext uri="{837473B0-CC2E-450A-ABE3-18F120FF3D39}">
                <a1611:picAttrSrcUrl xmlns:a1611="http://schemas.microsoft.com/office/drawing/2016/11/main" r:id="rId3"/>
              </a:ext>
            </a:extLst>
          </a:blip>
          <a:srcRect l="28422" r="12244" b="-1"/>
          <a:stretch/>
        </p:blipFill>
        <p:spPr>
          <a:xfrm>
            <a:off x="20" y="10"/>
            <a:ext cx="6095979" cy="6857990"/>
          </a:xfrm>
          <a:prstGeom prst="rect">
            <a:avLst/>
          </a:prstGeom>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923193" y="1043608"/>
            <a:ext cx="4057650" cy="4770783"/>
          </a:xfrm>
        </p:spPr>
        <p:txBody>
          <a:bodyPr anchor="ctr">
            <a:normAutofit/>
          </a:bodyPr>
          <a:lstStyle/>
          <a:p>
            <a:pPr algn="ctr"/>
            <a:r>
              <a:rPr lang="en-GB" sz="4400" dirty="0">
                <a:solidFill>
                  <a:srgbClr val="FFFFFF"/>
                </a:solidFill>
              </a:rPr>
              <a:t>TRADITIONAL MUSILM FAMILY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224954" y="187569"/>
            <a:ext cx="5828577" cy="6670431"/>
          </a:xfrm>
        </p:spPr>
        <p:txBody>
          <a:bodyPr anchor="ctr">
            <a:normAutofit fontScale="85000" lnSpcReduction="10000"/>
          </a:bodyPr>
          <a:lstStyle/>
          <a:p>
            <a:pPr>
              <a:lnSpc>
                <a:spcPct val="120000"/>
              </a:lnSpc>
              <a:spcBef>
                <a:spcPts val="2000"/>
              </a:spcBef>
              <a:spcAft>
                <a:spcPts val="2000"/>
              </a:spcAft>
            </a:pPr>
            <a:r>
              <a:rPr lang="en-GB" dirty="0">
                <a:latin typeface="Calibri" panose="020F0502020204030204" pitchFamily="34" charset="0"/>
                <a:cs typeface="Calibri" panose="020F0502020204030204" pitchFamily="34" charset="0"/>
              </a:rPr>
              <a:t>The extended Muslim family often consists of three generations or more. As in most traditional civilizations, respect and regard rise with age in Muslim culture.</a:t>
            </a:r>
          </a:p>
          <a:p>
            <a:pPr>
              <a:lnSpc>
                <a:spcPct val="120000"/>
              </a:lnSpc>
              <a:spcBef>
                <a:spcPts val="2000"/>
              </a:spcBef>
              <a:spcAft>
                <a:spcPts val="2000"/>
              </a:spcAft>
            </a:pPr>
            <a:r>
              <a:rPr lang="en-GB" dirty="0">
                <a:latin typeface="Calibri" panose="020F0502020204030204" pitchFamily="34" charset="0"/>
                <a:cs typeface="Calibri" panose="020F0502020204030204" pitchFamily="34" charset="0"/>
              </a:rPr>
              <a:t>Due to their wealth of life experience and dominant position within the family, elderly parents are revered. It is seen of as a gift from Allah to be able to care for one's parents in their senior years.</a:t>
            </a:r>
          </a:p>
          <a:p>
            <a:pPr>
              <a:lnSpc>
                <a:spcPct val="120000"/>
              </a:lnSpc>
              <a:spcBef>
                <a:spcPts val="2000"/>
              </a:spcBef>
              <a:spcAft>
                <a:spcPts val="2000"/>
              </a:spcAft>
            </a:pPr>
            <a:r>
              <a:rPr lang="en-GB" dirty="0">
                <a:latin typeface="Calibri" panose="020F0502020204030204" pitchFamily="34" charset="0"/>
                <a:cs typeface="Calibri" panose="020F0502020204030204" pitchFamily="34" charset="0"/>
              </a:rPr>
              <a:t>In reality, it is typical for a newlywed to move into her husband's home. The bride's relationship with her in-laws generally undergoes a significant transformation, and issues frequently arise. </a:t>
            </a:r>
          </a:p>
          <a:p>
            <a:pPr>
              <a:lnSpc>
                <a:spcPct val="120000"/>
              </a:lnSpc>
              <a:spcBef>
                <a:spcPts val="2000"/>
              </a:spcBef>
              <a:spcAft>
                <a:spcPts val="2000"/>
              </a:spcAft>
            </a:pPr>
            <a:r>
              <a:rPr lang="en-GB" dirty="0">
                <a:latin typeface="Calibri" panose="020F0502020204030204" pitchFamily="34" charset="0"/>
                <a:cs typeface="Calibri" panose="020F0502020204030204" pitchFamily="34" charset="0"/>
              </a:rPr>
              <a:t>The male is seen as the family's head, but for many men, that title is a poisoned chalice since it comes with duty. Whether or whether his wife is a wage earner, the male is solely responsible for providing for the family's financial needs. </a:t>
            </a:r>
          </a:p>
          <a:p>
            <a:pPr>
              <a:lnSpc>
                <a:spcPct val="120000"/>
              </a:lnSpc>
              <a:spcBef>
                <a:spcPts val="2000"/>
              </a:spcBef>
              <a:spcAft>
                <a:spcPts val="2000"/>
              </a:spcAft>
            </a:pPr>
            <a:r>
              <a:rPr lang="en-GB" dirty="0">
                <a:latin typeface="Calibri" panose="020F0502020204030204" pitchFamily="34" charset="0"/>
                <a:cs typeface="Calibri" panose="020F0502020204030204" pitchFamily="34" charset="0"/>
              </a:rPr>
              <a:t>Therefore, unemployment can have a significant impact on the stability of the household, placing the male in an undefined role. In such cases, psychological morbidity may be significant and have effects on the entire family.</a:t>
            </a:r>
          </a:p>
        </p:txBody>
      </p:sp>
    </p:spTree>
    <p:extLst>
      <p:ext uri="{BB962C8B-B14F-4D97-AF65-F5344CB8AC3E}">
        <p14:creationId xmlns:p14="http://schemas.microsoft.com/office/powerpoint/2010/main" val="2439617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631" name="Rectangle 2663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33" name="Rectangle 2663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6" name="Picture 2" descr="Typowa polska rodzina">
            <a:extLst>
              <a:ext uri="{FF2B5EF4-FFF2-40B4-BE49-F238E27FC236}">
                <a16:creationId xmlns:a16="http://schemas.microsoft.com/office/drawing/2014/main" id="{BB1546DA-EBAE-2F1F-346E-CBBD964C5AF4}"/>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0696" r="24193"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407376" y="1325217"/>
            <a:ext cx="4964269" cy="4770783"/>
          </a:xfrm>
        </p:spPr>
        <p:txBody>
          <a:bodyPr anchor="ctr">
            <a:normAutofit/>
          </a:bodyPr>
          <a:lstStyle/>
          <a:p>
            <a:pPr algn="ctr"/>
            <a:r>
              <a:rPr lang="en-GB" sz="4000" dirty="0">
                <a:solidFill>
                  <a:srgbClr val="FFFFFF"/>
                </a:solidFill>
              </a:rPr>
              <a:t>TRADITIONAL CATHOLIC FAMILY IN POLAND</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178062" y="281354"/>
            <a:ext cx="6013918" cy="6389077"/>
          </a:xfrm>
        </p:spPr>
        <p:txBody>
          <a:bodyPr anchor="ctr">
            <a:normAutofit lnSpcReduction="10000"/>
          </a:bodyPr>
          <a:lstStyle/>
          <a:p>
            <a:pPr>
              <a:lnSpc>
                <a:spcPct val="120000"/>
              </a:lnSpc>
            </a:pPr>
            <a:r>
              <a:rPr lang="en-GB" sz="1400" dirty="0">
                <a:latin typeface="Calibri" panose="020F0502020204030204" pitchFamily="34" charset="0"/>
                <a:cs typeface="Calibri" panose="020F0502020204030204" pitchFamily="34" charset="0"/>
              </a:rPr>
              <a:t>Many children - in a traditional family, mothers give birth to 6-8 children on average</a:t>
            </a:r>
          </a:p>
          <a:p>
            <a:pPr>
              <a:lnSpc>
                <a:spcPct val="120000"/>
              </a:lnSpc>
            </a:pPr>
            <a:r>
              <a:rPr lang="en-GB" sz="1400" dirty="0">
                <a:latin typeface="Calibri" panose="020F0502020204030204" pitchFamily="34" charset="0"/>
                <a:cs typeface="Calibri" panose="020F0502020204030204" pitchFamily="34" charset="0"/>
              </a:rPr>
              <a:t>The dominant role of the man as the head of the family, his opinion and decisions are crucial, other family members are more or less subordinated to him</a:t>
            </a:r>
          </a:p>
          <a:p>
            <a:pPr>
              <a:lnSpc>
                <a:spcPct val="120000"/>
              </a:lnSpc>
            </a:pPr>
            <a:r>
              <a:rPr lang="en-GB" sz="1400" dirty="0" err="1">
                <a:latin typeface="Calibri" panose="020F0502020204030204" pitchFamily="34" charset="0"/>
                <a:cs typeface="Calibri" panose="020F0502020204030204" pitchFamily="34" charset="0"/>
              </a:rPr>
              <a:t>Multigenerationality</a:t>
            </a:r>
            <a:r>
              <a:rPr lang="en-GB" sz="1400" dirty="0">
                <a:latin typeface="Calibri" panose="020F0502020204030204" pitchFamily="34" charset="0"/>
                <a:cs typeface="Calibri" panose="020F0502020204030204" pitchFamily="34" charset="0"/>
              </a:rPr>
              <a:t>, i.e. living at least three generations under the same roof</a:t>
            </a:r>
          </a:p>
          <a:p>
            <a:pPr>
              <a:lnSpc>
                <a:spcPct val="120000"/>
              </a:lnSpc>
            </a:pPr>
            <a:r>
              <a:rPr lang="en-GB" sz="1400" dirty="0">
                <a:latin typeface="Calibri" panose="020F0502020204030204" pitchFamily="34" charset="0"/>
                <a:cs typeface="Calibri" panose="020F0502020204030204" pitchFamily="34" charset="0"/>
              </a:rPr>
              <a:t>A customary division of roles - the father works and earns a living, the mother takes care of the home and raising the children, the children attend school, and when they reach the age of majority they get married</a:t>
            </a:r>
          </a:p>
          <a:p>
            <a:pPr>
              <a:lnSpc>
                <a:spcPct val="120000"/>
              </a:lnSpc>
            </a:pPr>
            <a:r>
              <a:rPr lang="en-GB" sz="1400" dirty="0">
                <a:latin typeface="Calibri" panose="020F0502020204030204" pitchFamily="34" charset="0"/>
                <a:cs typeface="Calibri" panose="020F0502020204030204" pitchFamily="34" charset="0"/>
              </a:rPr>
              <a:t>No divorces and not accepting them, marriage contracted before God is indissoluble and inviolable, divorce is treated as a grave sin</a:t>
            </a:r>
          </a:p>
          <a:p>
            <a:pPr>
              <a:lnSpc>
                <a:spcPct val="120000"/>
              </a:lnSpc>
            </a:pPr>
            <a:r>
              <a:rPr lang="en-GB" sz="1400" dirty="0">
                <a:latin typeface="Calibri" panose="020F0502020204030204" pitchFamily="34" charset="0"/>
                <a:cs typeface="Calibri" panose="020F0502020204030204" pitchFamily="34" charset="0"/>
              </a:rPr>
              <a:t>The large role of religion and ideology in the life of a traditional family, the unwavering position of the church and its teachings, priests are often presented as models of moral virtues</a:t>
            </a:r>
          </a:p>
          <a:p>
            <a:pPr>
              <a:lnSpc>
                <a:spcPct val="120000"/>
              </a:lnSpc>
            </a:pPr>
            <a:r>
              <a:rPr lang="en-GB" sz="1400" dirty="0">
                <a:latin typeface="Calibri" panose="020F0502020204030204" pitchFamily="34" charset="0"/>
                <a:cs typeface="Calibri" panose="020F0502020204030204" pitchFamily="34" charset="0"/>
              </a:rPr>
              <a:t>Developed socialization and control function - parents decide about the whole life of their children</a:t>
            </a:r>
          </a:p>
          <a:p>
            <a:pPr>
              <a:lnSpc>
                <a:spcPct val="120000"/>
              </a:lnSpc>
            </a:pPr>
            <a:r>
              <a:rPr lang="en-GB" sz="1400" dirty="0">
                <a:latin typeface="Calibri" panose="020F0502020204030204" pitchFamily="34" charset="0"/>
                <a:cs typeface="Calibri" panose="020F0502020204030204" pitchFamily="34" charset="0"/>
              </a:rPr>
              <a:t>The position of a woman is lower than that of a man, a woman is subordinate to her husband</a:t>
            </a:r>
          </a:p>
          <a:p>
            <a:pPr>
              <a:lnSpc>
                <a:spcPct val="120000"/>
              </a:lnSpc>
            </a:pPr>
            <a:r>
              <a:rPr lang="en-GB" sz="1400" dirty="0">
                <a:latin typeface="Calibri" panose="020F0502020204030204" pitchFamily="34" charset="0"/>
                <a:cs typeface="Calibri" panose="020F0502020204030204" pitchFamily="34" charset="0"/>
              </a:rPr>
              <a:t>Family problems and possible domestic violence are disregarded and hidden due to the well-being of children and the desire to prevent family breakdown</a:t>
            </a:r>
          </a:p>
        </p:txBody>
      </p:sp>
    </p:spTree>
    <p:extLst>
      <p:ext uri="{BB962C8B-B14F-4D97-AF65-F5344CB8AC3E}">
        <p14:creationId xmlns:p14="http://schemas.microsoft.com/office/powerpoint/2010/main" val="1741496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655" name="Rectangle 2765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7" name="Rectangle 2765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0" name="Picture 2" descr="Religion in the Republic of Ireland - Wikipedia">
            <a:extLst>
              <a:ext uri="{FF2B5EF4-FFF2-40B4-BE49-F238E27FC236}">
                <a16:creationId xmlns:a16="http://schemas.microsoft.com/office/drawing/2014/main" id="{57BD031D-EC5F-7718-65B2-325EFA1EA03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b="10000"/>
          <a:stretch/>
        </p:blipFill>
        <p:spPr bwMode="auto">
          <a:xfrm>
            <a:off x="21"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077017D-053A-E2C8-D1DB-AF82540CFD9B}"/>
              </a:ext>
            </a:extLst>
          </p:cNvPr>
          <p:cNvSpPr>
            <a:spLocks noGrp="1"/>
          </p:cNvSpPr>
          <p:nvPr>
            <p:ph type="title"/>
          </p:nvPr>
        </p:nvSpPr>
        <p:spPr>
          <a:xfrm>
            <a:off x="665283" y="955379"/>
            <a:ext cx="4964269" cy="4770783"/>
          </a:xfrm>
        </p:spPr>
        <p:txBody>
          <a:bodyPr anchor="ctr">
            <a:normAutofit/>
          </a:bodyPr>
          <a:lstStyle/>
          <a:p>
            <a:pPr algn="ctr"/>
            <a:r>
              <a:rPr lang="en-GB" sz="4800" dirty="0">
                <a:solidFill>
                  <a:srgbClr val="FFFFFF"/>
                </a:solidFill>
              </a:rPr>
              <a:t>Irish </a:t>
            </a:r>
            <a:br>
              <a:rPr lang="en-GB" sz="4800" dirty="0">
                <a:solidFill>
                  <a:srgbClr val="FFFFFF"/>
                </a:solidFill>
              </a:rPr>
            </a:br>
            <a:r>
              <a:rPr lang="en-GB" sz="4800" dirty="0">
                <a:solidFill>
                  <a:srgbClr val="FFFFFF"/>
                </a:solidFill>
              </a:rPr>
              <a:t>roman catholics</a:t>
            </a:r>
          </a:p>
        </p:txBody>
      </p:sp>
      <p:sp>
        <p:nvSpPr>
          <p:cNvPr id="3" name="Content Placeholder 2">
            <a:extLst>
              <a:ext uri="{FF2B5EF4-FFF2-40B4-BE49-F238E27FC236}">
                <a16:creationId xmlns:a16="http://schemas.microsoft.com/office/drawing/2014/main" id="{8A61B2C0-C313-B942-5588-5F0618EDCFCF}"/>
              </a:ext>
            </a:extLst>
          </p:cNvPr>
          <p:cNvSpPr>
            <a:spLocks noGrp="1"/>
          </p:cNvSpPr>
          <p:nvPr>
            <p:ph idx="1"/>
          </p:nvPr>
        </p:nvSpPr>
        <p:spPr>
          <a:xfrm>
            <a:off x="6294814" y="246185"/>
            <a:ext cx="5533771" cy="6611815"/>
          </a:xfrm>
        </p:spPr>
        <p:txBody>
          <a:bodyPr anchor="ctr">
            <a:normAutofit fontScale="92500" lnSpcReduction="20000"/>
          </a:bodyPr>
          <a:lstStyle/>
          <a:p>
            <a:pPr>
              <a:lnSpc>
                <a:spcPct val="120000"/>
              </a:lnSpc>
            </a:pPr>
            <a:r>
              <a:rPr lang="en-GB" sz="2400" dirty="0">
                <a:latin typeface="Calibri" panose="020F0502020204030204" pitchFamily="34" charset="0"/>
                <a:cs typeface="Calibri" panose="020F0502020204030204" pitchFamily="34" charset="0"/>
              </a:rPr>
              <a:t>Irish Catholics are a native Irish ethnic and religious community that identifies as both Catholic and Irish. They have a sizable diaspora, which includes more than 14 million British and over 36 million Americans.</a:t>
            </a:r>
          </a:p>
          <a:p>
            <a:pPr>
              <a:lnSpc>
                <a:spcPct val="120000"/>
              </a:lnSpc>
            </a:pPr>
            <a:r>
              <a:rPr lang="en-GB" sz="2400" dirty="0">
                <a:latin typeface="Calibri" panose="020F0502020204030204" pitchFamily="34" charset="0"/>
                <a:cs typeface="Calibri" panose="020F0502020204030204" pitchFamily="34" charset="0"/>
              </a:rPr>
              <a:t>From the 16th through the 20th centuries, conflicts between Irish Roman Catholics and Irish Protestants were particularly significant in Ireland's history, particularly during the Home Rule Crisis and the Troubles. </a:t>
            </a:r>
          </a:p>
          <a:p>
            <a:pPr>
              <a:lnSpc>
                <a:spcPct val="120000"/>
              </a:lnSpc>
            </a:pPr>
            <a:r>
              <a:rPr lang="en-GB" sz="2400" dirty="0">
                <a:latin typeface="Calibri" panose="020F0502020204030204" pitchFamily="34" charset="0"/>
                <a:cs typeface="Calibri" panose="020F0502020204030204" pitchFamily="34" charset="0"/>
              </a:rPr>
              <a:t>Although these differences are largely marked by religion, political issues and power access were at the heart of the disputes. For instance, the majority of Irish Catholics were denied political authority due of their Catholic faith despite having an identity distinct from that of Britain.</a:t>
            </a:r>
          </a:p>
          <a:p>
            <a:pPr>
              <a:lnSpc>
                <a:spcPct val="120000"/>
              </a:lnSpc>
            </a:pPr>
            <a:endParaRPr lang="en-GB" sz="1400" dirty="0"/>
          </a:p>
        </p:txBody>
      </p:sp>
    </p:spTree>
    <p:extLst>
      <p:ext uri="{BB962C8B-B14F-4D97-AF65-F5344CB8AC3E}">
        <p14:creationId xmlns:p14="http://schemas.microsoft.com/office/powerpoint/2010/main" val="3330061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679" name="Rectangle 28678">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81" name="Rectangle 28680">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4" name="Picture 2" descr="Gold Winner - Mincéirs (Irish Travellers) - Single Winner">
            <a:extLst>
              <a:ext uri="{FF2B5EF4-FFF2-40B4-BE49-F238E27FC236}">
                <a16:creationId xmlns:a16="http://schemas.microsoft.com/office/drawing/2014/main" id="{15641535-86F2-92A1-AD89-988549699A5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8210" r="12456"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40C0ADC-431E-6F10-D17B-32CB517F4686}"/>
              </a:ext>
            </a:extLst>
          </p:cNvPr>
          <p:cNvSpPr>
            <a:spLocks noGrp="1"/>
          </p:cNvSpPr>
          <p:nvPr>
            <p:ph type="title"/>
          </p:nvPr>
        </p:nvSpPr>
        <p:spPr>
          <a:xfrm>
            <a:off x="1028700" y="1025718"/>
            <a:ext cx="4057650" cy="4770783"/>
          </a:xfrm>
        </p:spPr>
        <p:txBody>
          <a:bodyPr anchor="ctr">
            <a:normAutofit/>
          </a:bodyPr>
          <a:lstStyle/>
          <a:p>
            <a:pPr algn="ctr"/>
            <a:r>
              <a:rPr lang="en-GB" sz="4800" dirty="0">
                <a:solidFill>
                  <a:srgbClr val="FFFFFF"/>
                </a:solidFill>
              </a:rPr>
              <a:t>Irish travellers and gypsies </a:t>
            </a:r>
          </a:p>
        </p:txBody>
      </p:sp>
      <p:sp>
        <p:nvSpPr>
          <p:cNvPr id="3" name="Content Placeholder 2">
            <a:extLst>
              <a:ext uri="{FF2B5EF4-FFF2-40B4-BE49-F238E27FC236}">
                <a16:creationId xmlns:a16="http://schemas.microsoft.com/office/drawing/2014/main" id="{2426A198-9629-8C32-025A-016195999207}"/>
              </a:ext>
            </a:extLst>
          </p:cNvPr>
          <p:cNvSpPr>
            <a:spLocks noGrp="1"/>
          </p:cNvSpPr>
          <p:nvPr>
            <p:ph idx="1"/>
          </p:nvPr>
        </p:nvSpPr>
        <p:spPr>
          <a:xfrm>
            <a:off x="6365630" y="211016"/>
            <a:ext cx="5556739" cy="6857999"/>
          </a:xfrm>
        </p:spPr>
        <p:txBody>
          <a:bodyPr anchor="ctr">
            <a:normAutofit fontScale="62500" lnSpcReduction="20000"/>
          </a:bodyPr>
          <a:lstStyle/>
          <a:p>
            <a:pPr>
              <a:lnSpc>
                <a:spcPct val="120000"/>
              </a:lnSpc>
            </a:pPr>
            <a:r>
              <a:rPr lang="en-GB" sz="2900" dirty="0">
                <a:latin typeface="Calibri" panose="020F0502020204030204" pitchFamily="34" charset="0"/>
                <a:cs typeface="Calibri" panose="020F0502020204030204" pitchFamily="34" charset="0"/>
              </a:rPr>
              <a:t>Irish Travelers are historically a nomadic people from Ireland, yet they have a unique identity, tradition, and culture from the rest of the population. Irish Travelers first appeared in Ireland in the 12th century, and they first migrated to Great Britain in the early 19th century. The Human Rights Act of 1998, the Equality Act of 2010, and the Race Relations Act of 1976, all classify the Irish </a:t>
            </a:r>
            <a:r>
              <a:rPr lang="en-GB" sz="2900" dirty="0" err="1">
                <a:latin typeface="Calibri" panose="020F0502020204030204" pitchFamily="34" charset="0"/>
                <a:cs typeface="Calibri" panose="020F0502020204030204" pitchFamily="34" charset="0"/>
              </a:rPr>
              <a:t>Traveler</a:t>
            </a:r>
            <a:r>
              <a:rPr lang="en-GB" sz="2900" dirty="0">
                <a:latin typeface="Calibri" panose="020F0502020204030204" pitchFamily="34" charset="0"/>
                <a:cs typeface="Calibri" panose="020F0502020204030204" pitchFamily="34" charset="0"/>
              </a:rPr>
              <a:t> community as an ethnic minority group.</a:t>
            </a:r>
          </a:p>
          <a:p>
            <a:pPr>
              <a:lnSpc>
                <a:spcPct val="120000"/>
              </a:lnSpc>
            </a:pPr>
            <a:r>
              <a:rPr lang="en-GB" sz="2900" dirty="0">
                <a:latin typeface="Calibri" panose="020F0502020204030204" pitchFamily="34" charset="0"/>
                <a:cs typeface="Calibri" panose="020F0502020204030204" pitchFamily="34" charset="0"/>
              </a:rPr>
              <a:t> Some Travelers who are of Irish descent identify as </a:t>
            </a:r>
            <a:r>
              <a:rPr lang="en-GB" sz="2900" dirty="0" err="1">
                <a:latin typeface="Calibri" panose="020F0502020204030204" pitchFamily="34" charset="0"/>
                <a:cs typeface="Calibri" panose="020F0502020204030204" pitchFamily="34" charset="0"/>
              </a:rPr>
              <a:t>Pavee</a:t>
            </a:r>
            <a:r>
              <a:rPr lang="en-GB" sz="2900" dirty="0">
                <a:latin typeface="Calibri" panose="020F0502020204030204" pitchFamily="34" charset="0"/>
                <a:cs typeface="Calibri" panose="020F0502020204030204" pitchFamily="34" charset="0"/>
              </a:rPr>
              <a:t> or Minceir, which are terms from the Shelta language of the Irish Travellers.</a:t>
            </a:r>
          </a:p>
          <a:p>
            <a:pPr>
              <a:lnSpc>
                <a:spcPct val="120000"/>
              </a:lnSpc>
            </a:pPr>
            <a:r>
              <a:rPr lang="en-GB" sz="2900" dirty="0">
                <a:latin typeface="Calibri" panose="020F0502020204030204" pitchFamily="34" charset="0"/>
                <a:cs typeface="Calibri" panose="020F0502020204030204" pitchFamily="34" charset="0"/>
              </a:rPr>
              <a:t>Although many of them also speak Shelta, a language with a mixed English and Irish heritage, they are mostly English speakers. Roman Catholicism, which is the most popular religion in the Republic of Ireland, is practised by the majority of Irish travellers.</a:t>
            </a:r>
          </a:p>
          <a:p>
            <a:pPr>
              <a:lnSpc>
                <a:spcPct val="120000"/>
              </a:lnSpc>
            </a:pPr>
            <a:r>
              <a:rPr lang="en-GB" sz="2900" dirty="0">
                <a:effectLst/>
                <a:latin typeface="Calibri" panose="020F0502020204030204" pitchFamily="34" charset="0"/>
                <a:cs typeface="Calibri" panose="020F0502020204030204" pitchFamily="34" charset="0"/>
              </a:rPr>
              <a:t>Traveller representative organisations indicate that there are approximately 30,000 Travellers living in the Irish Republic. It is estimated that there are 1,500 Irish Travellers living in Northern Ireland and 15,000 in England, Scotland and Wales. </a:t>
            </a:r>
          </a:p>
          <a:p>
            <a:pPr>
              <a:lnSpc>
                <a:spcPct val="120000"/>
              </a:lnSpc>
            </a:pPr>
            <a:endParaRPr lang="en-GB" sz="1100" dirty="0"/>
          </a:p>
        </p:txBody>
      </p:sp>
    </p:spTree>
    <p:extLst>
      <p:ext uri="{BB962C8B-B14F-4D97-AF65-F5344CB8AC3E}">
        <p14:creationId xmlns:p14="http://schemas.microsoft.com/office/powerpoint/2010/main" val="1671940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03" name="Rectangle 29702">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05" name="Rectangle 29704">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698" name="Picture 2" descr="Apartheid hasn't gone away when it comes to Travellers - Independent.ie">
            <a:extLst>
              <a:ext uri="{FF2B5EF4-FFF2-40B4-BE49-F238E27FC236}">
                <a16:creationId xmlns:a16="http://schemas.microsoft.com/office/drawing/2014/main" id="{426C2A4C-3391-6756-AB9A-C2AE22238938}"/>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0456" r="39322"/>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8702C60-F37C-6DB3-016E-F1F3BAB55B68}"/>
              </a:ext>
            </a:extLst>
          </p:cNvPr>
          <p:cNvSpPr>
            <a:spLocks noGrp="1"/>
          </p:cNvSpPr>
          <p:nvPr>
            <p:ph type="title"/>
          </p:nvPr>
        </p:nvSpPr>
        <p:spPr>
          <a:xfrm>
            <a:off x="1028700" y="1025718"/>
            <a:ext cx="4057650" cy="4770783"/>
          </a:xfrm>
        </p:spPr>
        <p:txBody>
          <a:bodyPr anchor="ctr">
            <a:normAutofit/>
          </a:bodyPr>
          <a:lstStyle/>
          <a:p>
            <a:pPr algn="ctr"/>
            <a:r>
              <a:rPr lang="en-GB" sz="4800" dirty="0">
                <a:solidFill>
                  <a:srgbClr val="FFFFFF"/>
                </a:solidFill>
              </a:rPr>
              <a:t>Romany gypsies </a:t>
            </a:r>
          </a:p>
        </p:txBody>
      </p:sp>
      <p:sp>
        <p:nvSpPr>
          <p:cNvPr id="3" name="Content Placeholder 2">
            <a:extLst>
              <a:ext uri="{FF2B5EF4-FFF2-40B4-BE49-F238E27FC236}">
                <a16:creationId xmlns:a16="http://schemas.microsoft.com/office/drawing/2014/main" id="{607A6404-DBA5-419E-92BC-322EC527238B}"/>
              </a:ext>
            </a:extLst>
          </p:cNvPr>
          <p:cNvSpPr>
            <a:spLocks noGrp="1"/>
          </p:cNvSpPr>
          <p:nvPr>
            <p:ph idx="1"/>
          </p:nvPr>
        </p:nvSpPr>
        <p:spPr>
          <a:xfrm>
            <a:off x="6471138" y="304800"/>
            <a:ext cx="5392616" cy="6459415"/>
          </a:xfrm>
        </p:spPr>
        <p:txBody>
          <a:bodyPr anchor="ctr">
            <a:normAutofit lnSpcReduction="10000"/>
          </a:bodyPr>
          <a:lstStyle/>
          <a:p>
            <a:pPr>
              <a:lnSpc>
                <a:spcPct val="120000"/>
              </a:lnSpc>
            </a:pPr>
            <a:r>
              <a:rPr lang="en-GB" dirty="0"/>
              <a:t>Following their emigration from continental Europe during the Roma exodus from India, Romany Gypsies have lived in Britain since at least 1515. Because of their dark colouring, the established people thought of them as "Egyptian," thus the moniker "Gypsy.”</a:t>
            </a:r>
          </a:p>
          <a:p>
            <a:pPr>
              <a:lnSpc>
                <a:spcPct val="120000"/>
              </a:lnSpc>
            </a:pPr>
            <a:r>
              <a:rPr lang="en-GB" dirty="0"/>
              <a:t>Linguistic research on the Romani language has shown that Romany Gypsies, like the European Roma, originated in Northern India, most likely in the 12th century. Similar in origin and culture to Romany Gypsies are French Manush Gypsies. </a:t>
            </a:r>
          </a:p>
          <a:p>
            <a:pPr>
              <a:lnSpc>
                <a:spcPct val="120000"/>
              </a:lnSpc>
            </a:pPr>
            <a:endParaRPr lang="en-GB" dirty="0"/>
          </a:p>
          <a:p>
            <a:pPr>
              <a:lnSpc>
                <a:spcPct val="120000"/>
              </a:lnSpc>
            </a:pPr>
            <a:r>
              <a:rPr lang="en-GB" dirty="0"/>
              <a:t>There are different types of travellers who may pass through Ireland and Britain, including Scottish, Welsh, and English travellers. Many of these individuals may trace their ancestry back to nomadic life and may have married into or outside of more conventional Irish and Romany gipsy families. </a:t>
            </a:r>
          </a:p>
        </p:txBody>
      </p:sp>
    </p:spTree>
    <p:extLst>
      <p:ext uri="{BB962C8B-B14F-4D97-AF65-F5344CB8AC3E}">
        <p14:creationId xmlns:p14="http://schemas.microsoft.com/office/powerpoint/2010/main" val="30067978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27" name="Rectangle 30726">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9" name="Rectangle 30728">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2" name="Picture 2" descr="Traveller way of life and traditions are 'dying out'">
            <a:extLst>
              <a:ext uri="{FF2B5EF4-FFF2-40B4-BE49-F238E27FC236}">
                <a16:creationId xmlns:a16="http://schemas.microsoft.com/office/drawing/2014/main" id="{C2232858-05AD-DB7A-7B87-6837CB09CFE0}"/>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3974" r="20471"/>
          <a:stretch/>
        </p:blipFill>
        <p:spPr bwMode="auto">
          <a:xfrm>
            <a:off x="21" y="10"/>
            <a:ext cx="5509826"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9FF0C46-2333-70BE-4615-B5BBE54445F5}"/>
              </a:ext>
            </a:extLst>
          </p:cNvPr>
          <p:cNvSpPr>
            <a:spLocks noGrp="1"/>
          </p:cNvSpPr>
          <p:nvPr>
            <p:ph type="title"/>
          </p:nvPr>
        </p:nvSpPr>
        <p:spPr>
          <a:xfrm>
            <a:off x="1028700" y="1025718"/>
            <a:ext cx="4057650" cy="4770783"/>
          </a:xfrm>
        </p:spPr>
        <p:txBody>
          <a:bodyPr anchor="ctr">
            <a:normAutofit/>
          </a:bodyPr>
          <a:lstStyle/>
          <a:p>
            <a:pPr algn="ctr"/>
            <a:r>
              <a:rPr lang="en-GB" sz="4000" dirty="0">
                <a:solidFill>
                  <a:srgbClr val="FFFFFF"/>
                </a:solidFill>
              </a:rPr>
              <a:t>Gypsies and travellers </a:t>
            </a:r>
            <a:br>
              <a:rPr lang="en-GB" sz="4000" dirty="0">
                <a:solidFill>
                  <a:srgbClr val="FFFFFF"/>
                </a:solidFill>
              </a:rPr>
            </a:br>
            <a:r>
              <a:rPr lang="en-GB" sz="4000" dirty="0">
                <a:solidFill>
                  <a:srgbClr val="FFFFFF"/>
                </a:solidFill>
              </a:rPr>
              <a:t>across europe </a:t>
            </a:r>
          </a:p>
        </p:txBody>
      </p:sp>
      <p:sp>
        <p:nvSpPr>
          <p:cNvPr id="3" name="Content Placeholder 2">
            <a:extLst>
              <a:ext uri="{FF2B5EF4-FFF2-40B4-BE49-F238E27FC236}">
                <a16:creationId xmlns:a16="http://schemas.microsoft.com/office/drawing/2014/main" id="{7B1CB96A-9107-AF5B-D6DC-FDB9408646D6}"/>
              </a:ext>
            </a:extLst>
          </p:cNvPr>
          <p:cNvSpPr>
            <a:spLocks noGrp="1"/>
          </p:cNvSpPr>
          <p:nvPr>
            <p:ph idx="1"/>
          </p:nvPr>
        </p:nvSpPr>
        <p:spPr>
          <a:xfrm>
            <a:off x="5638800" y="199292"/>
            <a:ext cx="6438921" cy="6857990"/>
          </a:xfrm>
        </p:spPr>
        <p:txBody>
          <a:bodyPr anchor="ctr">
            <a:normAutofit fontScale="77500" lnSpcReduction="20000"/>
          </a:bodyPr>
          <a:lstStyle/>
          <a:p>
            <a:pPr>
              <a:lnSpc>
                <a:spcPct val="120000"/>
              </a:lnSpc>
            </a:pPr>
            <a:r>
              <a:rPr lang="en-GB" sz="2100" dirty="0">
                <a:latin typeface="Calibri" panose="020F0502020204030204" pitchFamily="34" charset="0"/>
                <a:cs typeface="Calibri" panose="020F0502020204030204" pitchFamily="34" charset="0"/>
              </a:rPr>
              <a:t>Although the majority of Gypsies and Travelers consider travelling to be a part of who they are, they can choose to live in a variety of ways, such as: </a:t>
            </a:r>
          </a:p>
          <a:p>
            <a:pPr>
              <a:lnSpc>
                <a:spcPct val="120000"/>
              </a:lnSpc>
            </a:pPr>
            <a:r>
              <a:rPr lang="en-GB" sz="2100" dirty="0">
                <a:latin typeface="Calibri" panose="020F0502020204030204" pitchFamily="34" charset="0"/>
                <a:cs typeface="Calibri" panose="020F0502020204030204" pitchFamily="34" charset="0"/>
              </a:rPr>
              <a:t>Moving frequently from site to site and living "on the road" permanently in caravans or mobile homes, on council-provided sites or on private sites, residing in settled housing during the winter or during the school year and travelling during the summer while preserving a strong commitment to Gypsy/Traveller culture and traditions.</a:t>
            </a:r>
          </a:p>
          <a:p>
            <a:pPr>
              <a:lnSpc>
                <a:spcPct val="120000"/>
              </a:lnSpc>
            </a:pPr>
            <a:r>
              <a:rPr lang="en-GB" sz="2100" b="0" i="0" u="none" strike="noStrike" dirty="0">
                <a:effectLst/>
                <a:latin typeface="Calibri" panose="020F0502020204030204" pitchFamily="34" charset="0"/>
                <a:cs typeface="Calibri" panose="020F0502020204030204" pitchFamily="34" charset="0"/>
              </a:rPr>
              <a:t>The Roma communities also originated from India from around the 10th/ 12th centuries and have historically faced persecution, including slavery and genocide. </a:t>
            </a:r>
          </a:p>
          <a:p>
            <a:pPr>
              <a:lnSpc>
                <a:spcPct val="120000"/>
              </a:lnSpc>
            </a:pPr>
            <a:r>
              <a:rPr lang="en-GB" sz="2100" b="0" i="0" u="none" strike="noStrike" dirty="0">
                <a:effectLst/>
                <a:latin typeface="Calibri" panose="020F0502020204030204" pitchFamily="34" charset="0"/>
                <a:cs typeface="Calibri" panose="020F0502020204030204" pitchFamily="34" charset="0"/>
              </a:rPr>
              <a:t>They are still marginalised and ghettoised in many Eastern European countries (Greece, Bulgaria, Romania etc) where they are often the largest and most visible ethnic minority group, sometimes making up 10% of the total population. However, ‘Roma’ is a political term and a self-identification of many Roma activists. In reality, European Roma populations are made up of various subgroups, some with their own form of Romani, who often identify as that group rather than by the all-encompassing Roma identity.</a:t>
            </a:r>
          </a:p>
          <a:p>
            <a:pPr>
              <a:lnSpc>
                <a:spcPct val="120000"/>
              </a:lnSpc>
            </a:pPr>
            <a:r>
              <a:rPr lang="en-GB" sz="2100" b="0" i="0" u="none" strike="noStrike" dirty="0">
                <a:effectLst/>
                <a:latin typeface="Calibri" panose="020F0502020204030204" pitchFamily="34" charset="0"/>
                <a:cs typeface="Calibri" panose="020F0502020204030204" pitchFamily="34" charset="0"/>
              </a:rPr>
              <a:t>Travellers and Roma each have very different customs, religion, language and heritage. For instance, Gypsies are said to have originated in India and the Romani language (also spoken by Roma) is considered to consist of at least seven varieties, each a language in their own right.</a:t>
            </a:r>
          </a:p>
          <a:p>
            <a:pPr marL="0" indent="0">
              <a:lnSpc>
                <a:spcPct val="120000"/>
              </a:lnSpc>
              <a:buNone/>
            </a:pPr>
            <a:br>
              <a:rPr lang="en-GB" sz="900" dirty="0"/>
            </a:br>
            <a:endParaRPr lang="en-GB" sz="900" dirty="0"/>
          </a:p>
        </p:txBody>
      </p:sp>
    </p:spTree>
    <p:extLst>
      <p:ext uri="{BB962C8B-B14F-4D97-AF65-F5344CB8AC3E}">
        <p14:creationId xmlns:p14="http://schemas.microsoft.com/office/powerpoint/2010/main" val="314938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54" name="Rectangle 35853">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842" name="Picture 2" descr="Ireland must finally address the real causes of poverty – The Irish Times">
            <a:extLst>
              <a:ext uri="{FF2B5EF4-FFF2-40B4-BE49-F238E27FC236}">
                <a16:creationId xmlns:a16="http://schemas.microsoft.com/office/drawing/2014/main" id="{B38FF2EA-66B1-C29C-2614-C4A6DA40BA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55" r="35127" b="1"/>
          <a:stretch/>
        </p:blipFill>
        <p:spPr bwMode="auto">
          <a:xfrm>
            <a:off x="1" y="2520"/>
            <a:ext cx="6096000" cy="6855480"/>
          </a:xfrm>
          <a:prstGeom prst="rect">
            <a:avLst/>
          </a:prstGeom>
          <a:noFill/>
          <a:extLst>
            <a:ext uri="{909E8E84-426E-40DD-AFC4-6F175D3DCCD1}">
              <a14:hiddenFill xmlns:a14="http://schemas.microsoft.com/office/drawing/2010/main">
                <a:solidFill>
                  <a:srgbClr val="FFFFFF"/>
                </a:solidFill>
              </a14:hiddenFill>
            </a:ext>
          </a:extLst>
        </p:spPr>
      </p:pic>
      <p:sp>
        <p:nvSpPr>
          <p:cNvPr id="35856" name="Oval 35855">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39982" y="2288987"/>
            <a:ext cx="3629891" cy="2283013"/>
          </a:xfrm>
        </p:spPr>
        <p:txBody>
          <a:bodyPr anchor="ctr">
            <a:normAutofit/>
          </a:bodyPr>
          <a:lstStyle/>
          <a:p>
            <a:pPr algn="ctr"/>
            <a:r>
              <a:rPr lang="en-GB" dirty="0">
                <a:solidFill>
                  <a:schemeClr val="bg1"/>
                </a:solidFill>
              </a:rPr>
              <a:t>Vulnerability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459415" y="386863"/>
            <a:ext cx="5615353" cy="6178060"/>
          </a:xfrm>
        </p:spPr>
        <p:txBody>
          <a:bodyPr anchor="ctr">
            <a:normAutofit fontScale="92500" lnSpcReduction="10000"/>
          </a:bodyPr>
          <a:lstStyle/>
          <a:p>
            <a:pPr>
              <a:lnSpc>
                <a:spcPct val="120000"/>
              </a:lnSpc>
            </a:pPr>
            <a:r>
              <a:rPr lang="en-GB" b="1" i="0" strike="noStrike" dirty="0">
                <a:solidFill>
                  <a:schemeClr val="accent1">
                    <a:lumMod val="75000"/>
                  </a:schemeClr>
                </a:solidFill>
                <a:effectLst/>
                <a:latin typeface="Calibri" panose="020F0502020204030204" pitchFamily="34" charset="0"/>
                <a:cs typeface="Calibri" panose="020F0502020204030204" pitchFamily="34" charset="0"/>
              </a:rPr>
              <a:t>Vulnerability</a:t>
            </a:r>
          </a:p>
          <a:p>
            <a:pPr marL="0" indent="0">
              <a:lnSpc>
                <a:spcPct val="120000"/>
              </a:lnSpc>
              <a:buNone/>
            </a:pPr>
            <a:r>
              <a:rPr lang="en-GB" b="0" i="0" strike="noStrike" dirty="0">
                <a:effectLst/>
                <a:latin typeface="Calibri" panose="020F0502020204030204" pitchFamily="34" charset="0"/>
                <a:cs typeface="Calibri" panose="020F0502020204030204" pitchFamily="34" charset="0"/>
              </a:rPr>
              <a:t>Being vulnerable is defined as in need of special care, support, or protection because of age, disability, risk of abuse or neglect.</a:t>
            </a:r>
          </a:p>
          <a:p>
            <a:pPr>
              <a:lnSpc>
                <a:spcPct val="120000"/>
              </a:lnSpc>
            </a:pPr>
            <a:r>
              <a:rPr lang="en-GB" b="1" i="0" strike="noStrike" dirty="0">
                <a:solidFill>
                  <a:schemeClr val="accent1">
                    <a:lumMod val="75000"/>
                  </a:schemeClr>
                </a:solidFill>
                <a:effectLst/>
                <a:latin typeface="Calibri" panose="020F0502020204030204" pitchFamily="34" charset="0"/>
                <a:cs typeface="Calibri" panose="020F0502020204030204" pitchFamily="34" charset="0"/>
              </a:rPr>
              <a:t>Childhood vulnerability</a:t>
            </a:r>
          </a:p>
          <a:p>
            <a:pPr marL="0" indent="0">
              <a:lnSpc>
                <a:spcPct val="120000"/>
              </a:lnSpc>
              <a:buNone/>
            </a:pPr>
            <a:r>
              <a:rPr lang="en-GB" b="0" i="0" strike="noStrike" dirty="0">
                <a:effectLst/>
                <a:latin typeface="Calibri" panose="020F0502020204030204" pitchFamily="34" charset="0"/>
                <a:cs typeface="Calibri" panose="020F0502020204030204" pitchFamily="34" charset="0"/>
              </a:rPr>
              <a:t>There is no commonly used definition of childhood vulnerability. A child can be vulnerable to risks and poor outcomes due to individual characteristics, the impact of action or inaction by other people and their physical and social environment.</a:t>
            </a:r>
          </a:p>
          <a:p>
            <a:pPr>
              <a:lnSpc>
                <a:spcPct val="120000"/>
              </a:lnSpc>
            </a:pPr>
            <a:r>
              <a:rPr lang="en-GB" b="1" i="0" strike="noStrike" dirty="0">
                <a:solidFill>
                  <a:schemeClr val="accent1">
                    <a:lumMod val="75000"/>
                  </a:schemeClr>
                </a:solidFill>
                <a:effectLst/>
                <a:latin typeface="Calibri" panose="020F0502020204030204" pitchFamily="34" charset="0"/>
                <a:cs typeface="Calibri" panose="020F0502020204030204" pitchFamily="34" charset="0"/>
              </a:rPr>
              <a:t>Vulnerable adults</a:t>
            </a:r>
          </a:p>
          <a:p>
            <a:pPr marL="0" indent="0">
              <a:lnSpc>
                <a:spcPct val="120000"/>
              </a:lnSpc>
              <a:buNone/>
            </a:pPr>
            <a:r>
              <a:rPr lang="en-GB" dirty="0">
                <a:latin typeface="Calibri" panose="020F0502020204030204" pitchFamily="34" charset="0"/>
                <a:cs typeface="Calibri" panose="020F0502020204030204" pitchFamily="34" charset="0"/>
              </a:rPr>
              <a:t>A</a:t>
            </a:r>
            <a:r>
              <a:rPr lang="en-GB" b="0" i="0" strike="noStrike" dirty="0">
                <a:effectLst/>
                <a:latin typeface="Calibri" panose="020F0502020204030204" pitchFamily="34" charset="0"/>
                <a:cs typeface="Calibri" panose="020F0502020204030204" pitchFamily="34" charset="0"/>
              </a:rPr>
              <a:t>ny adult (person over the age of 18) unable to take care of themselves or protect themselves from exploitation.</a:t>
            </a:r>
          </a:p>
          <a:p>
            <a:pPr marL="0" indent="0">
              <a:lnSpc>
                <a:spcPct val="120000"/>
              </a:lnSpc>
              <a:buNone/>
            </a:pPr>
            <a:r>
              <a:rPr lang="en-GB" b="0" i="0" strike="noStrike" dirty="0">
                <a:effectLst/>
                <a:latin typeface="Calibri" panose="020F0502020204030204" pitchFamily="34" charset="0"/>
                <a:cs typeface="Calibri" panose="020F0502020204030204" pitchFamily="34" charset="0"/>
              </a:rPr>
              <a:t>Many factors can influence adult vulnerability, experiences of vulnerability in childhood may negatively impact adults in later life – particularly if someone has fewer protective factors in place, such as a supportive family or a stable household income.</a:t>
            </a:r>
          </a:p>
        </p:txBody>
      </p:sp>
    </p:spTree>
    <p:extLst>
      <p:ext uri="{BB962C8B-B14F-4D97-AF65-F5344CB8AC3E}">
        <p14:creationId xmlns:p14="http://schemas.microsoft.com/office/powerpoint/2010/main" val="3181163581"/>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5" name="Rectangle 3277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7" name="Rectangle 3277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770" name="Picture 2" descr="People in vulnerable situations">
            <a:extLst>
              <a:ext uri="{FF2B5EF4-FFF2-40B4-BE49-F238E27FC236}">
                <a16:creationId xmlns:a16="http://schemas.microsoft.com/office/drawing/2014/main" id="{DA99D311-2F7A-E469-FD05-E4AC9B6A7C5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32135" r="18532"/>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776695" y="560314"/>
            <a:ext cx="5049673" cy="4770783"/>
          </a:xfrm>
        </p:spPr>
        <p:txBody>
          <a:bodyPr anchor="ctr">
            <a:normAutofit/>
          </a:bodyPr>
          <a:lstStyle/>
          <a:p>
            <a:pPr algn="ctr"/>
            <a:r>
              <a:rPr lang="en-GB" sz="5400" dirty="0">
                <a:solidFill>
                  <a:srgbClr val="FFFFFF"/>
                </a:solidFill>
              </a:rPr>
              <a:t>Vulnerable persons</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431636" y="281355"/>
            <a:ext cx="5514179" cy="6330460"/>
          </a:xfrm>
        </p:spPr>
        <p:txBody>
          <a:bodyPr anchor="ctr">
            <a:normAutofit/>
          </a:bodyPr>
          <a:lstStyle/>
          <a:p>
            <a:pPr>
              <a:lnSpc>
                <a:spcPct val="120000"/>
              </a:lnSpc>
            </a:pPr>
            <a:r>
              <a:rPr lang="en-GB" b="0" i="0" u="none" strike="noStrike" dirty="0">
                <a:effectLst/>
                <a:latin typeface="Open Sans" panose="020B0606030504020204" pitchFamily="34" charset="0"/>
              </a:rPr>
              <a:t>Adults have the right to safety and an abuse-free existence. This right belongs to everyone, no matter what their circumstances. All service providers, both statutory and non-statutory, have a duty to ensure that clients are treated with respect and dignity, that their welfare is promoted, and that they receive assistance in a setting where every effort is made to advance welfare and prevent abuse, according to the national policy and procedures known as Safeguarding Vulnerable Persons at Risk of Abuse. </a:t>
            </a:r>
          </a:p>
          <a:p>
            <a:pPr>
              <a:lnSpc>
                <a:spcPct val="120000"/>
              </a:lnSpc>
            </a:pPr>
            <a:r>
              <a:rPr lang="en-GB" b="0" i="0" u="none" strike="noStrike" dirty="0">
                <a:effectLst/>
                <a:latin typeface="Open Sans" panose="020B0606030504020204" pitchFamily="34" charset="0"/>
              </a:rPr>
              <a:t>A number of principles are outlined to advance the welfare of vulnerable persons and protect them from abuse in the "Safeguarding Vulnerable Persons at Risk of Abuse - National Policy and Procedures," which is applicable to all HSE and HSE funded services. </a:t>
            </a:r>
          </a:p>
        </p:txBody>
      </p:sp>
    </p:spTree>
    <p:extLst>
      <p:ext uri="{BB962C8B-B14F-4D97-AF65-F5344CB8AC3E}">
        <p14:creationId xmlns:p14="http://schemas.microsoft.com/office/powerpoint/2010/main" val="8458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799" name="Rectangle 33798">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1" name="Rectangle 33800">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794" name="Picture 2" descr="Explaining The Legislative Framework For Safeguarding Vulnerable Adults -  HL Online Training">
            <a:extLst>
              <a:ext uri="{FF2B5EF4-FFF2-40B4-BE49-F238E27FC236}">
                <a16:creationId xmlns:a16="http://schemas.microsoft.com/office/drawing/2014/main" id="{98F3F9F7-70EC-B43A-8D1B-5260B37BA0AD}"/>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6135" r="14531"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653561" y="762000"/>
            <a:ext cx="5067300" cy="4770783"/>
          </a:xfrm>
        </p:spPr>
        <p:txBody>
          <a:bodyPr anchor="ctr">
            <a:normAutofit/>
          </a:bodyPr>
          <a:lstStyle/>
          <a:p>
            <a:pPr algn="ctr"/>
            <a:r>
              <a:rPr lang="en-GB" sz="6000" dirty="0">
                <a:solidFill>
                  <a:srgbClr val="FFFFFF"/>
                </a:solidFill>
              </a:rPr>
              <a:t>Vulnerable adults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374402" y="205154"/>
            <a:ext cx="5547967" cy="6447692"/>
          </a:xfrm>
        </p:spPr>
        <p:txBody>
          <a:bodyPr anchor="ctr">
            <a:normAutofit lnSpcReduction="10000"/>
          </a:bodyPr>
          <a:lstStyle/>
          <a:p>
            <a:pPr>
              <a:lnSpc>
                <a:spcPct val="120000"/>
              </a:lnSpc>
            </a:pPr>
            <a:r>
              <a:rPr lang="en-GB" sz="2000" b="0" i="0" u="none" strike="noStrike" dirty="0">
                <a:effectLst/>
                <a:latin typeface="Open Sans" panose="020B0606030504020204" pitchFamily="34" charset="0"/>
              </a:rPr>
              <a:t>It is a legal requirement that all services have a publicly stated "No Tolerance" policy for any kind of abuse and must encourage a culture. </a:t>
            </a:r>
          </a:p>
          <a:p>
            <a:pPr>
              <a:lnSpc>
                <a:spcPct val="120000"/>
              </a:lnSpc>
            </a:pPr>
            <a:r>
              <a:rPr lang="en-GB" sz="2000" b="0" i="0" u="none" strike="noStrike" dirty="0">
                <a:effectLst/>
                <a:latin typeface="Open Sans" panose="020B0606030504020204" pitchFamily="34" charset="0"/>
              </a:rPr>
              <a:t>A national strategy for advancing adult welfare was developed by Safeguarding Ireland in order to protect adults who may be vulnerable from all types of abuse by people, groups, and institutions.</a:t>
            </a:r>
          </a:p>
          <a:p>
            <a:pPr>
              <a:lnSpc>
                <a:spcPct val="120000"/>
              </a:lnSpc>
            </a:pPr>
            <a:r>
              <a:rPr lang="en-GB" sz="2000" b="0" i="0" u="none" strike="noStrike" dirty="0">
                <a:effectLst/>
                <a:latin typeface="Open Sans" panose="020B0606030504020204" pitchFamily="34" charset="0"/>
              </a:rPr>
              <a:t> This was accomplished through encouraging cross-sectoral cooperation, increasing public and professional awareness and education, and conducting research to guide Republic of Ireland policy, practise, and law. Safeguarding Ireland released its first Strategic Plan in December 2017, covering a five-year period to the end of 2021.</a:t>
            </a:r>
            <a:endParaRPr lang="en-GB" sz="2000" dirty="0"/>
          </a:p>
        </p:txBody>
      </p:sp>
    </p:spTree>
    <p:extLst>
      <p:ext uri="{BB962C8B-B14F-4D97-AF65-F5344CB8AC3E}">
        <p14:creationId xmlns:p14="http://schemas.microsoft.com/office/powerpoint/2010/main" val="2665020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823" name="Rectangle 34822">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25" name="Rectangle 34824">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818" name="Picture 2" descr="Unexceptable that 19% of Irish live in poverty | IrishCentral.com">
            <a:extLst>
              <a:ext uri="{FF2B5EF4-FFF2-40B4-BE49-F238E27FC236}">
                <a16:creationId xmlns:a16="http://schemas.microsoft.com/office/drawing/2014/main" id="{06DC18EA-3EAC-2220-744D-B634E71F1B2B}"/>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5712" r="28732"/>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028700" y="1025718"/>
            <a:ext cx="4057650" cy="4770783"/>
          </a:xfrm>
        </p:spPr>
        <p:txBody>
          <a:bodyPr anchor="ctr">
            <a:normAutofit/>
          </a:bodyPr>
          <a:lstStyle/>
          <a:p>
            <a:pPr algn="ctr"/>
            <a:r>
              <a:rPr lang="en-GB" sz="4000" dirty="0">
                <a:solidFill>
                  <a:srgbClr val="FFFFFF"/>
                </a:solidFill>
              </a:rPr>
              <a:t>Who is the most at risk?</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353908" y="0"/>
            <a:ext cx="5720861" cy="7057292"/>
          </a:xfrm>
        </p:spPr>
        <p:txBody>
          <a:bodyPr anchor="ctr">
            <a:normAutofit/>
          </a:bodyPr>
          <a:lstStyle/>
          <a:p>
            <a:pPr>
              <a:lnSpc>
                <a:spcPct val="120000"/>
              </a:lnSpc>
            </a:pPr>
            <a:r>
              <a:rPr lang="en-GB" sz="2000" b="0" i="0" u="none" strike="noStrike" dirty="0">
                <a:effectLst/>
                <a:latin typeface="Calibri" panose="020F0502020204030204" pitchFamily="34" charset="0"/>
                <a:cs typeface="Calibri" panose="020F0502020204030204" pitchFamily="34" charset="0"/>
              </a:rPr>
              <a:t>Economically disadvantaged people, members of racial and ethnic minorities, those without insurance, low-income kids, the elderly, those who are homeless, those with HIV, and people with other chronic health issues, such as severe mental illness, are among the vulnerable groups. </a:t>
            </a:r>
            <a:endParaRPr lang="en-GB" sz="2000" dirty="0">
              <a:latin typeface="Calibri" panose="020F0502020204030204" pitchFamily="34" charset="0"/>
              <a:cs typeface="Calibri" panose="020F0502020204030204" pitchFamily="34" charset="0"/>
            </a:endParaRPr>
          </a:p>
          <a:p>
            <a:pPr>
              <a:lnSpc>
                <a:spcPct val="120000"/>
              </a:lnSpc>
            </a:pPr>
            <a:r>
              <a:rPr lang="en-GB" sz="2000" b="0" i="0" u="none" strike="noStrike" dirty="0">
                <a:effectLst/>
                <a:latin typeface="Calibri" panose="020F0502020204030204" pitchFamily="34" charset="0"/>
                <a:cs typeface="Calibri" panose="020F0502020204030204" pitchFamily="34" charset="0"/>
              </a:rPr>
              <a:t>Residents in rural areas, who frequently face obstacles in obtaining healthcare services, may also be included.  </a:t>
            </a:r>
          </a:p>
          <a:p>
            <a:pPr>
              <a:lnSpc>
                <a:spcPct val="120000"/>
              </a:lnSpc>
            </a:pPr>
            <a:r>
              <a:rPr lang="en-GB" sz="2000" b="0" i="0" u="none" strike="noStrike" dirty="0">
                <a:effectLst/>
                <a:latin typeface="Calibri" panose="020F0502020204030204" pitchFamily="34" charset="0"/>
                <a:cs typeface="Calibri" panose="020F0502020204030204" pitchFamily="34" charset="0"/>
              </a:rPr>
              <a:t>These people's susceptibility is increased by variables including poverty, insurance coverage (or lack thereof), and the lack of a regular provider of treatment, as well as by their colour, ethnicity, age, and sexual orientation. Their health issues and medical issues are intertwined with societal issues including housing, poverty, and poor education.</a:t>
            </a:r>
          </a:p>
        </p:txBody>
      </p:sp>
    </p:spTree>
    <p:extLst>
      <p:ext uri="{BB962C8B-B14F-4D97-AF65-F5344CB8AC3E}">
        <p14:creationId xmlns:p14="http://schemas.microsoft.com/office/powerpoint/2010/main" val="2176222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75" name="Rectangle 3687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76" name="Rectangle 3687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866" name="Picture 2" descr="The State of Poverty in Ireland - The Borgen Project">
            <a:extLst>
              <a:ext uri="{FF2B5EF4-FFF2-40B4-BE49-F238E27FC236}">
                <a16:creationId xmlns:a16="http://schemas.microsoft.com/office/drawing/2014/main" id="{97016B64-0F3A-1502-DEA6-F90E01E9697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34596" r="15404"/>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5A57D8B-81E2-C0BB-80FC-6B0688FF33A2}"/>
              </a:ext>
            </a:extLst>
          </p:cNvPr>
          <p:cNvSpPr>
            <a:spLocks noGrp="1"/>
          </p:cNvSpPr>
          <p:nvPr>
            <p:ph type="title"/>
          </p:nvPr>
        </p:nvSpPr>
        <p:spPr>
          <a:xfrm>
            <a:off x="515815" y="1043608"/>
            <a:ext cx="4793273" cy="4770783"/>
          </a:xfrm>
        </p:spPr>
        <p:txBody>
          <a:bodyPr anchor="ctr">
            <a:normAutofit/>
          </a:bodyPr>
          <a:lstStyle/>
          <a:p>
            <a:pPr algn="ctr"/>
            <a:r>
              <a:rPr lang="en-GB" sz="4800" dirty="0">
                <a:solidFill>
                  <a:srgbClr val="FFFFFF"/>
                </a:solidFill>
              </a:rPr>
              <a:t>Vulnerable background </a:t>
            </a:r>
          </a:p>
        </p:txBody>
      </p:sp>
      <p:sp>
        <p:nvSpPr>
          <p:cNvPr id="3" name="Content Placeholder 2">
            <a:extLst>
              <a:ext uri="{FF2B5EF4-FFF2-40B4-BE49-F238E27FC236}">
                <a16:creationId xmlns:a16="http://schemas.microsoft.com/office/drawing/2014/main" id="{6D042E64-D47E-2C8B-761A-9FFB2B31FFCA}"/>
              </a:ext>
            </a:extLst>
          </p:cNvPr>
          <p:cNvSpPr>
            <a:spLocks noGrp="1"/>
          </p:cNvSpPr>
          <p:nvPr>
            <p:ph idx="1"/>
          </p:nvPr>
        </p:nvSpPr>
        <p:spPr>
          <a:xfrm>
            <a:off x="6260123" y="433753"/>
            <a:ext cx="5685692" cy="6178061"/>
          </a:xfrm>
        </p:spPr>
        <p:txBody>
          <a:bodyPr anchor="ctr">
            <a:normAutofit fontScale="92500"/>
          </a:bodyPr>
          <a:lstStyle/>
          <a:p>
            <a:pPr>
              <a:lnSpc>
                <a:spcPct val="120000"/>
              </a:lnSpc>
            </a:pPr>
            <a:r>
              <a:rPr lang="en-GB" sz="1900" i="0" u="none" strike="noStrike" dirty="0">
                <a:effectLst/>
                <a:latin typeface="Calibri" panose="020F0502020204030204" pitchFamily="34" charset="0"/>
                <a:cs typeface="Calibri" panose="020F0502020204030204" pitchFamily="34" charset="0"/>
              </a:rPr>
              <a:t>Every aspect of a child's or </a:t>
            </a:r>
            <a:r>
              <a:rPr lang="en-GB" sz="1900" dirty="0">
                <a:latin typeface="Calibri" panose="020F0502020204030204" pitchFamily="34" charset="0"/>
                <a:cs typeface="Calibri" panose="020F0502020204030204" pitchFamily="34" charset="0"/>
              </a:rPr>
              <a:t>adult</a:t>
            </a:r>
            <a:r>
              <a:rPr lang="en-GB" sz="1900" i="0" u="none" strike="noStrike" dirty="0">
                <a:effectLst/>
                <a:latin typeface="Calibri" panose="020F0502020204030204" pitchFamily="34" charset="0"/>
                <a:cs typeface="Calibri" panose="020F0502020204030204" pitchFamily="34" charset="0"/>
              </a:rPr>
              <a:t>s life contains risk and protective variables, which work differently depending on the stage of development. </a:t>
            </a:r>
          </a:p>
          <a:p>
            <a:pPr>
              <a:lnSpc>
                <a:spcPct val="120000"/>
              </a:lnSpc>
            </a:pPr>
            <a:r>
              <a:rPr lang="en-GB" sz="1900" i="0" u="none" strike="noStrike" dirty="0">
                <a:effectLst/>
                <a:latin typeface="Calibri" panose="020F0502020204030204" pitchFamily="34" charset="0"/>
                <a:cs typeface="Calibri" panose="020F0502020204030204" pitchFamily="34" charset="0"/>
              </a:rPr>
              <a:t>The experiences a particular  person  has in their home and those they have in the larger community are intricately intertwined. </a:t>
            </a:r>
          </a:p>
          <a:p>
            <a:pPr>
              <a:lnSpc>
                <a:spcPct val="120000"/>
              </a:lnSpc>
            </a:pPr>
            <a:r>
              <a:rPr lang="en-GB" sz="1900" i="0" u="none" strike="noStrike" dirty="0">
                <a:effectLst/>
                <a:latin typeface="Calibri" panose="020F0502020204030204" pitchFamily="34" charset="0"/>
                <a:cs typeface="Calibri" panose="020F0502020204030204" pitchFamily="34" charset="0"/>
              </a:rPr>
              <a:t>For example children who have negative experiences, both at home and in the community, may not only have lower outcomes as a result of these events, but they may also engage in dangerous behaviours when they become older, which raises their risks even more. </a:t>
            </a:r>
          </a:p>
          <a:p>
            <a:pPr>
              <a:lnSpc>
                <a:spcPct val="120000"/>
              </a:lnSpc>
            </a:pPr>
            <a:r>
              <a:rPr lang="en-GB" sz="1900" i="0" u="none" strike="noStrike" dirty="0">
                <a:effectLst/>
                <a:latin typeface="Calibri" panose="020F0502020204030204" pitchFamily="34" charset="0"/>
                <a:cs typeface="Calibri" panose="020F0502020204030204" pitchFamily="34" charset="0"/>
              </a:rPr>
              <a:t>This may lead to ongoing inequity from one generation to the next. It emphasises how crucial it is to address the risk factors that increase vulnerability on an individual basis as well as the root causes of more general risk factors in families and communities.</a:t>
            </a:r>
            <a:endParaRPr lang="en-GB" sz="1900" dirty="0">
              <a:latin typeface="Calibri" panose="020F0502020204030204" pitchFamily="34" charset="0"/>
              <a:cs typeface="Calibri" panose="020F0502020204030204" pitchFamily="34" charset="0"/>
            </a:endParaRPr>
          </a:p>
          <a:p>
            <a:pPr>
              <a:lnSpc>
                <a:spcPct val="120000"/>
              </a:lnSpc>
            </a:pPr>
            <a:endParaRPr lang="en-GB" sz="1300" b="1" i="0" u="none" strike="noStrike" dirty="0">
              <a:effectLst/>
              <a:latin typeface="GDS Transport"/>
            </a:endParaRPr>
          </a:p>
        </p:txBody>
      </p:sp>
    </p:spTree>
    <p:extLst>
      <p:ext uri="{BB962C8B-B14F-4D97-AF65-F5344CB8AC3E}">
        <p14:creationId xmlns:p14="http://schemas.microsoft.com/office/powerpoint/2010/main" val="3974738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895" name="Rectangle 3789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97" name="Rectangle 3789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890" name="Picture 2" descr="Ireland's child poverty shame: More than one in four kids go hungry every  day - Irish Mirror Online">
            <a:extLst>
              <a:ext uri="{FF2B5EF4-FFF2-40B4-BE49-F238E27FC236}">
                <a16:creationId xmlns:a16="http://schemas.microsoft.com/office/drawing/2014/main" id="{942BB9D0-E44E-4F81-C662-3B2BDBBB29C9}"/>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4225" r="26664"/>
          <a:stretch/>
        </p:blipFill>
        <p:spPr bwMode="auto">
          <a:xfrm>
            <a:off x="21"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5A57D8B-81E2-C0BB-80FC-6B0688FF33A2}"/>
              </a:ext>
            </a:extLst>
          </p:cNvPr>
          <p:cNvSpPr>
            <a:spLocks noGrp="1"/>
          </p:cNvSpPr>
          <p:nvPr>
            <p:ph type="title"/>
          </p:nvPr>
        </p:nvSpPr>
        <p:spPr>
          <a:xfrm>
            <a:off x="772257" y="1043608"/>
            <a:ext cx="4551485" cy="4770783"/>
          </a:xfrm>
        </p:spPr>
        <p:txBody>
          <a:bodyPr anchor="ctr">
            <a:normAutofit/>
          </a:bodyPr>
          <a:lstStyle/>
          <a:p>
            <a:pPr algn="ctr"/>
            <a:r>
              <a:rPr lang="en-GB" sz="4000" dirty="0">
                <a:solidFill>
                  <a:srgbClr val="FFFFFF"/>
                </a:solidFill>
              </a:rPr>
              <a:t>Risk factors that affect vulnerability </a:t>
            </a:r>
          </a:p>
        </p:txBody>
      </p:sp>
      <p:sp>
        <p:nvSpPr>
          <p:cNvPr id="3" name="Content Placeholder 2">
            <a:extLst>
              <a:ext uri="{FF2B5EF4-FFF2-40B4-BE49-F238E27FC236}">
                <a16:creationId xmlns:a16="http://schemas.microsoft.com/office/drawing/2014/main" id="{6D042E64-D47E-2C8B-761A-9FFB2B31FFCA}"/>
              </a:ext>
            </a:extLst>
          </p:cNvPr>
          <p:cNvSpPr>
            <a:spLocks noGrp="1"/>
          </p:cNvSpPr>
          <p:nvPr>
            <p:ph idx="1"/>
          </p:nvPr>
        </p:nvSpPr>
        <p:spPr>
          <a:xfrm>
            <a:off x="6342185" y="339969"/>
            <a:ext cx="5603630" cy="6389078"/>
          </a:xfrm>
        </p:spPr>
        <p:txBody>
          <a:bodyPr anchor="ctr">
            <a:normAutofit fontScale="92500" lnSpcReduction="10000"/>
          </a:bodyPr>
          <a:lstStyle/>
          <a:p>
            <a:pPr>
              <a:lnSpc>
                <a:spcPct val="120000"/>
              </a:lnSpc>
            </a:pPr>
            <a:r>
              <a:rPr lang="en-GB" sz="2000" i="0" u="none" strike="noStrike" dirty="0">
                <a:effectLst/>
                <a:latin typeface="Calibri" panose="020F0502020204030204" pitchFamily="34" charset="0"/>
                <a:cs typeface="Calibri" panose="020F0502020204030204" pitchFamily="34" charset="0"/>
              </a:rPr>
              <a:t>The social determinants of health that are present in the environments in which children and young people are born, live, study, and develop have a profound impact on their physical, emotional, and mental health. At the population level, traumatic experiences and unfavourable circumstances throughout childhood are linked to long-term effects on outcomes. </a:t>
            </a:r>
          </a:p>
          <a:p>
            <a:pPr>
              <a:lnSpc>
                <a:spcPct val="120000"/>
              </a:lnSpc>
            </a:pPr>
            <a:r>
              <a:rPr lang="en-GB" sz="2000" i="0" u="none" strike="noStrike" dirty="0">
                <a:effectLst/>
                <a:latin typeface="Calibri" panose="020F0502020204030204" pitchFamily="34" charset="0"/>
                <a:cs typeface="Calibri" panose="020F0502020204030204" pitchFamily="34" charset="0"/>
              </a:rPr>
              <a:t>This does not necessarily imply that all children who endure stress and hardship will have worse results. The existence of protective variables, such as a loving family, will also play a significant role in determining outcomes. </a:t>
            </a:r>
          </a:p>
          <a:p>
            <a:pPr>
              <a:lnSpc>
                <a:spcPct val="120000"/>
              </a:lnSpc>
            </a:pPr>
            <a:r>
              <a:rPr lang="en-GB" sz="2000" i="0" u="none" strike="noStrike" dirty="0">
                <a:effectLst/>
                <a:latin typeface="Calibri" panose="020F0502020204030204" pitchFamily="34" charset="0"/>
                <a:cs typeface="Calibri" panose="020F0502020204030204" pitchFamily="34" charset="0"/>
              </a:rPr>
              <a:t>Risk factors can enhance a person's vulnerability, although they may just be a contributing factor and not the actual cause of vulnerability. Not everyone who is diagnosed as being at risk becomes susceptible, and risk factors are not absolute. </a:t>
            </a:r>
          </a:p>
          <a:p>
            <a:pPr>
              <a:lnSpc>
                <a:spcPct val="120000"/>
              </a:lnSpc>
            </a:pPr>
            <a:endParaRPr lang="en-GB" sz="1300" b="1" i="0" u="none" strike="noStrike" dirty="0">
              <a:effectLst/>
              <a:latin typeface="GDS Transport"/>
            </a:endParaRPr>
          </a:p>
        </p:txBody>
      </p:sp>
    </p:spTree>
    <p:extLst>
      <p:ext uri="{BB962C8B-B14F-4D97-AF65-F5344CB8AC3E}">
        <p14:creationId xmlns:p14="http://schemas.microsoft.com/office/powerpoint/2010/main" val="2544508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919" name="Rectangle 38918">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1" name="Rectangle 38920">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914" name="Picture 2" descr="9 things we learned about poverty in Ireland this week · TheJournal.ie">
            <a:extLst>
              <a:ext uri="{FF2B5EF4-FFF2-40B4-BE49-F238E27FC236}">
                <a16:creationId xmlns:a16="http://schemas.microsoft.com/office/drawing/2014/main" id="{D0C85D2C-A015-6281-F4E3-FAFCDE080E6D}"/>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6423" r="7577"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13B7E88-734B-2BBB-101A-858327E8ECDE}"/>
              </a:ext>
            </a:extLst>
          </p:cNvPr>
          <p:cNvSpPr>
            <a:spLocks noGrp="1"/>
          </p:cNvSpPr>
          <p:nvPr>
            <p:ph type="title"/>
          </p:nvPr>
        </p:nvSpPr>
        <p:spPr>
          <a:xfrm>
            <a:off x="328248" y="1424302"/>
            <a:ext cx="5767752" cy="4770783"/>
          </a:xfrm>
        </p:spPr>
        <p:txBody>
          <a:bodyPr anchor="ctr">
            <a:normAutofit/>
          </a:bodyPr>
          <a:lstStyle/>
          <a:p>
            <a:pPr algn="ctr"/>
            <a:r>
              <a:rPr lang="en-GB" sz="4800" dirty="0">
                <a:solidFill>
                  <a:srgbClr val="FFFFFF"/>
                </a:solidFill>
              </a:rPr>
              <a:t>risk factors: Individual </a:t>
            </a:r>
          </a:p>
        </p:txBody>
      </p:sp>
      <p:sp>
        <p:nvSpPr>
          <p:cNvPr id="3" name="Content Placeholder 2">
            <a:extLst>
              <a:ext uri="{FF2B5EF4-FFF2-40B4-BE49-F238E27FC236}">
                <a16:creationId xmlns:a16="http://schemas.microsoft.com/office/drawing/2014/main" id="{B9B07D78-34AC-406B-566E-5D070C1D9C56}"/>
              </a:ext>
            </a:extLst>
          </p:cNvPr>
          <p:cNvSpPr>
            <a:spLocks noGrp="1"/>
          </p:cNvSpPr>
          <p:nvPr>
            <p:ph idx="1"/>
          </p:nvPr>
        </p:nvSpPr>
        <p:spPr>
          <a:xfrm>
            <a:off x="6611816" y="761999"/>
            <a:ext cx="5345722" cy="5814647"/>
          </a:xfrm>
        </p:spPr>
        <p:txBody>
          <a:bodyPr anchor="ctr">
            <a:normAutofit/>
          </a:bodyPr>
          <a:lstStyle/>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genetic or biological</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perinatal trauma</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early malnutrition</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behavioural and learning difficulties</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alcohol and substance misuse</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traumatic brain injury</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gender</a:t>
            </a:r>
          </a:p>
          <a:p>
            <a:endParaRPr lang="en-GB" dirty="0"/>
          </a:p>
        </p:txBody>
      </p:sp>
    </p:spTree>
    <p:extLst>
      <p:ext uri="{BB962C8B-B14F-4D97-AF65-F5344CB8AC3E}">
        <p14:creationId xmlns:p14="http://schemas.microsoft.com/office/powerpoint/2010/main" val="29052249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943" name="Rectangle 39942">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45" name="Rectangle 39944">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938" name="Picture 2" descr="Domestic Violence and Abuse - HelpGuide.org">
            <a:extLst>
              <a:ext uri="{FF2B5EF4-FFF2-40B4-BE49-F238E27FC236}">
                <a16:creationId xmlns:a16="http://schemas.microsoft.com/office/drawing/2014/main" id="{9C87F36B-B022-0459-2FF2-19723E1800A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46667"/>
          <a:stretch/>
        </p:blipFill>
        <p:spPr bwMode="auto">
          <a:xfrm>
            <a:off x="21"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13B7E88-734B-2BBB-101A-858327E8ECDE}"/>
              </a:ext>
            </a:extLst>
          </p:cNvPr>
          <p:cNvSpPr>
            <a:spLocks noGrp="1"/>
          </p:cNvSpPr>
          <p:nvPr>
            <p:ph type="title"/>
          </p:nvPr>
        </p:nvSpPr>
        <p:spPr>
          <a:xfrm>
            <a:off x="631581" y="1225010"/>
            <a:ext cx="4832838" cy="4770783"/>
          </a:xfrm>
        </p:spPr>
        <p:txBody>
          <a:bodyPr anchor="ctr">
            <a:normAutofit/>
          </a:bodyPr>
          <a:lstStyle/>
          <a:p>
            <a:pPr algn="ctr"/>
            <a:r>
              <a:rPr lang="en-GB" sz="4800" dirty="0">
                <a:solidFill>
                  <a:srgbClr val="FFFFFF"/>
                </a:solidFill>
              </a:rPr>
              <a:t>Risk factors : relationships</a:t>
            </a:r>
          </a:p>
        </p:txBody>
      </p:sp>
      <p:sp>
        <p:nvSpPr>
          <p:cNvPr id="3" name="Content Placeholder 2">
            <a:extLst>
              <a:ext uri="{FF2B5EF4-FFF2-40B4-BE49-F238E27FC236}">
                <a16:creationId xmlns:a16="http://schemas.microsoft.com/office/drawing/2014/main" id="{B9B07D78-34AC-406B-566E-5D070C1D9C56}"/>
              </a:ext>
            </a:extLst>
          </p:cNvPr>
          <p:cNvSpPr>
            <a:spLocks noGrp="1"/>
          </p:cNvSpPr>
          <p:nvPr>
            <p:ph idx="1"/>
          </p:nvPr>
        </p:nvSpPr>
        <p:spPr>
          <a:xfrm>
            <a:off x="7179972" y="762000"/>
            <a:ext cx="3825025" cy="5334000"/>
          </a:xfrm>
        </p:spPr>
        <p:txBody>
          <a:bodyPr anchor="ctr">
            <a:normAutofit/>
          </a:bodyPr>
          <a:lstStyle/>
          <a:p>
            <a:pPr>
              <a:lnSpc>
                <a:spcPct val="120000"/>
              </a:lnSpc>
            </a:pPr>
            <a:r>
              <a:rPr lang="en-GB" sz="1500" b="0" i="0" u="none" strike="noStrike">
                <a:effectLst/>
                <a:latin typeface="GDS Transport"/>
              </a:rPr>
              <a:t>Risk factors in relationships include:</a:t>
            </a:r>
          </a:p>
          <a:p>
            <a:pPr>
              <a:lnSpc>
                <a:spcPct val="120000"/>
              </a:lnSpc>
              <a:buFont typeface="Arial" panose="020B0604020202020204" pitchFamily="34" charset="0"/>
              <a:buChar char="•"/>
            </a:pPr>
            <a:r>
              <a:rPr lang="en-GB" sz="1500" b="0" i="0" u="none" strike="noStrike">
                <a:effectLst/>
                <a:latin typeface="GDS Transport"/>
              </a:rPr>
              <a:t>low family income</a:t>
            </a:r>
          </a:p>
          <a:p>
            <a:pPr>
              <a:lnSpc>
                <a:spcPct val="120000"/>
              </a:lnSpc>
              <a:buFont typeface="Arial" panose="020B0604020202020204" pitchFamily="34" charset="0"/>
              <a:buChar char="•"/>
            </a:pPr>
            <a:r>
              <a:rPr lang="en-GB" sz="1500" b="0" i="0" u="none" strike="noStrike">
                <a:effectLst/>
                <a:latin typeface="GDS Transport"/>
              </a:rPr>
              <a:t>poor parenting and inconstant discipline</a:t>
            </a:r>
          </a:p>
          <a:p>
            <a:pPr>
              <a:lnSpc>
                <a:spcPct val="120000"/>
              </a:lnSpc>
              <a:buFont typeface="Arial" panose="020B0604020202020204" pitchFamily="34" charset="0"/>
              <a:buChar char="•"/>
            </a:pPr>
            <a:r>
              <a:rPr lang="en-GB" sz="1500" b="0" i="0" u="none" strike="noStrike">
                <a:effectLst/>
                <a:latin typeface="GDS Transport"/>
              </a:rPr>
              <a:t>family size</a:t>
            </a:r>
          </a:p>
          <a:p>
            <a:pPr>
              <a:lnSpc>
                <a:spcPct val="120000"/>
              </a:lnSpc>
              <a:buFont typeface="Arial" panose="020B0604020202020204" pitchFamily="34" charset="0"/>
              <a:buChar char="•"/>
            </a:pPr>
            <a:r>
              <a:rPr lang="en-GB" sz="1500" b="0" i="0" u="none" strike="noStrike">
                <a:effectLst/>
                <a:latin typeface="GDS Transport"/>
              </a:rPr>
              <a:t>abuse – emotional, physical or sexual</a:t>
            </a:r>
          </a:p>
          <a:p>
            <a:pPr>
              <a:lnSpc>
                <a:spcPct val="120000"/>
              </a:lnSpc>
              <a:buFont typeface="Arial" panose="020B0604020202020204" pitchFamily="34" charset="0"/>
              <a:buChar char="•"/>
            </a:pPr>
            <a:r>
              <a:rPr lang="en-GB" sz="1500" b="0" i="0" u="none" strike="noStrike">
                <a:effectLst/>
                <a:latin typeface="GDS Transport"/>
              </a:rPr>
              <a:t>emotional or physical neglect</a:t>
            </a:r>
          </a:p>
          <a:p>
            <a:pPr>
              <a:lnSpc>
                <a:spcPct val="120000"/>
              </a:lnSpc>
              <a:buFont typeface="Arial" panose="020B0604020202020204" pitchFamily="34" charset="0"/>
              <a:buChar char="•"/>
            </a:pPr>
            <a:r>
              <a:rPr lang="en-GB" sz="1500" b="0" i="0" u="none" strike="noStrike">
                <a:effectLst/>
                <a:latin typeface="GDS Transport"/>
              </a:rPr>
              <a:t>household alcohol or substance misuse</a:t>
            </a:r>
          </a:p>
          <a:p>
            <a:pPr>
              <a:lnSpc>
                <a:spcPct val="120000"/>
              </a:lnSpc>
              <a:buFont typeface="Arial" panose="020B0604020202020204" pitchFamily="34" charset="0"/>
              <a:buChar char="•"/>
            </a:pPr>
            <a:r>
              <a:rPr lang="en-GB" sz="1500" b="0" i="0" u="none" strike="noStrike">
                <a:effectLst/>
                <a:latin typeface="GDS Transport"/>
              </a:rPr>
              <a:t>household mental health</a:t>
            </a:r>
          </a:p>
          <a:p>
            <a:pPr>
              <a:lnSpc>
                <a:spcPct val="120000"/>
              </a:lnSpc>
              <a:buFont typeface="Arial" panose="020B0604020202020204" pitchFamily="34" charset="0"/>
              <a:buChar char="•"/>
            </a:pPr>
            <a:r>
              <a:rPr lang="en-GB" sz="1500" b="0" i="0" u="none" strike="noStrike">
                <a:effectLst/>
                <a:latin typeface="GDS Transport"/>
              </a:rPr>
              <a:t>family violence</a:t>
            </a:r>
          </a:p>
          <a:p>
            <a:pPr>
              <a:lnSpc>
                <a:spcPct val="120000"/>
              </a:lnSpc>
              <a:buFont typeface="Arial" panose="020B0604020202020204" pitchFamily="34" charset="0"/>
              <a:buChar char="•"/>
            </a:pPr>
            <a:r>
              <a:rPr lang="en-GB" sz="1500" b="0" i="0" u="none" strike="noStrike">
                <a:effectLst/>
                <a:latin typeface="GDS Transport"/>
              </a:rPr>
              <a:t>family breakdown</a:t>
            </a:r>
          </a:p>
          <a:p>
            <a:pPr>
              <a:lnSpc>
                <a:spcPct val="120000"/>
              </a:lnSpc>
              <a:buFont typeface="Arial" panose="020B0604020202020204" pitchFamily="34" charset="0"/>
              <a:buChar char="•"/>
            </a:pPr>
            <a:r>
              <a:rPr lang="en-GB" sz="1500" b="0" i="0" u="none" strike="noStrike">
                <a:effectLst/>
                <a:latin typeface="GDS Transport"/>
              </a:rPr>
              <a:t>household offending behaviour</a:t>
            </a:r>
          </a:p>
          <a:p>
            <a:pPr>
              <a:lnSpc>
                <a:spcPct val="120000"/>
              </a:lnSpc>
            </a:pPr>
            <a:endParaRPr lang="en-GB" sz="1500"/>
          </a:p>
        </p:txBody>
      </p:sp>
    </p:spTree>
    <p:extLst>
      <p:ext uri="{BB962C8B-B14F-4D97-AF65-F5344CB8AC3E}">
        <p14:creationId xmlns:p14="http://schemas.microsoft.com/office/powerpoint/2010/main" val="825669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977" name="Rectangle 40976">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9" name="Rectangle 40978">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64" name="Picture 4" descr="Life on the List as the City's Social Housing Withers Away | Dublin Inquirer">
            <a:extLst>
              <a:ext uri="{FF2B5EF4-FFF2-40B4-BE49-F238E27FC236}">
                <a16:creationId xmlns:a16="http://schemas.microsoft.com/office/drawing/2014/main" id="{348F6A83-C27A-ADC8-A72D-3C3B115A288F}"/>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7778" r="2311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F93EBBF-9252-3C44-DA30-99FE95FC5C62}"/>
              </a:ext>
            </a:extLst>
          </p:cNvPr>
          <p:cNvSpPr>
            <a:spLocks noGrp="1"/>
          </p:cNvSpPr>
          <p:nvPr>
            <p:ph type="title"/>
          </p:nvPr>
        </p:nvSpPr>
        <p:spPr>
          <a:xfrm>
            <a:off x="539262" y="1025717"/>
            <a:ext cx="5427784" cy="5281297"/>
          </a:xfrm>
        </p:spPr>
        <p:txBody>
          <a:bodyPr anchor="ctr">
            <a:normAutofit/>
          </a:bodyPr>
          <a:lstStyle/>
          <a:p>
            <a:pPr algn="ctr"/>
            <a:r>
              <a:rPr lang="en-GB" sz="4800" dirty="0">
                <a:solidFill>
                  <a:srgbClr val="FFFFFF"/>
                </a:solidFill>
              </a:rPr>
              <a:t>Risk factors: society</a:t>
            </a:r>
          </a:p>
        </p:txBody>
      </p:sp>
      <p:sp>
        <p:nvSpPr>
          <p:cNvPr id="3" name="Content Placeholder 2">
            <a:extLst>
              <a:ext uri="{FF2B5EF4-FFF2-40B4-BE49-F238E27FC236}">
                <a16:creationId xmlns:a16="http://schemas.microsoft.com/office/drawing/2014/main" id="{6209817D-7BF8-1D18-37E1-F211CC42C49D}"/>
              </a:ext>
            </a:extLst>
          </p:cNvPr>
          <p:cNvSpPr>
            <a:spLocks noGrp="1"/>
          </p:cNvSpPr>
          <p:nvPr>
            <p:ph idx="1"/>
          </p:nvPr>
        </p:nvSpPr>
        <p:spPr>
          <a:xfrm>
            <a:off x="6506308" y="451338"/>
            <a:ext cx="5357446" cy="5955324"/>
          </a:xfrm>
        </p:spPr>
        <p:txBody>
          <a:bodyPr anchor="ctr">
            <a:normAutofit fontScale="92500" lnSpcReduction="10000"/>
          </a:bodyPr>
          <a:lstStyle/>
          <a:p>
            <a:r>
              <a:rPr lang="en-GB" sz="2800" b="0" i="0" u="none" strike="noStrike" dirty="0">
                <a:effectLst/>
                <a:latin typeface="Calibri" panose="020F0502020204030204" pitchFamily="34" charset="0"/>
                <a:cs typeface="Calibri" panose="020F0502020204030204" pitchFamily="34" charset="0"/>
              </a:rPr>
              <a:t>Risk factors in societies include:</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socio-economically deprived communities</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high unemployment</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homelessness or poor housing</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a culture of violence, norms and values which accept, normalise and glorify violence</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discrimination</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difficulties accessing services</a:t>
            </a:r>
          </a:p>
          <a:p>
            <a:pPr marL="0" indent="0">
              <a:buNone/>
            </a:pPr>
            <a:endParaRPr lang="en-GB" dirty="0"/>
          </a:p>
        </p:txBody>
      </p:sp>
    </p:spTree>
    <p:extLst>
      <p:ext uri="{BB962C8B-B14F-4D97-AF65-F5344CB8AC3E}">
        <p14:creationId xmlns:p14="http://schemas.microsoft.com/office/powerpoint/2010/main" val="2699022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91" name="Rectangle 4199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3" name="Rectangle 4199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986" name="Picture 2" descr="Number of 'working poor' in Ireland growing - The Irish Catholic">
            <a:extLst>
              <a:ext uri="{FF2B5EF4-FFF2-40B4-BE49-F238E27FC236}">
                <a16:creationId xmlns:a16="http://schemas.microsoft.com/office/drawing/2014/main" id="{A2B339A1-787E-E05B-F58C-69D1C34410B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3822" r="20623"/>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E598F4-CE68-6730-F4B7-45BEB4E7ED22}"/>
              </a:ext>
            </a:extLst>
          </p:cNvPr>
          <p:cNvSpPr>
            <a:spLocks noGrp="1"/>
          </p:cNvSpPr>
          <p:nvPr>
            <p:ph type="title"/>
          </p:nvPr>
        </p:nvSpPr>
        <p:spPr>
          <a:xfrm>
            <a:off x="527537" y="1025718"/>
            <a:ext cx="5380893" cy="4770783"/>
          </a:xfrm>
        </p:spPr>
        <p:txBody>
          <a:bodyPr anchor="ctr">
            <a:normAutofit/>
          </a:bodyPr>
          <a:lstStyle/>
          <a:p>
            <a:pPr algn="ctr"/>
            <a:r>
              <a:rPr lang="en-GB" sz="4000" i="0" u="none" strike="noStrike" dirty="0">
                <a:solidFill>
                  <a:srgbClr val="FFFFFF"/>
                </a:solidFill>
                <a:effectLst/>
              </a:rPr>
              <a:t>A lack of awareness about the impact of vulnerability can lead to:</a:t>
            </a:r>
            <a:br>
              <a:rPr lang="en-GB" b="0" i="0" u="none" strike="noStrike" dirty="0">
                <a:solidFill>
                  <a:srgbClr val="FFFFFF"/>
                </a:solidFill>
                <a:effectLst/>
                <a:latin typeface="GDS Transport"/>
              </a:rPr>
            </a:br>
            <a:endParaRPr lang="en-GB" dirty="0">
              <a:solidFill>
                <a:srgbClr val="FFFFFF"/>
              </a:solidFill>
            </a:endParaRPr>
          </a:p>
        </p:txBody>
      </p:sp>
      <p:sp>
        <p:nvSpPr>
          <p:cNvPr id="3" name="Content Placeholder 2">
            <a:extLst>
              <a:ext uri="{FF2B5EF4-FFF2-40B4-BE49-F238E27FC236}">
                <a16:creationId xmlns:a16="http://schemas.microsoft.com/office/drawing/2014/main" id="{9B8AC5A0-0861-BBD9-E2A0-803841830E1A}"/>
              </a:ext>
            </a:extLst>
          </p:cNvPr>
          <p:cNvSpPr>
            <a:spLocks noGrp="1"/>
          </p:cNvSpPr>
          <p:nvPr>
            <p:ph idx="1"/>
          </p:nvPr>
        </p:nvSpPr>
        <p:spPr>
          <a:xfrm>
            <a:off x="6213231" y="199292"/>
            <a:ext cx="5709138" cy="6377355"/>
          </a:xfrm>
        </p:spPr>
        <p:txBody>
          <a:bodyPr anchor="ctr">
            <a:normAutofit fontScale="92500" lnSpcReduction="20000"/>
          </a:bodyPr>
          <a:lstStyle/>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social exclusion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absence of assistance or further referral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the possibility of traumatization again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Trauma experiences, often dating back to childhood, have been linked to an increased chance of a variety of unfavourable results.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Given that vulnerability is intricate and multidimensional, the following are some instances of the effects vulnerability may have on a person: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higher likelihood of having less education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bad repercussions for one's physical and mental health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Special educational needs (SEN) are 4 times more prevalent in children than in the general kid population, and adolescent parents are more likely to have SEN.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relationship between being in foster care and offending loneliness and isolation are associated with offending, living in poverty, and having developmental deficits in children.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more prone to experience communication issues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Unbalanced health needs  r(mental health, alcohol use, and learning disabilities)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violence witnesses run a higher risk obesity, depression , smoking, and sexual behaviour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Poor respiratory and mental health due to housing</a:t>
            </a:r>
            <a:br>
              <a:rPr lang="en-GB" sz="1400" dirty="0">
                <a:latin typeface="Calibri" panose="020F0502020204030204" pitchFamily="34" charset="0"/>
                <a:cs typeface="Calibri" panose="020F0502020204030204" pitchFamily="34" charset="0"/>
              </a:rPr>
            </a:br>
            <a:endParaRPr lang="en-GB"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59510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CD0D83-7CE2-7D59-8DC4-C70C9739CFA8}"/>
              </a:ext>
            </a:extLst>
          </p:cNvPr>
          <p:cNvSpPr>
            <a:spLocks noGrp="1"/>
          </p:cNvSpPr>
          <p:nvPr>
            <p:ph sz="half" idx="1"/>
          </p:nvPr>
        </p:nvSpPr>
        <p:spPr>
          <a:xfrm>
            <a:off x="399233" y="1637644"/>
            <a:ext cx="5696766" cy="4301330"/>
          </a:xfrm>
        </p:spPr>
        <p:txBody>
          <a:bodyPr>
            <a:normAutofit fontScale="55000" lnSpcReduction="20000"/>
          </a:bodyPr>
          <a:lstStyle/>
          <a:p>
            <a:r>
              <a:rPr lang="en-GB" sz="2200" dirty="0">
                <a:latin typeface="Calibri" panose="020F0502020204030204" pitchFamily="34" charset="0"/>
                <a:cs typeface="Calibri" panose="020F0502020204030204" pitchFamily="34" charset="0"/>
              </a:rPr>
              <a:t>https://www.britannica.com/topic/multiculturalism</a:t>
            </a:r>
          </a:p>
          <a:p>
            <a:r>
              <a:rPr lang="en-GB" sz="2200" dirty="0">
                <a:latin typeface="Calibri" panose="020F0502020204030204" pitchFamily="34" charset="0"/>
                <a:cs typeface="Calibri" panose="020F0502020204030204" pitchFamily="34" charset="0"/>
              </a:rPr>
              <a:t>https://www.studysmarter.co.uk/explanations/politics/political-ideology/multiculturalism/</a:t>
            </a:r>
          </a:p>
          <a:p>
            <a:r>
              <a:rPr lang="en-GB" sz="2200" dirty="0">
                <a:latin typeface="Calibri" panose="020F0502020204030204" pitchFamily="34" charset="0"/>
                <a:cs typeface="Calibri" panose="020F0502020204030204" pitchFamily="34" charset="0"/>
              </a:rPr>
              <a:t>https://www.cso.ie/en/releasesandpublications/ep/p-cp7md/p7md/p7anii/</a:t>
            </a:r>
          </a:p>
          <a:p>
            <a:r>
              <a:rPr lang="en-GB" sz="2200" dirty="0">
                <a:latin typeface="Calibri" panose="020F0502020204030204" pitchFamily="34" charset="0"/>
                <a:cs typeface="Calibri" panose="020F0502020204030204" pitchFamily="34" charset="0"/>
              </a:rPr>
              <a:t>https://www.oxfordlearnersdictionaries.com</a:t>
            </a:r>
          </a:p>
          <a:p>
            <a:r>
              <a:rPr lang="en-GB" sz="2200" dirty="0">
                <a:latin typeface="Calibri" panose="020F0502020204030204" pitchFamily="34" charset="0"/>
                <a:cs typeface="Calibri" panose="020F0502020204030204" pitchFamily="34" charset="0"/>
              </a:rPr>
              <a:t>https://keydifferences.com/difference-between-ethnicity-and-nationality.html</a:t>
            </a:r>
          </a:p>
          <a:p>
            <a:r>
              <a:rPr lang="en-GB" sz="2200" dirty="0">
                <a:latin typeface="Calibri" panose="020F0502020204030204" pitchFamily="34" charset="0"/>
                <a:cs typeface="Calibri" panose="020F0502020204030204" pitchFamily="34" charset="0"/>
              </a:rPr>
              <a:t>https://www.ihrec.ie/documents/a-guide-the-employment-equality-acts/</a:t>
            </a:r>
          </a:p>
          <a:p>
            <a:r>
              <a:rPr lang="en-GB" sz="2200" dirty="0">
                <a:latin typeface="Calibri" panose="020F0502020204030204" pitchFamily="34" charset="0"/>
                <a:cs typeface="Calibri" panose="020F0502020204030204" pitchFamily="34" charset="0"/>
              </a:rPr>
              <a:t>http://www.salfordnow.co.uk/2017/09/15/why-interfaith-marriage-is-a-labour-of-love/</a:t>
            </a:r>
          </a:p>
          <a:p>
            <a:r>
              <a:rPr lang="en-GB" sz="2200" dirty="0">
                <a:latin typeface="Calibri" panose="020F0502020204030204" pitchFamily="34" charset="0"/>
                <a:cs typeface="Calibri" panose="020F0502020204030204" pitchFamily="34" charset="0"/>
              </a:rPr>
              <a:t>http://archiwum.thenews.pl/1/10/Artykul/217477</a:t>
            </a:r>
          </a:p>
          <a:p>
            <a:r>
              <a:rPr lang="en-GB" sz="2200" dirty="0">
                <a:latin typeface="Calibri" panose="020F0502020204030204" pitchFamily="34" charset="0"/>
                <a:cs typeface="Calibri" panose="020F0502020204030204" pitchFamily="34" charset="0"/>
              </a:rPr>
              <a:t>https://en.wikipedia.org/wiki/Interfaith_marriage_in_Islam</a:t>
            </a:r>
          </a:p>
          <a:p>
            <a:r>
              <a:rPr lang="en-GB" sz="2200" dirty="0">
                <a:latin typeface="Calibri" panose="020F0502020204030204" pitchFamily="34" charset="0"/>
                <a:cs typeface="Calibri" panose="020F0502020204030204" pitchFamily="34" charset="0"/>
              </a:rPr>
              <a:t>https://travellermovement.org.uk/gypsy-roma-and-traveller-history-and-culture</a:t>
            </a:r>
          </a:p>
          <a:p>
            <a:pPr marL="0" indent="0">
              <a:buNone/>
            </a:pPr>
            <a:endParaRPr lang="en-GB" sz="2200" dirty="0">
              <a:latin typeface="Calibri" panose="020F0502020204030204" pitchFamily="34" charset="0"/>
              <a:cs typeface="Calibri" panose="020F0502020204030204" pitchFamily="34" charset="0"/>
            </a:endParaRPr>
          </a:p>
          <a:p>
            <a:endParaRPr lang="en-GB" dirty="0"/>
          </a:p>
          <a:p>
            <a:endParaRPr lang="en-GB" dirty="0"/>
          </a:p>
          <a:p>
            <a:endParaRPr lang="en-GB" dirty="0"/>
          </a:p>
        </p:txBody>
      </p:sp>
      <p:sp>
        <p:nvSpPr>
          <p:cNvPr id="4" name="Content Placeholder 3">
            <a:extLst>
              <a:ext uri="{FF2B5EF4-FFF2-40B4-BE49-F238E27FC236}">
                <a16:creationId xmlns:a16="http://schemas.microsoft.com/office/drawing/2014/main" id="{4261D0BD-B156-432A-CF33-ED7FE8A01F69}"/>
              </a:ext>
            </a:extLst>
          </p:cNvPr>
          <p:cNvSpPr>
            <a:spLocks noGrp="1"/>
          </p:cNvSpPr>
          <p:nvPr>
            <p:ph sz="half" idx="2"/>
          </p:nvPr>
        </p:nvSpPr>
        <p:spPr>
          <a:xfrm>
            <a:off x="6284717" y="1543470"/>
            <a:ext cx="5696766" cy="4614151"/>
          </a:xfrm>
        </p:spPr>
        <p:txBody>
          <a:bodyPr>
            <a:normAutofit fontScale="55000" lnSpcReduction="20000"/>
          </a:bodyPr>
          <a:lstStyle/>
          <a:p>
            <a:r>
              <a:rPr lang="en-GB" sz="2200" dirty="0">
                <a:latin typeface="Calibri" panose="020F0502020204030204" pitchFamily="34" charset="0"/>
                <a:cs typeface="Calibri" panose="020F0502020204030204" pitchFamily="34" charset="0"/>
              </a:rPr>
              <a:t>https://www.ncbi.nlm.nih.gov/pmc/articles/PMC1071164/</a:t>
            </a:r>
          </a:p>
          <a:p>
            <a:r>
              <a:rPr lang="en-GB" sz="2200" dirty="0">
                <a:latin typeface="Calibri" panose="020F0502020204030204" pitchFamily="34" charset="0"/>
                <a:cs typeface="Calibri" panose="020F0502020204030204" pitchFamily="34" charset="0"/>
              </a:rPr>
              <a:t>https://en.wikipedia.org/wiki/Interfaith_marriage_in_Christianity</a:t>
            </a:r>
          </a:p>
          <a:p>
            <a:r>
              <a:rPr lang="en-GB" sz="2200" dirty="0">
                <a:latin typeface="Calibri" panose="020F0502020204030204" pitchFamily="34" charset="0"/>
                <a:cs typeface="Calibri" panose="020F0502020204030204" pitchFamily="34" charset="0"/>
              </a:rPr>
              <a:t>https://www.equalityhumanrights.com/en/equality-act-2010/what-equality-act</a:t>
            </a:r>
          </a:p>
          <a:p>
            <a:r>
              <a:rPr lang="en-GB" sz="2200" dirty="0">
                <a:latin typeface="Calibri" panose="020F0502020204030204" pitchFamily="34" charset="0"/>
                <a:cs typeface="Calibri" panose="020F0502020204030204" pitchFamily="34" charset="0"/>
              </a:rPr>
              <a:t>https://pl.wikipedia.org/wiki/Sytuacja_prawna_i_społeczna_osób_LGBT_w_Polsce</a:t>
            </a:r>
          </a:p>
          <a:p>
            <a:r>
              <a:rPr lang="en-GB" sz="2200" dirty="0">
                <a:latin typeface="Calibri" panose="020F0502020204030204" pitchFamily="34" charset="0"/>
                <a:cs typeface="Calibri" panose="020F0502020204030204" pitchFamily="34" charset="0"/>
              </a:rPr>
              <a:t>https://eszkola.pl/wos/rodzina-tradycyjna-9952.html</a:t>
            </a:r>
          </a:p>
          <a:p>
            <a:r>
              <a:rPr lang="en-GB" sz="2200" dirty="0">
                <a:latin typeface="Calibri" panose="020F0502020204030204" pitchFamily="34" charset="0"/>
                <a:cs typeface="Calibri" panose="020F0502020204030204" pitchFamily="34" charset="0"/>
              </a:rPr>
              <a:t>https://www.legislation.gov.uk/ukpga/2010/15/contents</a:t>
            </a:r>
          </a:p>
          <a:p>
            <a:r>
              <a:rPr lang="en-GB" sz="2200" dirty="0">
                <a:latin typeface="Calibri" panose="020F0502020204030204" pitchFamily="34" charset="0"/>
                <a:cs typeface="Calibri" panose="020F0502020204030204" pitchFamily="34" charset="0"/>
              </a:rPr>
              <a:t>https://www.hse.ie/eng/about/who/socialcare/safeguardingvulnerableadults/safeguardingvuladts.html</a:t>
            </a:r>
          </a:p>
          <a:p>
            <a:r>
              <a:rPr lang="en-GB" sz="2200" dirty="0">
                <a:latin typeface="Calibri" panose="020F0502020204030204" pitchFamily="34" charset="0"/>
                <a:cs typeface="Calibri" panose="020F0502020204030204" pitchFamily="34" charset="0"/>
              </a:rPr>
              <a:t>https://www.ajmc.com/view/nov06-2390ps348-s352</a:t>
            </a:r>
          </a:p>
          <a:p>
            <a:r>
              <a:rPr lang="en-GB" sz="2200" dirty="0">
                <a:latin typeface="Calibri" panose="020F0502020204030204" pitchFamily="34" charset="0"/>
                <a:cs typeface="Calibri" panose="020F0502020204030204" pitchFamily="34" charset="0"/>
              </a:rPr>
              <a:t>https://www.gov.uk/government/publications/vulnerabilities-applying-all-our-health/vulnerabilities-applying-all-our-health</a:t>
            </a:r>
          </a:p>
          <a:p>
            <a:r>
              <a:rPr lang="en-GB" sz="2200" dirty="0">
                <a:latin typeface="Calibri" panose="020F0502020204030204" pitchFamily="34" charset="0"/>
                <a:cs typeface="Calibri" panose="020F0502020204030204" pitchFamily="34" charset="0"/>
              </a:rPr>
              <a:t>https://www.hse.ie/eng/services/publications/socialinclusion/interculturalguide/traveller/traveller.pdf</a:t>
            </a:r>
          </a:p>
          <a:p>
            <a:endParaRPr lang="en-GB" sz="2200" dirty="0">
              <a:latin typeface="Calibri" panose="020F0502020204030204" pitchFamily="34" charset="0"/>
              <a:cs typeface="Calibri" panose="020F0502020204030204" pitchFamily="34" charset="0"/>
            </a:endParaRPr>
          </a:p>
          <a:p>
            <a:endParaRPr lang="en-GB" dirty="0"/>
          </a:p>
        </p:txBody>
      </p:sp>
      <p:pic>
        <p:nvPicPr>
          <p:cNvPr id="7" name="Picture 6">
            <a:extLst>
              <a:ext uri="{FF2B5EF4-FFF2-40B4-BE49-F238E27FC236}">
                <a16:creationId xmlns:a16="http://schemas.microsoft.com/office/drawing/2014/main" id="{6435AC96-F420-E291-1EE6-70CA83F7713C}"/>
              </a:ext>
            </a:extLst>
          </p:cNvPr>
          <p:cNvPicPr>
            <a:picLocks noChangeAspect="1"/>
          </p:cNvPicPr>
          <p:nvPr/>
        </p:nvPicPr>
        <p:blipFill>
          <a:blip r:embed="rId2"/>
          <a:stretch>
            <a:fillRect/>
          </a:stretch>
        </p:blipFill>
        <p:spPr>
          <a:xfrm>
            <a:off x="1266825" y="5757576"/>
            <a:ext cx="9658349" cy="937593"/>
          </a:xfrm>
          <a:prstGeom prst="rect">
            <a:avLst/>
          </a:prstGeom>
        </p:spPr>
      </p:pic>
      <p:sp>
        <p:nvSpPr>
          <p:cNvPr id="9" name="Rectangle 8">
            <a:extLst>
              <a:ext uri="{FF2B5EF4-FFF2-40B4-BE49-F238E27FC236}">
                <a16:creationId xmlns:a16="http://schemas.microsoft.com/office/drawing/2014/main" id="{A0254170-F6D6-2108-DD52-A676331AB2F0}"/>
              </a:ext>
            </a:extLst>
          </p:cNvPr>
          <p:cNvSpPr/>
          <p:nvPr/>
        </p:nvSpPr>
        <p:spPr>
          <a:xfrm>
            <a:off x="-1" y="0"/>
            <a:ext cx="12192000" cy="1316182"/>
          </a:xfrm>
          <a:prstGeom prst="rect">
            <a:avLst/>
          </a:prstGeom>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bg1"/>
              </a:solidFill>
            </a:endParaRPr>
          </a:p>
        </p:txBody>
      </p:sp>
      <p:sp>
        <p:nvSpPr>
          <p:cNvPr id="2" name="Title 1">
            <a:extLst>
              <a:ext uri="{FF2B5EF4-FFF2-40B4-BE49-F238E27FC236}">
                <a16:creationId xmlns:a16="http://schemas.microsoft.com/office/drawing/2014/main" id="{567F3BB3-A5E8-3290-039E-8F15E3F5F024}"/>
              </a:ext>
            </a:extLst>
          </p:cNvPr>
          <p:cNvSpPr>
            <a:spLocks noGrp="1"/>
          </p:cNvSpPr>
          <p:nvPr>
            <p:ph type="title"/>
          </p:nvPr>
        </p:nvSpPr>
        <p:spPr>
          <a:xfrm>
            <a:off x="1476782" y="112782"/>
            <a:ext cx="9238434" cy="889592"/>
          </a:xfrm>
        </p:spPr>
        <p:txBody>
          <a:bodyPr>
            <a:normAutofit/>
          </a:bodyPr>
          <a:lstStyle/>
          <a:p>
            <a:pPr algn="ctr"/>
            <a:r>
              <a:rPr lang="en-GB" sz="3200" dirty="0">
                <a:solidFill>
                  <a:schemeClr val="bg1"/>
                </a:solidFill>
              </a:rPr>
              <a:t>bibliography</a:t>
            </a:r>
          </a:p>
        </p:txBody>
      </p:sp>
    </p:spTree>
    <p:extLst>
      <p:ext uri="{BB962C8B-B14F-4D97-AF65-F5344CB8AC3E}">
        <p14:creationId xmlns:p14="http://schemas.microsoft.com/office/powerpoint/2010/main" val="305091718"/>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PortalVTI">
  <a:themeElements>
    <a:clrScheme name="Earth">
      <a:dk1>
        <a:sysClr val="windowText" lastClr="000000"/>
      </a:dk1>
      <a:lt1>
        <a:sysClr val="window" lastClr="FFFFFF"/>
      </a:lt1>
      <a:dk2>
        <a:srgbClr val="051618"/>
      </a:dk2>
      <a:lt2>
        <a:srgbClr val="E8E8DF"/>
      </a:lt2>
      <a:accent1>
        <a:srgbClr val="2D714C"/>
      </a:accent1>
      <a:accent2>
        <a:srgbClr val="1F7985"/>
      </a:accent2>
      <a:accent3>
        <a:srgbClr val="0D6756"/>
      </a:accent3>
      <a:accent4>
        <a:srgbClr val="40945E"/>
      </a:accent4>
      <a:accent5>
        <a:srgbClr val="389896"/>
      </a:accent5>
      <a:accent6>
        <a:srgbClr val="64924A"/>
      </a:accent6>
      <a:hlink>
        <a:srgbClr val="1F855C"/>
      </a:hlink>
      <a:folHlink>
        <a:srgbClr val="227390"/>
      </a:folHlink>
    </a:clrScheme>
    <a:fontScheme name="Earth">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0E0D5035-C7F2-4607-91F4-D5D5F886A15A}" vid="{EAFF3D8B-AC13-4E90-80A9-182200FBC8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622</TotalTime>
  <Words>5950</Words>
  <Application>Microsoft Macintosh PowerPoint</Application>
  <PresentationFormat>Panoramiczny</PresentationFormat>
  <Paragraphs>278</Paragraphs>
  <Slides>41</Slides>
  <Notes>1</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41</vt:i4>
      </vt:variant>
    </vt:vector>
  </HeadingPairs>
  <TitlesOfParts>
    <vt:vector size="50" baseType="lpstr">
      <vt:lpstr>Arial</vt:lpstr>
      <vt:lpstr>Calibri</vt:lpstr>
      <vt:lpstr>Calibri Light</vt:lpstr>
      <vt:lpstr>GDS Transport</vt:lpstr>
      <vt:lpstr>Lato</vt:lpstr>
      <vt:lpstr>Open Sans</vt:lpstr>
      <vt:lpstr>Trade Gothic Next Cond</vt:lpstr>
      <vt:lpstr>Trade Gothic Next Light</vt:lpstr>
      <vt:lpstr>PortalVTI</vt:lpstr>
      <vt:lpstr>MULTICULTURALISM and  vulnerability </vt:lpstr>
      <vt:lpstr>MULTICULTURALISM</vt:lpstr>
      <vt:lpstr>MULTICULTURALISM</vt:lpstr>
      <vt:lpstr>Prezentacja programu PowerPoint</vt:lpstr>
      <vt:lpstr>IDENTITY</vt:lpstr>
      <vt:lpstr>rACE</vt:lpstr>
      <vt:lpstr>ethnicity</vt:lpstr>
      <vt:lpstr>what is the difference between  race and ethnicity ?</vt:lpstr>
      <vt:lpstr>ETHNIC MINORITY</vt:lpstr>
      <vt:lpstr>DIVERSITY</vt:lpstr>
      <vt:lpstr>The Equal Status Acts 2000-2018 IRELAND</vt:lpstr>
      <vt:lpstr>Under Irish law, the protected grounds are: </vt:lpstr>
      <vt:lpstr>Prezentacja programu PowerPoint</vt:lpstr>
      <vt:lpstr>TYPES OF DISCRIMINATION</vt:lpstr>
      <vt:lpstr>Irish Human Rights and Equality  Commission</vt:lpstr>
      <vt:lpstr>THE Equality Act 2010 </vt:lpstr>
      <vt:lpstr>EMPLOYEMENT law IN Poland </vt:lpstr>
      <vt:lpstr>iLGA REPORT RANKS POLAND 42/49 NATIONS IN TERMS OF HUMAN RIGHTS VIOLATIONS of lgbti people</vt:lpstr>
      <vt:lpstr>MULTICULTURAL FAMILIES </vt:lpstr>
      <vt:lpstr>INTERETHNIC PARTNERSHIPS </vt:lpstr>
      <vt:lpstr>Interethnic PARTNERSHIPS </vt:lpstr>
      <vt:lpstr>TRADITIONAL ISLAM VIEWS ON  INTERFAITH MARRIAGES</vt:lpstr>
      <vt:lpstr>TRADITIONAL ISLAM VIEWS ON  INTERFAITH MARRIAGES</vt:lpstr>
      <vt:lpstr>TRADITIONAL CHRISTIAN VIEWS ON INTERFAITH MARRIAGE</vt:lpstr>
      <vt:lpstr>TRADITIONAL MUSILM FAMILY </vt:lpstr>
      <vt:lpstr>TRADITIONAL CATHOLIC FAMILY IN POLAND</vt:lpstr>
      <vt:lpstr>Irish  roman catholics</vt:lpstr>
      <vt:lpstr>Irish travellers and gypsies </vt:lpstr>
      <vt:lpstr>Romany gypsies </vt:lpstr>
      <vt:lpstr>Gypsies and travellers  across europe </vt:lpstr>
      <vt:lpstr>Vulnerability </vt:lpstr>
      <vt:lpstr>Vulnerable persons</vt:lpstr>
      <vt:lpstr>Vulnerable adults </vt:lpstr>
      <vt:lpstr>Who is the most at risk?</vt:lpstr>
      <vt:lpstr>Vulnerable background </vt:lpstr>
      <vt:lpstr>Risk factors that affect vulnerability </vt:lpstr>
      <vt:lpstr>risk factors: Individual </vt:lpstr>
      <vt:lpstr>Risk factors : relationships</vt:lpstr>
      <vt:lpstr>Risk factors: society</vt:lpstr>
      <vt:lpstr>A lack of awareness about the impact of vulnerability can lead to: </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MULTICULTURALISM</dc:title>
  <dc:creator>Marcinkowska, Dominika (Student)</dc:creator>
  <cp:lastModifiedBy>Julia M</cp:lastModifiedBy>
  <cp:revision>64</cp:revision>
  <dcterms:created xsi:type="dcterms:W3CDTF">2023-02-07T11:22:11Z</dcterms:created>
  <dcterms:modified xsi:type="dcterms:W3CDTF">2023-12-20T20:23:55Z</dcterms:modified>
</cp:coreProperties>
</file>