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goJQrTmFtUyvEO9ojnrNaXgwk47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2"/>
  </p:normalViewPr>
  <p:slideViewPr>
    <p:cSldViewPr snapToGrid="0">
      <p:cViewPr varScale="1">
        <p:scale>
          <a:sx n="111" d="100"/>
          <a:sy n="111" d="100"/>
        </p:scale>
        <p:origin x="6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6" name="Google Shape;386;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2" name="Google Shape;442;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0" name="Google Shape;470;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0" name="Google Shape;500;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9" name="Google Shape;52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1" name="Google Shape;551;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6" name="Google Shape;576;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8" name="Google Shape;598;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7" name="Google Shape;627;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4" name="Google Shape;654;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9" name="Google Shape;679;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7" name="Google Shape;717;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2" name="Google Shape;742;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5" name="Google Shape;85;p1"/>
          <p:cNvSpPr/>
          <p:nvPr/>
        </p:nvSpPr>
        <p:spPr>
          <a:xfrm flipH="1">
            <a:off x="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6" name="Google Shape;86;p1"/>
          <p:cNvSpPr/>
          <p:nvPr/>
        </p:nvSpPr>
        <p:spPr>
          <a:xfrm>
            <a:off x="496824"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87" name="Google Shape;87;p1" descr="Compassion : Fighting Fatigue By Seeking Satisfaction -"/>
          <p:cNvPicPr preferRelativeResize="0"/>
          <p:nvPr/>
        </p:nvPicPr>
        <p:blipFill rotWithShape="1">
          <a:blip r:embed="rId3">
            <a:alphaModFix/>
          </a:blip>
          <a:srcRect l="14968" t="3208" r="7297" b="130"/>
          <a:stretch/>
        </p:blipFill>
        <p:spPr>
          <a:xfrm>
            <a:off x="1162271" y="639060"/>
            <a:ext cx="3644298" cy="3264197"/>
          </a:xfrm>
          <a:prstGeom prst="rect">
            <a:avLst/>
          </a:prstGeom>
          <a:noFill/>
          <a:ln>
            <a:noFill/>
          </a:ln>
        </p:spPr>
      </p:pic>
      <p:grpSp>
        <p:nvGrpSpPr>
          <p:cNvPr id="88" name="Google Shape;88;p1"/>
          <p:cNvGrpSpPr/>
          <p:nvPr/>
        </p:nvGrpSpPr>
        <p:grpSpPr>
          <a:xfrm>
            <a:off x="11460480" y="2984992"/>
            <a:ext cx="731521" cy="673460"/>
            <a:chOff x="3940602" y="308034"/>
            <a:chExt cx="2116791" cy="3428999"/>
          </a:xfrm>
        </p:grpSpPr>
        <p:sp>
          <p:nvSpPr>
            <p:cNvPr id="89" name="Google Shape;89;p1"/>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92" name="Google Shape;92;p1"/>
          <p:cNvSpPr/>
          <p:nvPr/>
        </p:nvSpPr>
        <p:spPr>
          <a:xfrm>
            <a:off x="3009015" y="4024957"/>
            <a:ext cx="9182984" cy="144599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3" name="Google Shape;93;p1"/>
          <p:cNvSpPr txBox="1">
            <a:spLocks noGrp="1"/>
          </p:cNvSpPr>
          <p:nvPr>
            <p:ph type="ctrTitle"/>
          </p:nvPr>
        </p:nvSpPr>
        <p:spPr>
          <a:xfrm>
            <a:off x="2850535" y="4332964"/>
            <a:ext cx="9499944" cy="142418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3000"/>
              <a:buFont typeface="Aharoni"/>
              <a:buNone/>
            </a:pPr>
            <a:r>
              <a:rPr lang="en-GB" sz="3000" b="1">
                <a:solidFill>
                  <a:schemeClr val="lt1"/>
                </a:solidFill>
                <a:latin typeface="Aharoni"/>
                <a:ea typeface="Aharoni"/>
                <a:cs typeface="Aharoni"/>
                <a:sym typeface="Aharoni"/>
              </a:rPr>
              <a:t>MENTAL HEALTH AND SELF CARE</a:t>
            </a:r>
            <a:br>
              <a:rPr lang="en-GB" sz="3000" b="1">
                <a:solidFill>
                  <a:schemeClr val="lt1"/>
                </a:solidFill>
                <a:latin typeface="Aharoni"/>
                <a:ea typeface="Aharoni"/>
                <a:cs typeface="Aharoni"/>
                <a:sym typeface="Aharoni"/>
              </a:rPr>
            </a:br>
            <a:r>
              <a:rPr lang="en-GB" sz="3000" b="1">
                <a:solidFill>
                  <a:schemeClr val="lt1"/>
                </a:solidFill>
                <a:latin typeface="Aharoni"/>
                <a:ea typeface="Aharoni"/>
                <a:cs typeface="Aharoni"/>
                <a:sym typeface="Aharoni"/>
              </a:rPr>
              <a:t>IN THE WORK OF A MULTICULTURAL  MEDIATOR</a:t>
            </a:r>
            <a:endParaRPr/>
          </a:p>
        </p:txBody>
      </p:sp>
      <p:pic>
        <p:nvPicPr>
          <p:cNvPr id="94" name="Google Shape;94;p1" descr="Chart&#10;&#10;Description automatically generated with low confidence"/>
          <p:cNvPicPr preferRelativeResize="0"/>
          <p:nvPr/>
        </p:nvPicPr>
        <p:blipFill rotWithShape="1">
          <a:blip r:embed="rId4">
            <a:alphaModFix/>
          </a:blip>
          <a:srcRect/>
          <a:stretch/>
        </p:blipFill>
        <p:spPr>
          <a:xfrm>
            <a:off x="4307396" y="5483777"/>
            <a:ext cx="6927022" cy="1217804"/>
          </a:xfrm>
          <a:prstGeom prst="rect">
            <a:avLst/>
          </a:prstGeom>
          <a:noFill/>
          <a:ln>
            <a:noFill/>
          </a:ln>
        </p:spPr>
      </p:pic>
      <p:sp>
        <p:nvSpPr>
          <p:cNvPr id="95" name="Google Shape;95;p1"/>
          <p:cNvSpPr/>
          <p:nvPr/>
        </p:nvSpPr>
        <p:spPr>
          <a:xfrm>
            <a:off x="1494330" y="6293922"/>
            <a:ext cx="2896918" cy="5634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6" name="Google Shape;96;p1"/>
          <p:cNvSpPr/>
          <p:nvPr/>
        </p:nvSpPr>
        <p:spPr>
          <a:xfrm rot="5400000" flipH="1">
            <a:off x="6593851" y="5266905"/>
            <a:ext cx="109463" cy="5634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7" name="Google Shape;97;p1"/>
          <p:cNvSpPr/>
          <p:nvPr/>
        </p:nvSpPr>
        <p:spPr>
          <a:xfrm>
            <a:off x="4189228" y="6656138"/>
            <a:ext cx="8002772" cy="20186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8" name="Google Shape;98;p1"/>
          <p:cNvSpPr/>
          <p:nvPr/>
        </p:nvSpPr>
        <p:spPr>
          <a:xfrm>
            <a:off x="11153553" y="5483776"/>
            <a:ext cx="1038446" cy="12178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9" name="Google Shape;99;p1" descr="Logo, icon, company name&#10;&#10;Description automatically generated"/>
          <p:cNvPicPr preferRelativeResize="0"/>
          <p:nvPr/>
        </p:nvPicPr>
        <p:blipFill rotWithShape="1">
          <a:blip r:embed="rId5">
            <a:alphaModFix/>
          </a:blip>
          <a:srcRect/>
          <a:stretch/>
        </p:blipFill>
        <p:spPr>
          <a:xfrm>
            <a:off x="4998699" y="492273"/>
            <a:ext cx="1421034" cy="1366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05" name="Google Shape;105;p2"/>
          <p:cNvGrpSpPr/>
          <p:nvPr/>
        </p:nvGrpSpPr>
        <p:grpSpPr>
          <a:xfrm>
            <a:off x="4" y="1216597"/>
            <a:ext cx="731521" cy="673460"/>
            <a:chOff x="3940602" y="308034"/>
            <a:chExt cx="2116791" cy="3428999"/>
          </a:xfrm>
        </p:grpSpPr>
        <p:sp>
          <p:nvSpPr>
            <p:cNvPr id="106" name="Google Shape;106;p2"/>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7" name="Google Shape;107;p2"/>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8" name="Google Shape;108;p2"/>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09" name="Google Shape;109;p2"/>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0" name="Google Shape;110;p2"/>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5400"/>
              <a:buFont typeface="Aharoni"/>
              <a:buNone/>
            </a:pPr>
            <a:r>
              <a:rPr lang="en-GB" sz="5400">
                <a:solidFill>
                  <a:schemeClr val="accent4"/>
                </a:solidFill>
                <a:latin typeface="Aharoni"/>
                <a:ea typeface="Aharoni"/>
                <a:cs typeface="Aharoni"/>
                <a:sym typeface="Aharoni"/>
              </a:rPr>
              <a:t>BURNOUT </a:t>
            </a:r>
            <a:endParaRPr/>
          </a:p>
        </p:txBody>
      </p:sp>
      <p:cxnSp>
        <p:nvCxnSpPr>
          <p:cNvPr id="111" name="Google Shape;111;p2"/>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112" name="Google Shape;112;p2"/>
          <p:cNvGrpSpPr/>
          <p:nvPr/>
        </p:nvGrpSpPr>
        <p:grpSpPr>
          <a:xfrm>
            <a:off x="450124" y="3120423"/>
            <a:ext cx="11287395" cy="2350952"/>
            <a:chOff x="0" y="756045"/>
            <a:chExt cx="11287395" cy="2350952"/>
          </a:xfrm>
        </p:grpSpPr>
        <p:sp>
          <p:nvSpPr>
            <p:cNvPr id="113" name="Google Shape;113;p2"/>
            <p:cNvSpPr/>
            <p:nvPr/>
          </p:nvSpPr>
          <p:spPr>
            <a:xfrm>
              <a:off x="0" y="756045"/>
              <a:ext cx="3174580" cy="2015858"/>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352731" y="1091139"/>
              <a:ext cx="3174580" cy="2015858"/>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txBox="1"/>
            <p:nvPr/>
          </p:nvSpPr>
          <p:spPr>
            <a:xfrm>
              <a:off x="411773" y="1150181"/>
              <a:ext cx="3056496" cy="1897774"/>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dk1"/>
                </a:buClr>
                <a:buSzPts val="1500"/>
                <a:buFont typeface="Calibri"/>
                <a:buNone/>
              </a:pPr>
              <a:r>
                <a:rPr lang="en-GB" sz="1500" b="0" i="0" u="none" strike="noStrike" cap="none">
                  <a:solidFill>
                    <a:schemeClr val="dk1"/>
                  </a:solidFill>
                  <a:latin typeface="Calibri"/>
                  <a:ea typeface="Calibri"/>
                  <a:cs typeface="Calibri"/>
                  <a:sym typeface="Calibri"/>
                </a:rPr>
                <a:t>Without compromising their objectivity, mediators must establish genuine relationships with parties, control their emotions without becoming emotionally attached, and support decision-making without diminishing autonomy. </a:t>
              </a:r>
              <a:endParaRPr sz="1500" b="0" i="0" u="none" strike="noStrike" cap="none">
                <a:solidFill>
                  <a:schemeClr val="dk1"/>
                </a:solidFill>
                <a:latin typeface="Calibri"/>
                <a:ea typeface="Calibri"/>
                <a:cs typeface="Calibri"/>
                <a:sym typeface="Calibri"/>
              </a:endParaRPr>
            </a:p>
          </p:txBody>
        </p:sp>
        <p:sp>
          <p:nvSpPr>
            <p:cNvPr id="116" name="Google Shape;116;p2"/>
            <p:cNvSpPr/>
            <p:nvPr/>
          </p:nvSpPr>
          <p:spPr>
            <a:xfrm>
              <a:off x="3880042" y="756045"/>
              <a:ext cx="3174580" cy="2015858"/>
            </a:xfrm>
            <a:prstGeom prst="roundRect">
              <a:avLst>
                <a:gd name="adj" fmla="val 1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4232773" y="1091139"/>
              <a:ext cx="3174580" cy="2015858"/>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txBox="1"/>
            <p:nvPr/>
          </p:nvSpPr>
          <p:spPr>
            <a:xfrm>
              <a:off x="4291815" y="1150181"/>
              <a:ext cx="3056496" cy="1897774"/>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dk1"/>
                </a:buClr>
                <a:buSzPts val="1500"/>
                <a:buFont typeface="Calibri"/>
                <a:buNone/>
              </a:pPr>
              <a:r>
                <a:rPr lang="en-GB" sz="1500" b="0" i="0" u="none" strike="noStrike" cap="none">
                  <a:solidFill>
                    <a:schemeClr val="dk1"/>
                  </a:solidFill>
                  <a:latin typeface="Calibri"/>
                  <a:ea typeface="Calibri"/>
                  <a:cs typeface="Calibri"/>
                  <a:sym typeface="Calibri"/>
                </a:rPr>
                <a:t>Years of study on occupational stress, commonly referred to as "burnout," show that not only are mediators prone to burnout, but also that the symptoms of burnout weaken the core values of good mediation. </a:t>
              </a:r>
              <a:endParaRPr sz="1500" b="0" i="0" u="none" strike="noStrike" cap="none">
                <a:solidFill>
                  <a:schemeClr val="dk1"/>
                </a:solidFill>
                <a:latin typeface="Calibri"/>
                <a:ea typeface="Calibri"/>
                <a:cs typeface="Calibri"/>
                <a:sym typeface="Calibri"/>
              </a:endParaRPr>
            </a:p>
          </p:txBody>
        </p:sp>
        <p:sp>
          <p:nvSpPr>
            <p:cNvPr id="119" name="Google Shape;119;p2"/>
            <p:cNvSpPr/>
            <p:nvPr/>
          </p:nvSpPr>
          <p:spPr>
            <a:xfrm>
              <a:off x="7760084" y="756045"/>
              <a:ext cx="3174580" cy="2015858"/>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8112815" y="1091139"/>
              <a:ext cx="3174580" cy="2015858"/>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txBox="1"/>
            <p:nvPr/>
          </p:nvSpPr>
          <p:spPr>
            <a:xfrm>
              <a:off x="8171857" y="1150181"/>
              <a:ext cx="3056496" cy="1897774"/>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dk1"/>
                </a:buClr>
                <a:buSzPts val="1500"/>
                <a:buFont typeface="Calibri"/>
                <a:buNone/>
              </a:pPr>
              <a:r>
                <a:rPr lang="en-GB" sz="1500" b="0" i="0" u="none" strike="noStrike" cap="none">
                  <a:solidFill>
                    <a:schemeClr val="dk1"/>
                  </a:solidFill>
                  <a:latin typeface="Calibri"/>
                  <a:ea typeface="Calibri"/>
                  <a:cs typeface="Calibri"/>
                  <a:sym typeface="Calibri"/>
                </a:rPr>
                <a:t>For instance, a burnt-out mediator may have limited and unimaginative thinking, a decreased ability to control emotions, poor decision-making, and concentration and memory difficulties.</a:t>
              </a:r>
              <a:endParaRPr sz="15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27" name="Google Shape;127;p3"/>
          <p:cNvGrpSpPr/>
          <p:nvPr/>
        </p:nvGrpSpPr>
        <p:grpSpPr>
          <a:xfrm>
            <a:off x="4" y="1216597"/>
            <a:ext cx="731521" cy="673460"/>
            <a:chOff x="3940602" y="308034"/>
            <a:chExt cx="2116791" cy="3428999"/>
          </a:xfrm>
        </p:grpSpPr>
        <p:sp>
          <p:nvSpPr>
            <p:cNvPr id="128" name="Google Shape;128;p3"/>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9" name="Google Shape;129;p3"/>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0" name="Google Shape;130;p3"/>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31" name="Google Shape;131;p3"/>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2" name="Google Shape;132;p3"/>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BURNOUT</a:t>
            </a:r>
            <a:endParaRPr/>
          </a:p>
        </p:txBody>
      </p:sp>
      <p:cxnSp>
        <p:nvCxnSpPr>
          <p:cNvPr id="133" name="Google Shape;133;p3"/>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134" name="Google Shape;134;p3"/>
          <p:cNvGrpSpPr/>
          <p:nvPr/>
        </p:nvGrpSpPr>
        <p:grpSpPr>
          <a:xfrm>
            <a:off x="1038893" y="3018131"/>
            <a:ext cx="10109856" cy="3208676"/>
            <a:chOff x="134291" y="612"/>
            <a:chExt cx="10109856" cy="3208676"/>
          </a:xfrm>
        </p:grpSpPr>
        <p:sp>
          <p:nvSpPr>
            <p:cNvPr id="135" name="Google Shape;135;p3"/>
            <p:cNvSpPr/>
            <p:nvPr/>
          </p:nvSpPr>
          <p:spPr>
            <a:xfrm>
              <a:off x="134291" y="612"/>
              <a:ext cx="4332795" cy="2751325"/>
            </a:xfrm>
            <a:prstGeom prst="roundRect">
              <a:avLst>
                <a:gd name="adj" fmla="val 10000"/>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p:nvPr/>
          </p:nvSpPr>
          <p:spPr>
            <a:xfrm>
              <a:off x="615713" y="457963"/>
              <a:ext cx="4332795" cy="2751325"/>
            </a:xfrm>
            <a:prstGeom prst="roundRect">
              <a:avLst>
                <a:gd name="adj" fmla="val 10000"/>
              </a:avLst>
            </a:prstGeom>
            <a:solidFill>
              <a:schemeClr val="lt1">
                <a:alpha val="89803"/>
              </a:schemeClr>
            </a:solidFill>
            <a:ln w="12700" cap="flat" cmpd="sng">
              <a:solidFill>
                <a:srgbClr val="43C1A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txBox="1"/>
            <p:nvPr/>
          </p:nvSpPr>
          <p:spPr>
            <a:xfrm>
              <a:off x="696297" y="538547"/>
              <a:ext cx="4171627" cy="2590157"/>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alibri"/>
                <a:buNone/>
              </a:pPr>
              <a:r>
                <a:rPr lang="en-GB" sz="1900" b="0" i="0" u="none" strike="noStrike" cap="none">
                  <a:solidFill>
                    <a:schemeClr val="dk1"/>
                  </a:solidFill>
                  <a:latin typeface="Calibri"/>
                  <a:ea typeface="Calibri"/>
                  <a:cs typeface="Calibri"/>
                  <a:sym typeface="Calibri"/>
                </a:rPr>
                <a:t>The potential for mediator burnout not only jeopardises the effectiveness of mediation but also exposes flaws in the legislative structure intended to provide mediation quality control. </a:t>
              </a:r>
              <a:endParaRPr sz="1900" b="0" i="0" u="none" strike="noStrike" cap="none">
                <a:solidFill>
                  <a:schemeClr val="dk1"/>
                </a:solidFill>
                <a:latin typeface="Calibri"/>
                <a:ea typeface="Calibri"/>
                <a:cs typeface="Calibri"/>
                <a:sym typeface="Calibri"/>
              </a:endParaRPr>
            </a:p>
          </p:txBody>
        </p:sp>
        <p:sp>
          <p:nvSpPr>
            <p:cNvPr id="138" name="Google Shape;138;p3"/>
            <p:cNvSpPr/>
            <p:nvPr/>
          </p:nvSpPr>
          <p:spPr>
            <a:xfrm>
              <a:off x="5429930" y="612"/>
              <a:ext cx="4332795" cy="2751325"/>
            </a:xfrm>
            <a:prstGeom prst="roundRect">
              <a:avLst>
                <a:gd name="adj" fmla="val 10000"/>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5911352" y="457963"/>
              <a:ext cx="4332795" cy="2751325"/>
            </a:xfrm>
            <a:prstGeom prst="roundRect">
              <a:avLst>
                <a:gd name="adj" fmla="val 10000"/>
              </a:avLst>
            </a:prstGeom>
            <a:solidFill>
              <a:schemeClr val="lt1">
                <a:alpha val="89803"/>
              </a:schemeClr>
            </a:solidFill>
            <a:ln w="12700" cap="flat" cmpd="sng">
              <a:solidFill>
                <a:srgbClr val="43C1A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txBox="1"/>
            <p:nvPr/>
          </p:nvSpPr>
          <p:spPr>
            <a:xfrm>
              <a:off x="5991936" y="538547"/>
              <a:ext cx="4171627" cy="2590157"/>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alibri"/>
                <a:buNone/>
              </a:pPr>
              <a:r>
                <a:rPr lang="en-GB" sz="1900" b="0" i="0" u="none" strike="noStrike" cap="none">
                  <a:solidFill>
                    <a:schemeClr val="dk1"/>
                  </a:solidFill>
                  <a:latin typeface="Calibri"/>
                  <a:ea typeface="Calibri"/>
                  <a:cs typeface="Calibri"/>
                  <a:sym typeface="Calibri"/>
                </a:rPr>
                <a:t>Although there has been much discussion about how to make sure mediators provide high-quality services, the emphasis has been on training recently graduated mediators rather than those who are currently in the field. Moreover, the organisational frameworks in which mediators operate receive less consideration. </a:t>
              </a:r>
              <a:endParaRPr sz="19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46" name="Google Shape;146;p4"/>
          <p:cNvGrpSpPr/>
          <p:nvPr/>
        </p:nvGrpSpPr>
        <p:grpSpPr>
          <a:xfrm>
            <a:off x="4" y="1216597"/>
            <a:ext cx="731521" cy="673460"/>
            <a:chOff x="3940602" y="308034"/>
            <a:chExt cx="2116791" cy="3428999"/>
          </a:xfrm>
        </p:grpSpPr>
        <p:sp>
          <p:nvSpPr>
            <p:cNvPr id="147" name="Google Shape;147;p4"/>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8" name="Google Shape;148;p4"/>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9" name="Google Shape;149;p4"/>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50" name="Google Shape;150;p4"/>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1" name="Google Shape;151;p4"/>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SIGNS OF BURNOUT</a:t>
            </a:r>
            <a:endParaRPr/>
          </a:p>
        </p:txBody>
      </p:sp>
      <p:grpSp>
        <p:nvGrpSpPr>
          <p:cNvPr id="152" name="Google Shape;152;p4"/>
          <p:cNvGrpSpPr/>
          <p:nvPr/>
        </p:nvGrpSpPr>
        <p:grpSpPr>
          <a:xfrm>
            <a:off x="552193" y="4877942"/>
            <a:ext cx="11083256" cy="1023069"/>
            <a:chOff x="1353" y="584301"/>
            <a:chExt cx="11083256" cy="1023069"/>
          </a:xfrm>
        </p:grpSpPr>
        <p:sp>
          <p:nvSpPr>
            <p:cNvPr id="153" name="Google Shape;153;p4"/>
            <p:cNvSpPr/>
            <p:nvPr/>
          </p:nvSpPr>
          <p:spPr>
            <a:xfrm>
              <a:off x="1353" y="584301"/>
              <a:ext cx="1705116" cy="1023069"/>
            </a:xfrm>
            <a:prstGeom prst="rect">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4"/>
            <p:cNvSpPr txBox="1"/>
            <p:nvPr/>
          </p:nvSpPr>
          <p:spPr>
            <a:xfrm>
              <a:off x="1353" y="584301"/>
              <a:ext cx="1705116" cy="102306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Altered eating or sleeping patterns </a:t>
              </a:r>
              <a:endParaRPr sz="1300" b="0" i="0" u="none" strike="noStrike" cap="none">
                <a:solidFill>
                  <a:schemeClr val="lt1"/>
                </a:solidFill>
                <a:latin typeface="Calibri"/>
                <a:ea typeface="Calibri"/>
                <a:cs typeface="Calibri"/>
                <a:sym typeface="Calibri"/>
              </a:endParaRPr>
            </a:p>
          </p:txBody>
        </p:sp>
        <p:sp>
          <p:nvSpPr>
            <p:cNvPr id="155" name="Google Shape;155;p4"/>
            <p:cNvSpPr/>
            <p:nvPr/>
          </p:nvSpPr>
          <p:spPr>
            <a:xfrm>
              <a:off x="1876981" y="584301"/>
              <a:ext cx="1705116" cy="1023069"/>
            </a:xfrm>
            <a:prstGeom prst="rect">
              <a:avLst/>
            </a:prstGeom>
            <a:solidFill>
              <a:srgbClr val="44C3B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txBox="1"/>
            <p:nvPr/>
          </p:nvSpPr>
          <p:spPr>
            <a:xfrm>
              <a:off x="1876981" y="584301"/>
              <a:ext cx="1705116" cy="102306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Anxious feelings </a:t>
              </a:r>
              <a:endParaRPr sz="1300" b="0" i="0" u="none" strike="noStrike" cap="none">
                <a:solidFill>
                  <a:schemeClr val="lt1"/>
                </a:solidFill>
                <a:latin typeface="Calibri"/>
                <a:ea typeface="Calibri"/>
                <a:cs typeface="Calibri"/>
                <a:sym typeface="Calibri"/>
              </a:endParaRPr>
            </a:p>
          </p:txBody>
        </p:sp>
        <p:sp>
          <p:nvSpPr>
            <p:cNvPr id="157" name="Google Shape;157;p4"/>
            <p:cNvSpPr/>
            <p:nvPr/>
          </p:nvSpPr>
          <p:spPr>
            <a:xfrm>
              <a:off x="3752609" y="584301"/>
              <a:ext cx="1705116" cy="1023069"/>
            </a:xfrm>
            <a:prstGeom prst="rect">
              <a:avLst/>
            </a:prstGeom>
            <a:solidFill>
              <a:srgbClr val="46C6B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4"/>
            <p:cNvSpPr txBox="1"/>
            <p:nvPr/>
          </p:nvSpPr>
          <p:spPr>
            <a:xfrm>
              <a:off x="3752609" y="584301"/>
              <a:ext cx="1705116" cy="102306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Avoiding work-related activities and socialising</a:t>
              </a:r>
              <a:endParaRPr sz="1300" b="0" i="0" u="none" strike="noStrike" cap="none">
                <a:solidFill>
                  <a:schemeClr val="lt1"/>
                </a:solidFill>
                <a:latin typeface="Calibri"/>
                <a:ea typeface="Calibri"/>
                <a:cs typeface="Calibri"/>
                <a:sym typeface="Calibri"/>
              </a:endParaRPr>
            </a:p>
          </p:txBody>
        </p:sp>
        <p:sp>
          <p:nvSpPr>
            <p:cNvPr id="159" name="Google Shape;159;p4"/>
            <p:cNvSpPr/>
            <p:nvPr/>
          </p:nvSpPr>
          <p:spPr>
            <a:xfrm>
              <a:off x="5628237" y="584301"/>
              <a:ext cx="1705116" cy="1023069"/>
            </a:xfrm>
            <a:prstGeom prst="rect">
              <a:avLst/>
            </a:prstGeom>
            <a:solidFill>
              <a:srgbClr val="48C3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txBox="1"/>
            <p:nvPr/>
          </p:nvSpPr>
          <p:spPr>
            <a:xfrm>
              <a:off x="5628237" y="584301"/>
              <a:ext cx="1705116" cy="102306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Easily aggravated by co-workers, close friends, and family </a:t>
              </a:r>
              <a:endParaRPr sz="1300" b="0" i="0" u="none" strike="noStrike" cap="none">
                <a:solidFill>
                  <a:schemeClr val="lt1"/>
                </a:solidFill>
                <a:latin typeface="Calibri"/>
                <a:ea typeface="Calibri"/>
                <a:cs typeface="Calibri"/>
                <a:sym typeface="Calibri"/>
              </a:endParaRPr>
            </a:p>
          </p:txBody>
        </p:sp>
        <p:sp>
          <p:nvSpPr>
            <p:cNvPr id="161" name="Google Shape;161;p4"/>
            <p:cNvSpPr/>
            <p:nvPr/>
          </p:nvSpPr>
          <p:spPr>
            <a:xfrm>
              <a:off x="7503865" y="584301"/>
              <a:ext cx="1705116" cy="1023069"/>
            </a:xfrm>
            <a:prstGeom prst="rect">
              <a:avLst/>
            </a:prstGeom>
            <a:solidFill>
              <a:srgbClr val="49BB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4"/>
            <p:cNvSpPr txBox="1"/>
            <p:nvPr/>
          </p:nvSpPr>
          <p:spPr>
            <a:xfrm>
              <a:off x="7503865" y="584301"/>
              <a:ext cx="1705116" cy="102306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Reduced immunity and psychosomatic symptoms, such as nausea, migraines, and illness </a:t>
              </a:r>
              <a:endParaRPr sz="1300" b="0" i="0" u="none" strike="noStrike" cap="none">
                <a:solidFill>
                  <a:schemeClr val="lt1"/>
                </a:solidFill>
                <a:latin typeface="Calibri"/>
                <a:ea typeface="Calibri"/>
                <a:cs typeface="Calibri"/>
                <a:sym typeface="Calibri"/>
              </a:endParaRPr>
            </a:p>
          </p:txBody>
        </p:sp>
        <p:sp>
          <p:nvSpPr>
            <p:cNvPr id="163" name="Google Shape;163;p4"/>
            <p:cNvSpPr/>
            <p:nvPr/>
          </p:nvSpPr>
          <p:spPr>
            <a:xfrm>
              <a:off x="9379493" y="584301"/>
              <a:ext cx="1705116" cy="1023069"/>
            </a:xfrm>
            <a:prstGeom prst="rect">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txBox="1"/>
            <p:nvPr/>
          </p:nvSpPr>
          <p:spPr>
            <a:xfrm>
              <a:off x="9379493" y="584301"/>
              <a:ext cx="1705116" cy="102306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Brain fog or forgetfulness</a:t>
              </a:r>
              <a:endParaRPr sz="1300" b="0" i="0" u="none" strike="noStrike" cap="none">
                <a:solidFill>
                  <a:schemeClr val="lt1"/>
                </a:solidFill>
                <a:latin typeface="Calibri"/>
                <a:ea typeface="Calibri"/>
                <a:cs typeface="Calibri"/>
                <a:sym typeface="Calibri"/>
              </a:endParaRPr>
            </a:p>
          </p:txBody>
        </p:sp>
      </p:grpSp>
      <p:cxnSp>
        <p:nvCxnSpPr>
          <p:cNvPr id="165" name="Google Shape;165;p4"/>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166" name="Google Shape;166;p4"/>
          <p:cNvGrpSpPr/>
          <p:nvPr/>
        </p:nvGrpSpPr>
        <p:grpSpPr>
          <a:xfrm>
            <a:off x="621799" y="3016108"/>
            <a:ext cx="10786380" cy="1319040"/>
            <a:chOff x="0" y="179752"/>
            <a:chExt cx="10786380" cy="1319040"/>
          </a:xfrm>
        </p:grpSpPr>
        <p:sp>
          <p:nvSpPr>
            <p:cNvPr id="167" name="Google Shape;167;p4"/>
            <p:cNvSpPr/>
            <p:nvPr/>
          </p:nvSpPr>
          <p:spPr>
            <a:xfrm>
              <a:off x="0" y="179752"/>
              <a:ext cx="10786380" cy="63648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txBox="1"/>
            <p:nvPr/>
          </p:nvSpPr>
          <p:spPr>
            <a:xfrm>
              <a:off x="31070" y="210822"/>
              <a:ext cx="10724240"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Burnout is a prevalent  problem  at work, and it gets worse when we take our job home. The likelihood of burnout has increased given how the boundaries between work hours and free time have been fuzzier in the work-from-home environment. </a:t>
              </a:r>
              <a:endParaRPr sz="1600" b="0" i="0" u="none" strike="noStrike" cap="none">
                <a:solidFill>
                  <a:schemeClr val="lt1"/>
                </a:solidFill>
                <a:latin typeface="Calibri"/>
                <a:ea typeface="Calibri"/>
                <a:cs typeface="Calibri"/>
                <a:sym typeface="Calibri"/>
              </a:endParaRPr>
            </a:p>
          </p:txBody>
        </p:sp>
        <p:sp>
          <p:nvSpPr>
            <p:cNvPr id="169" name="Google Shape;169;p4"/>
            <p:cNvSpPr/>
            <p:nvPr/>
          </p:nvSpPr>
          <p:spPr>
            <a:xfrm>
              <a:off x="0" y="862312"/>
              <a:ext cx="10786380" cy="636480"/>
            </a:xfrm>
            <a:prstGeom prst="roundRect">
              <a:avLst>
                <a:gd name="adj" fmla="val 16667"/>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4"/>
            <p:cNvSpPr txBox="1"/>
            <p:nvPr/>
          </p:nvSpPr>
          <p:spPr>
            <a:xfrm>
              <a:off x="31070" y="893382"/>
              <a:ext cx="10724240"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 good news is that burnout can be overcome by any of us if it is recognised and acknowledged early on. Burnout is sneaky, and each person will manifest and feel it differently. You may see other mental, physical, and emotional red flags such as: </a:t>
              </a:r>
              <a:endParaRPr sz="1600" b="0" i="0" u="none" strike="noStrike" cap="none">
                <a:solidFill>
                  <a:schemeClr val="lt1"/>
                </a:solidFill>
                <a:latin typeface="Calibri"/>
                <a:ea typeface="Calibri"/>
                <a:cs typeface="Calibri"/>
                <a:sym typeface="Calibri"/>
              </a:endParaRPr>
            </a:p>
          </p:txBody>
        </p:sp>
      </p:grpSp>
      <p:pic>
        <p:nvPicPr>
          <p:cNvPr id="171" name="Google Shape;171;p4" descr="Fire"/>
          <p:cNvPicPr preferRelativeResize="0"/>
          <p:nvPr/>
        </p:nvPicPr>
        <p:blipFill rotWithShape="1">
          <a:blip r:embed="rId3">
            <a:alphaModFix/>
          </a:blip>
          <a:srcRect/>
          <a:stretch/>
        </p:blipFill>
        <p:spPr>
          <a:xfrm>
            <a:off x="9355895" y="172707"/>
            <a:ext cx="2191671" cy="219167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5"/>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77" name="Google Shape;177;p5"/>
          <p:cNvGrpSpPr/>
          <p:nvPr/>
        </p:nvGrpSpPr>
        <p:grpSpPr>
          <a:xfrm>
            <a:off x="4" y="1216597"/>
            <a:ext cx="731521" cy="673460"/>
            <a:chOff x="3940602" y="308034"/>
            <a:chExt cx="2116791" cy="3428999"/>
          </a:xfrm>
        </p:grpSpPr>
        <p:sp>
          <p:nvSpPr>
            <p:cNvPr id="178" name="Google Shape;178;p5"/>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9" name="Google Shape;179;p5"/>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0" name="Google Shape;180;p5"/>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81" name="Google Shape;181;p5"/>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p5"/>
          <p:cNvSpPr txBox="1">
            <a:spLocks noGrp="1"/>
          </p:cNvSpPr>
          <p:nvPr>
            <p:ph type="title"/>
          </p:nvPr>
        </p:nvSpPr>
        <p:spPr>
          <a:xfrm>
            <a:off x="583431" y="783772"/>
            <a:ext cx="11020782"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RECOGNISING TRIGGERS AT WORK</a:t>
            </a:r>
            <a:endParaRPr/>
          </a:p>
        </p:txBody>
      </p:sp>
      <p:cxnSp>
        <p:nvCxnSpPr>
          <p:cNvPr id="183" name="Google Shape;183;p5"/>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184" name="Google Shape;184;p5"/>
          <p:cNvGrpSpPr/>
          <p:nvPr/>
        </p:nvGrpSpPr>
        <p:grpSpPr>
          <a:xfrm>
            <a:off x="640079" y="2924853"/>
            <a:ext cx="11011896" cy="2902411"/>
            <a:chOff x="0" y="416782"/>
            <a:chExt cx="11011896" cy="2902411"/>
          </a:xfrm>
        </p:grpSpPr>
        <p:sp>
          <p:nvSpPr>
            <p:cNvPr id="185" name="Google Shape;185;p5"/>
            <p:cNvSpPr/>
            <p:nvPr/>
          </p:nvSpPr>
          <p:spPr>
            <a:xfrm>
              <a:off x="0" y="416782"/>
              <a:ext cx="11011896" cy="934830"/>
            </a:xfrm>
            <a:prstGeom prst="roundRect">
              <a:avLst>
                <a:gd name="adj" fmla="val 16667"/>
              </a:avLst>
            </a:prstGeom>
            <a:solidFill>
              <a:srgbClr val="62A53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5"/>
            <p:cNvSpPr txBox="1"/>
            <p:nvPr/>
          </p:nvSpPr>
          <p:spPr>
            <a:xfrm>
              <a:off x="45635" y="462417"/>
              <a:ext cx="10920626" cy="843560"/>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Do you feel content with the work you do? Having a clear sense of why you are doing anything is crucial, whether it is a short-term employment or a long-term professional path. Does your job/career match your values? Are your achievements being acknowledged? Being recognised and valued increases happiness in what you do and lowers the risk of burnout. </a:t>
              </a:r>
              <a:endParaRPr sz="1700" b="0" i="0" u="none" strike="noStrike" cap="none">
                <a:solidFill>
                  <a:schemeClr val="lt1"/>
                </a:solidFill>
                <a:latin typeface="Calibri"/>
                <a:ea typeface="Calibri"/>
                <a:cs typeface="Calibri"/>
                <a:sym typeface="Calibri"/>
              </a:endParaRPr>
            </a:p>
          </p:txBody>
        </p:sp>
        <p:sp>
          <p:nvSpPr>
            <p:cNvPr id="187" name="Google Shape;187;p5"/>
            <p:cNvSpPr/>
            <p:nvPr/>
          </p:nvSpPr>
          <p:spPr>
            <a:xfrm>
              <a:off x="0" y="1400573"/>
              <a:ext cx="11011896" cy="934830"/>
            </a:xfrm>
            <a:prstGeom prst="roundRect">
              <a:avLst>
                <a:gd name="adj" fmla="val 16667"/>
              </a:avLst>
            </a:prstGeom>
            <a:solidFill>
              <a:srgbClr val="34A76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txBox="1"/>
            <p:nvPr/>
          </p:nvSpPr>
          <p:spPr>
            <a:xfrm>
              <a:off x="45635" y="1446208"/>
              <a:ext cx="10920626" cy="843560"/>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Burnout is also less likely to happen when there is a safe place where complaints may be expressed and equitably resolved without regard to office politics or favouritism. Are you able to advance in your position? Do you feel free to act independently? Having the impression that you are powerless can exacerbate anger and eventually result in burnout. </a:t>
              </a:r>
              <a:endParaRPr sz="1700" b="0" i="0" u="none" strike="noStrike" cap="none">
                <a:solidFill>
                  <a:schemeClr val="lt1"/>
                </a:solidFill>
                <a:latin typeface="Calibri"/>
                <a:ea typeface="Calibri"/>
                <a:cs typeface="Calibri"/>
                <a:sym typeface="Calibri"/>
              </a:endParaRPr>
            </a:p>
          </p:txBody>
        </p:sp>
        <p:sp>
          <p:nvSpPr>
            <p:cNvPr id="189" name="Google Shape;189;p5"/>
            <p:cNvSpPr/>
            <p:nvPr/>
          </p:nvSpPr>
          <p:spPr>
            <a:xfrm>
              <a:off x="0" y="2384363"/>
              <a:ext cx="11011896" cy="93483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txBox="1"/>
            <p:nvPr/>
          </p:nvSpPr>
          <p:spPr>
            <a:xfrm>
              <a:off x="45635" y="2429998"/>
              <a:ext cx="10920626" cy="843560"/>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As mediators, we can examine our own feelings of pressure to reach agreements. What does your company's definition of a productive mediation look like? Do they place more significance on the quantity of settlements reached or do they place more emphasis on the effectiveness of mediation and the parties' comments?</a:t>
              </a:r>
              <a:endParaRPr sz="17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6"/>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96" name="Google Shape;196;p6"/>
          <p:cNvGrpSpPr/>
          <p:nvPr/>
        </p:nvGrpSpPr>
        <p:grpSpPr>
          <a:xfrm>
            <a:off x="4" y="1216597"/>
            <a:ext cx="731521" cy="673460"/>
            <a:chOff x="3940602" y="308034"/>
            <a:chExt cx="2116791" cy="3428999"/>
          </a:xfrm>
        </p:grpSpPr>
        <p:sp>
          <p:nvSpPr>
            <p:cNvPr id="197" name="Google Shape;197;p6"/>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8" name="Google Shape;198;p6"/>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9" name="Google Shape;199;p6"/>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00" name="Google Shape;200;p6"/>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1" name="Google Shape;201;p6"/>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COMPASSION FATIGUE</a:t>
            </a:r>
            <a:endParaRPr/>
          </a:p>
        </p:txBody>
      </p:sp>
      <p:cxnSp>
        <p:nvCxnSpPr>
          <p:cNvPr id="202" name="Google Shape;202;p6"/>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203" name="Google Shape;203;p6"/>
          <p:cNvGrpSpPr/>
          <p:nvPr/>
        </p:nvGrpSpPr>
        <p:grpSpPr>
          <a:xfrm>
            <a:off x="913723" y="3152787"/>
            <a:ext cx="10360196" cy="2939365"/>
            <a:chOff x="9121" y="135268"/>
            <a:chExt cx="10360196" cy="2939365"/>
          </a:xfrm>
        </p:grpSpPr>
        <p:sp>
          <p:nvSpPr>
            <p:cNvPr id="204" name="Google Shape;204;p6"/>
            <p:cNvSpPr/>
            <p:nvPr/>
          </p:nvSpPr>
          <p:spPr>
            <a:xfrm>
              <a:off x="9121" y="135268"/>
              <a:ext cx="2726367" cy="2939365"/>
            </a:xfrm>
            <a:prstGeom prst="roundRect">
              <a:avLst>
                <a:gd name="adj" fmla="val 1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6"/>
            <p:cNvSpPr txBox="1"/>
            <p:nvPr/>
          </p:nvSpPr>
          <p:spPr>
            <a:xfrm>
              <a:off x="88974" y="215121"/>
              <a:ext cx="2566661" cy="2779659"/>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Compassion fatigue is the lack or diminished ability to experience and express true empathy, support, and understanding. </a:t>
              </a:r>
              <a:endParaRPr sz="1700" b="0" i="0" u="none" strike="noStrike" cap="none">
                <a:solidFill>
                  <a:schemeClr val="lt1"/>
                </a:solidFill>
                <a:latin typeface="Calibri"/>
                <a:ea typeface="Calibri"/>
                <a:cs typeface="Calibri"/>
                <a:sym typeface="Calibri"/>
              </a:endParaRPr>
            </a:p>
          </p:txBody>
        </p:sp>
        <p:sp>
          <p:nvSpPr>
            <p:cNvPr id="206" name="Google Shape;206;p6"/>
            <p:cNvSpPr/>
            <p:nvPr/>
          </p:nvSpPr>
          <p:spPr>
            <a:xfrm>
              <a:off x="3008125" y="1266881"/>
              <a:ext cx="577989" cy="676139"/>
            </a:xfrm>
            <a:prstGeom prst="rightArrow">
              <a:avLst>
                <a:gd name="adj1" fmla="val 60000"/>
                <a:gd name="adj2" fmla="val 50000"/>
              </a:avLst>
            </a:prstGeom>
            <a:solidFill>
              <a:srgbClr val="62A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6"/>
            <p:cNvSpPr txBox="1"/>
            <p:nvPr/>
          </p:nvSpPr>
          <p:spPr>
            <a:xfrm>
              <a:off x="3008125" y="1402109"/>
              <a:ext cx="404592" cy="40568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b="0" i="0" u="none" strike="noStrike" cap="none">
                <a:solidFill>
                  <a:schemeClr val="lt1"/>
                </a:solidFill>
                <a:latin typeface="Calibri"/>
                <a:ea typeface="Calibri"/>
                <a:cs typeface="Calibri"/>
                <a:sym typeface="Calibri"/>
              </a:endParaRPr>
            </a:p>
          </p:txBody>
        </p:sp>
        <p:sp>
          <p:nvSpPr>
            <p:cNvPr id="208" name="Google Shape;208;p6"/>
            <p:cNvSpPr/>
            <p:nvPr/>
          </p:nvSpPr>
          <p:spPr>
            <a:xfrm>
              <a:off x="3826036" y="135268"/>
              <a:ext cx="2726367" cy="2939365"/>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6"/>
            <p:cNvSpPr txBox="1"/>
            <p:nvPr/>
          </p:nvSpPr>
          <p:spPr>
            <a:xfrm>
              <a:off x="3905889" y="215121"/>
              <a:ext cx="2566661" cy="2779659"/>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In research of burnout in the professions, the phrase "compassion fatigue" originally developed to characterise a reduction in compassion for patients or clients in need (Maslach, 2003). The phrase "secondary traumatic stress disorder" is used in academics. </a:t>
              </a:r>
              <a:endParaRPr sz="1700" b="0" i="0" u="none" strike="noStrike" cap="none">
                <a:solidFill>
                  <a:schemeClr val="lt1"/>
                </a:solidFill>
                <a:latin typeface="Calibri"/>
                <a:ea typeface="Calibri"/>
                <a:cs typeface="Calibri"/>
                <a:sym typeface="Calibri"/>
              </a:endParaRPr>
            </a:p>
          </p:txBody>
        </p:sp>
        <p:sp>
          <p:nvSpPr>
            <p:cNvPr id="210" name="Google Shape;210;p6"/>
            <p:cNvSpPr/>
            <p:nvPr/>
          </p:nvSpPr>
          <p:spPr>
            <a:xfrm>
              <a:off x="6825040" y="1266881"/>
              <a:ext cx="577989" cy="676139"/>
            </a:xfrm>
            <a:prstGeom prst="rightArrow">
              <a:avLst>
                <a:gd name="adj1" fmla="val 60000"/>
                <a:gd name="adj2" fmla="val 50000"/>
              </a:avLst>
            </a:prstGeom>
            <a:solidFill>
              <a:srgbClr val="35A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txBox="1"/>
            <p:nvPr/>
          </p:nvSpPr>
          <p:spPr>
            <a:xfrm>
              <a:off x="6825040" y="1402109"/>
              <a:ext cx="404592" cy="40568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b="0" i="0" u="none" strike="noStrike" cap="none">
                <a:solidFill>
                  <a:schemeClr val="lt1"/>
                </a:solidFill>
                <a:latin typeface="Calibri"/>
                <a:ea typeface="Calibri"/>
                <a:cs typeface="Calibri"/>
                <a:sym typeface="Calibri"/>
              </a:endParaRPr>
            </a:p>
          </p:txBody>
        </p:sp>
        <p:sp>
          <p:nvSpPr>
            <p:cNvPr id="212" name="Google Shape;212;p6"/>
            <p:cNvSpPr/>
            <p:nvPr/>
          </p:nvSpPr>
          <p:spPr>
            <a:xfrm>
              <a:off x="7642950" y="135268"/>
              <a:ext cx="2726367" cy="2939365"/>
            </a:xfrm>
            <a:prstGeom prst="roundRect">
              <a:avLst>
                <a:gd name="adj" fmla="val 10000"/>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6"/>
            <p:cNvSpPr txBox="1"/>
            <p:nvPr/>
          </p:nvSpPr>
          <p:spPr>
            <a:xfrm>
              <a:off x="7722803" y="215121"/>
              <a:ext cx="2566661" cy="2779659"/>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It's thought that the phrase "compassion fatigue" is euphemistic. When used to analyse the behaviour of mass contributions in reaction to the media response to catastrophes, compassion weariness has sociological implications as well.</a:t>
              </a:r>
              <a:endParaRPr sz="17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7"/>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19" name="Google Shape;219;p7"/>
          <p:cNvGrpSpPr/>
          <p:nvPr/>
        </p:nvGrpSpPr>
        <p:grpSpPr>
          <a:xfrm>
            <a:off x="4" y="1216597"/>
            <a:ext cx="731521" cy="673460"/>
            <a:chOff x="3940602" y="308034"/>
            <a:chExt cx="2116791" cy="3428999"/>
          </a:xfrm>
        </p:grpSpPr>
        <p:sp>
          <p:nvSpPr>
            <p:cNvPr id="220" name="Google Shape;220;p7"/>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p7"/>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2" name="Google Shape;222;p7"/>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23" name="Google Shape;223;p7"/>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4" name="Google Shape;224;p7"/>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COMPASSION FATIGUE</a:t>
            </a:r>
            <a:endParaRPr/>
          </a:p>
        </p:txBody>
      </p:sp>
      <p:cxnSp>
        <p:nvCxnSpPr>
          <p:cNvPr id="225" name="Google Shape;225;p7"/>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226" name="Google Shape;226;p7"/>
          <p:cNvGrpSpPr/>
          <p:nvPr/>
        </p:nvGrpSpPr>
        <p:grpSpPr>
          <a:xfrm>
            <a:off x="1038893" y="3018131"/>
            <a:ext cx="10109856" cy="3208676"/>
            <a:chOff x="134291" y="612"/>
            <a:chExt cx="10109856" cy="3208676"/>
          </a:xfrm>
        </p:grpSpPr>
        <p:sp>
          <p:nvSpPr>
            <p:cNvPr id="227" name="Google Shape;227;p7"/>
            <p:cNvSpPr/>
            <p:nvPr/>
          </p:nvSpPr>
          <p:spPr>
            <a:xfrm>
              <a:off x="134291" y="612"/>
              <a:ext cx="4332795" cy="2751325"/>
            </a:xfrm>
            <a:prstGeom prst="roundRect">
              <a:avLst>
                <a:gd name="adj" fmla="val 1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7"/>
            <p:cNvSpPr/>
            <p:nvPr/>
          </p:nvSpPr>
          <p:spPr>
            <a:xfrm>
              <a:off x="615713" y="457963"/>
              <a:ext cx="4332795" cy="2751325"/>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7"/>
            <p:cNvSpPr txBox="1"/>
            <p:nvPr/>
          </p:nvSpPr>
          <p:spPr>
            <a:xfrm>
              <a:off x="696297" y="538547"/>
              <a:ext cx="4171627" cy="2590157"/>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GB" sz="1800" b="0" i="0" u="none" strike="noStrike" cap="none">
                  <a:solidFill>
                    <a:schemeClr val="dk1"/>
                  </a:solidFill>
                  <a:latin typeface="Calibri"/>
                  <a:ea typeface="Calibri"/>
                  <a:cs typeface="Calibri"/>
                  <a:sym typeface="Calibri"/>
                </a:rPr>
                <a:t>When there is a strong and constant demand for compassion, exhaustion most frequently happens. This issue typically arises when stress levels are high, attention demands are increasing, and emotional reserves don't seem to be enough to meet everyone's requirements, including those of staff members as well as patients and their families. </a:t>
              </a:r>
              <a:endParaRPr sz="1800" b="0" i="0" u="none" strike="noStrike" cap="none">
                <a:solidFill>
                  <a:schemeClr val="dk1"/>
                </a:solidFill>
                <a:latin typeface="Calibri"/>
                <a:ea typeface="Calibri"/>
                <a:cs typeface="Calibri"/>
                <a:sym typeface="Calibri"/>
              </a:endParaRPr>
            </a:p>
          </p:txBody>
        </p:sp>
        <p:sp>
          <p:nvSpPr>
            <p:cNvPr id="230" name="Google Shape;230;p7"/>
            <p:cNvSpPr/>
            <p:nvPr/>
          </p:nvSpPr>
          <p:spPr>
            <a:xfrm>
              <a:off x="5429930" y="612"/>
              <a:ext cx="4332795" cy="2751325"/>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p:nvPr/>
          </p:nvSpPr>
          <p:spPr>
            <a:xfrm>
              <a:off x="5911352" y="457963"/>
              <a:ext cx="4332795" cy="2751325"/>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7"/>
            <p:cNvSpPr txBox="1"/>
            <p:nvPr/>
          </p:nvSpPr>
          <p:spPr>
            <a:xfrm>
              <a:off x="5991936" y="538547"/>
              <a:ext cx="4171627" cy="2590157"/>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n-GB" sz="1800" b="0" i="0" u="none" strike="noStrike" cap="none">
                  <a:solidFill>
                    <a:schemeClr val="dk1"/>
                  </a:solidFill>
                  <a:latin typeface="Calibri"/>
                  <a:ea typeface="Calibri"/>
                  <a:cs typeface="Calibri"/>
                  <a:sym typeface="Calibri"/>
                </a:rPr>
                <a:t>Compassion fatigue is a disorder marked by mental and physical depletion that reduces one's capacity for empathy and compassion. It is sometimes referred to as the unfavourable side effect of caring. It is also known as secondary traumatic stress disorder.</a:t>
              </a: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38" name="Google Shape;238;p8"/>
          <p:cNvGrpSpPr/>
          <p:nvPr/>
        </p:nvGrpSpPr>
        <p:grpSpPr>
          <a:xfrm>
            <a:off x="4" y="1216597"/>
            <a:ext cx="731521" cy="673460"/>
            <a:chOff x="3940602" y="308034"/>
            <a:chExt cx="2116791" cy="3428999"/>
          </a:xfrm>
        </p:grpSpPr>
        <p:sp>
          <p:nvSpPr>
            <p:cNvPr id="239" name="Google Shape;239;p8"/>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0" name="Google Shape;240;p8"/>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1" name="Google Shape;241;p8"/>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42" name="Google Shape;242;p8"/>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3" name="Google Shape;243;p8"/>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COMPASSION FATIGUE</a:t>
            </a:r>
            <a:endParaRPr/>
          </a:p>
        </p:txBody>
      </p:sp>
      <p:cxnSp>
        <p:nvCxnSpPr>
          <p:cNvPr id="244" name="Google Shape;244;p8"/>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245" name="Google Shape;245;p8"/>
          <p:cNvGrpSpPr/>
          <p:nvPr/>
        </p:nvGrpSpPr>
        <p:grpSpPr>
          <a:xfrm>
            <a:off x="649665" y="2825715"/>
            <a:ext cx="10888313" cy="3250376"/>
            <a:chOff x="9586" y="79705"/>
            <a:chExt cx="10888313" cy="3250376"/>
          </a:xfrm>
        </p:grpSpPr>
        <p:sp>
          <p:nvSpPr>
            <p:cNvPr id="246" name="Google Shape;246;p8"/>
            <p:cNvSpPr/>
            <p:nvPr/>
          </p:nvSpPr>
          <p:spPr>
            <a:xfrm>
              <a:off x="9586" y="79705"/>
              <a:ext cx="2865345" cy="3250376"/>
            </a:xfrm>
            <a:prstGeom prst="roundRect">
              <a:avLst>
                <a:gd name="adj" fmla="val 10000"/>
              </a:avLst>
            </a:prstGeom>
            <a:solidFill>
              <a:srgbClr val="62A53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8"/>
            <p:cNvSpPr txBox="1"/>
            <p:nvPr/>
          </p:nvSpPr>
          <p:spPr>
            <a:xfrm>
              <a:off x="93509" y="163628"/>
              <a:ext cx="2697499" cy="308253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Several types of carers and occupations are impacted by compassion fatigue. Professionals who operate in a helpful or therapeutic position seem to experience it most frequently. You may be more susceptible to developing compassion fatigue if you work as a mediator, doctor, therapist, first responder, nurse, or other service provider of any type. </a:t>
              </a:r>
              <a:endParaRPr sz="1600" b="0" i="0" u="none" strike="noStrike" cap="none">
                <a:solidFill>
                  <a:schemeClr val="lt1"/>
                </a:solidFill>
                <a:latin typeface="Calibri"/>
                <a:ea typeface="Calibri"/>
                <a:cs typeface="Calibri"/>
                <a:sym typeface="Calibri"/>
              </a:endParaRPr>
            </a:p>
          </p:txBody>
        </p:sp>
        <p:sp>
          <p:nvSpPr>
            <p:cNvPr id="248" name="Google Shape;248;p8"/>
            <p:cNvSpPr/>
            <p:nvPr/>
          </p:nvSpPr>
          <p:spPr>
            <a:xfrm>
              <a:off x="3161466" y="1349591"/>
              <a:ext cx="607453" cy="710605"/>
            </a:xfrm>
            <a:prstGeom prst="rightArrow">
              <a:avLst>
                <a:gd name="adj1" fmla="val 60000"/>
                <a:gd name="adj2" fmla="val 50000"/>
              </a:avLst>
            </a:prstGeom>
            <a:solidFill>
              <a:srgbClr val="62A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8"/>
            <p:cNvSpPr txBox="1"/>
            <p:nvPr/>
          </p:nvSpPr>
          <p:spPr>
            <a:xfrm>
              <a:off x="3161466" y="1491712"/>
              <a:ext cx="425217" cy="4263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b="0" i="0" u="none" strike="noStrike" cap="none">
                <a:solidFill>
                  <a:schemeClr val="lt1"/>
                </a:solidFill>
                <a:latin typeface="Calibri"/>
                <a:ea typeface="Calibri"/>
                <a:cs typeface="Calibri"/>
                <a:sym typeface="Calibri"/>
              </a:endParaRPr>
            </a:p>
          </p:txBody>
        </p:sp>
        <p:sp>
          <p:nvSpPr>
            <p:cNvPr id="250" name="Google Shape;250;p8"/>
            <p:cNvSpPr/>
            <p:nvPr/>
          </p:nvSpPr>
          <p:spPr>
            <a:xfrm>
              <a:off x="4021070" y="79705"/>
              <a:ext cx="2865345" cy="3250376"/>
            </a:xfrm>
            <a:prstGeom prst="roundRect">
              <a:avLst>
                <a:gd name="adj" fmla="val 10000"/>
              </a:avLst>
            </a:prstGeom>
            <a:solidFill>
              <a:srgbClr val="35A53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8"/>
            <p:cNvSpPr txBox="1"/>
            <p:nvPr/>
          </p:nvSpPr>
          <p:spPr>
            <a:xfrm>
              <a:off x="4104993" y="163628"/>
              <a:ext cx="2697499" cy="308253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When these situations and triggers begin to have an impact on your thoughts, feelings, and general wellbeing outside of work, compassion fatigue sets in. It's common for carers to have work-related effects, but when those effects become too great, you may be suffering from compassion fatigue. </a:t>
              </a:r>
              <a:endParaRPr sz="1600" b="0" i="0" u="none" strike="noStrike" cap="none">
                <a:solidFill>
                  <a:schemeClr val="lt1"/>
                </a:solidFill>
                <a:latin typeface="Calibri"/>
                <a:ea typeface="Calibri"/>
                <a:cs typeface="Calibri"/>
                <a:sym typeface="Calibri"/>
              </a:endParaRPr>
            </a:p>
          </p:txBody>
        </p:sp>
        <p:sp>
          <p:nvSpPr>
            <p:cNvPr id="252" name="Google Shape;252;p8"/>
            <p:cNvSpPr/>
            <p:nvPr/>
          </p:nvSpPr>
          <p:spPr>
            <a:xfrm>
              <a:off x="7172950" y="1349591"/>
              <a:ext cx="607453" cy="710605"/>
            </a:xfrm>
            <a:prstGeom prst="rightArrow">
              <a:avLst>
                <a:gd name="adj1" fmla="val 60000"/>
                <a:gd name="adj2" fmla="val 50000"/>
              </a:avLst>
            </a:prstGeom>
            <a:solidFill>
              <a:srgbClr val="35A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8"/>
            <p:cNvSpPr txBox="1"/>
            <p:nvPr/>
          </p:nvSpPr>
          <p:spPr>
            <a:xfrm>
              <a:off x="7172950" y="1491712"/>
              <a:ext cx="425217" cy="4263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b="0" i="0" u="none" strike="noStrike" cap="none">
                <a:solidFill>
                  <a:schemeClr val="lt1"/>
                </a:solidFill>
                <a:latin typeface="Calibri"/>
                <a:ea typeface="Calibri"/>
                <a:cs typeface="Calibri"/>
                <a:sym typeface="Calibri"/>
              </a:endParaRPr>
            </a:p>
          </p:txBody>
        </p:sp>
        <p:sp>
          <p:nvSpPr>
            <p:cNvPr id="254" name="Google Shape;254;p8"/>
            <p:cNvSpPr/>
            <p:nvPr/>
          </p:nvSpPr>
          <p:spPr>
            <a:xfrm>
              <a:off x="8032554" y="79705"/>
              <a:ext cx="2865345" cy="3250376"/>
            </a:xfrm>
            <a:prstGeom prst="roundRect">
              <a:avLst>
                <a:gd name="adj" fmla="val 10000"/>
              </a:avLst>
            </a:prstGeom>
            <a:solidFill>
              <a:srgbClr val="35A6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8"/>
            <p:cNvSpPr txBox="1"/>
            <p:nvPr/>
          </p:nvSpPr>
          <p:spPr>
            <a:xfrm>
              <a:off x="8116477" y="163628"/>
              <a:ext cx="2697499" cy="308253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There are actions you may take to heal, even though the symptoms can be terrifying and even incapacitating. Identifying the symptoms, taking preventive action, and getting treatment can all be beneficial.</a:t>
              </a:r>
              <a:endParaRPr sz="1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61" name="Google Shape;261;p9"/>
          <p:cNvGrpSpPr/>
          <p:nvPr/>
        </p:nvGrpSpPr>
        <p:grpSpPr>
          <a:xfrm>
            <a:off x="4" y="1216597"/>
            <a:ext cx="731521" cy="673460"/>
            <a:chOff x="3940602" y="308034"/>
            <a:chExt cx="2116791" cy="3428999"/>
          </a:xfrm>
        </p:grpSpPr>
        <p:sp>
          <p:nvSpPr>
            <p:cNvPr id="262" name="Google Shape;262;p9"/>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3" name="Google Shape;263;p9"/>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4" name="Google Shape;264;p9"/>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65" name="Google Shape;265;p9"/>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6" name="Google Shape;266;p9"/>
          <p:cNvSpPr txBox="1">
            <a:spLocks noGrp="1"/>
          </p:cNvSpPr>
          <p:nvPr>
            <p:ph type="title"/>
          </p:nvPr>
        </p:nvSpPr>
        <p:spPr>
          <a:xfrm>
            <a:off x="353025" y="783772"/>
            <a:ext cx="11571138"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BURNOUT VS COMPASSION FATIGUE</a:t>
            </a:r>
            <a:endParaRPr/>
          </a:p>
        </p:txBody>
      </p:sp>
      <p:grpSp>
        <p:nvGrpSpPr>
          <p:cNvPr id="267" name="Google Shape;267;p9"/>
          <p:cNvGrpSpPr/>
          <p:nvPr/>
        </p:nvGrpSpPr>
        <p:grpSpPr>
          <a:xfrm>
            <a:off x="1167934" y="2973080"/>
            <a:ext cx="9941318" cy="3047221"/>
            <a:chOff x="0" y="38718"/>
            <a:chExt cx="9941318" cy="3047221"/>
          </a:xfrm>
        </p:grpSpPr>
        <p:sp>
          <p:nvSpPr>
            <p:cNvPr id="268" name="Google Shape;268;p9"/>
            <p:cNvSpPr/>
            <p:nvPr/>
          </p:nvSpPr>
          <p:spPr>
            <a:xfrm>
              <a:off x="0" y="38718"/>
              <a:ext cx="9941318" cy="148473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9"/>
            <p:cNvSpPr txBox="1"/>
            <p:nvPr/>
          </p:nvSpPr>
          <p:spPr>
            <a:xfrm>
              <a:off x="72479" y="111197"/>
              <a:ext cx="9796360" cy="1339772"/>
            </a:xfrm>
            <a:prstGeom prst="rect">
              <a:avLst/>
            </a:prstGeom>
            <a:noFill/>
            <a:ln>
              <a:noFill/>
            </a:ln>
          </p:spPr>
          <p:txBody>
            <a:bodyPr spcFirstLastPara="1" wrap="square" lIns="102850" tIns="102850" rIns="102850" bIns="102850" anchor="ctr" anchorCtr="0">
              <a:noAutofit/>
            </a:bodyPr>
            <a:lstStyle/>
            <a:p>
              <a:pPr marL="0" marR="0" lvl="0" indent="0" algn="l" rtl="0">
                <a:lnSpc>
                  <a:spcPct val="90000"/>
                </a:lnSpc>
                <a:spcBef>
                  <a:spcPts val="0"/>
                </a:spcBef>
                <a:spcAft>
                  <a:spcPts val="0"/>
                </a:spcAft>
                <a:buClr>
                  <a:schemeClr val="lt1"/>
                </a:buClr>
                <a:buSzPts val="2700"/>
                <a:buFont typeface="Calibri"/>
                <a:buNone/>
              </a:pPr>
              <a:r>
                <a:rPr lang="en-GB" sz="2700" b="0" i="0" u="none" strike="noStrike" cap="none">
                  <a:solidFill>
                    <a:schemeClr val="lt1"/>
                  </a:solidFill>
                  <a:latin typeface="Calibri"/>
                  <a:ea typeface="Calibri"/>
                  <a:cs typeface="Calibri"/>
                  <a:sym typeface="Calibri"/>
                </a:rPr>
                <a:t>A psychological condition known as burnout (or occupational burnout) describes a broad feeling of exhaustion and a lack of interest in or drive for one's work.</a:t>
              </a:r>
              <a:endParaRPr sz="2700" b="0" i="0" u="none" strike="noStrike" cap="none">
                <a:solidFill>
                  <a:schemeClr val="lt1"/>
                </a:solidFill>
                <a:latin typeface="Calibri"/>
                <a:ea typeface="Calibri"/>
                <a:cs typeface="Calibri"/>
                <a:sym typeface="Calibri"/>
              </a:endParaRPr>
            </a:p>
          </p:txBody>
        </p:sp>
        <p:sp>
          <p:nvSpPr>
            <p:cNvPr id="270" name="Google Shape;270;p9"/>
            <p:cNvSpPr/>
            <p:nvPr/>
          </p:nvSpPr>
          <p:spPr>
            <a:xfrm>
              <a:off x="0" y="1601209"/>
              <a:ext cx="9941318" cy="1484730"/>
            </a:xfrm>
            <a:prstGeom prst="roundRect">
              <a:avLst>
                <a:gd name="adj" fmla="val 16667"/>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9"/>
            <p:cNvSpPr txBox="1"/>
            <p:nvPr/>
          </p:nvSpPr>
          <p:spPr>
            <a:xfrm>
              <a:off x="72479" y="1673688"/>
              <a:ext cx="9796360" cy="1339772"/>
            </a:xfrm>
            <a:prstGeom prst="rect">
              <a:avLst/>
            </a:prstGeom>
            <a:noFill/>
            <a:ln>
              <a:noFill/>
            </a:ln>
          </p:spPr>
          <p:txBody>
            <a:bodyPr spcFirstLastPara="1" wrap="square" lIns="102850" tIns="102850" rIns="102850" bIns="102850" anchor="ctr" anchorCtr="0">
              <a:noAutofit/>
            </a:bodyPr>
            <a:lstStyle/>
            <a:p>
              <a:pPr marL="0" marR="0" lvl="0" indent="0" algn="l" rtl="0">
                <a:lnSpc>
                  <a:spcPct val="90000"/>
                </a:lnSpc>
                <a:spcBef>
                  <a:spcPts val="0"/>
                </a:spcBef>
                <a:spcAft>
                  <a:spcPts val="0"/>
                </a:spcAft>
                <a:buClr>
                  <a:schemeClr val="lt1"/>
                </a:buClr>
                <a:buSzPts val="2700"/>
                <a:buFont typeface="Calibri"/>
                <a:buNone/>
              </a:pPr>
              <a:r>
                <a:rPr lang="en-GB" sz="2700" b="0" i="0" u="none" strike="noStrike" cap="none">
                  <a:solidFill>
                    <a:schemeClr val="lt1"/>
                  </a:solidFill>
                  <a:latin typeface="Calibri"/>
                  <a:ea typeface="Calibri"/>
                  <a:cs typeface="Calibri"/>
                  <a:sym typeface="Calibri"/>
                </a:rPr>
                <a:t>Secondary trauma and compassion fatigue are two terms used to describe the unfavourable feelings that people experience after helping others as part of their work. </a:t>
              </a:r>
              <a:endParaRPr sz="2700" b="0" i="0" u="none" strike="noStrike" cap="none">
                <a:solidFill>
                  <a:schemeClr val="lt1"/>
                </a:solidFill>
                <a:latin typeface="Calibri"/>
                <a:ea typeface="Calibri"/>
                <a:cs typeface="Calibri"/>
                <a:sym typeface="Calibri"/>
              </a:endParaRPr>
            </a:p>
          </p:txBody>
        </p:sp>
      </p:grpSp>
      <p:cxnSp>
        <p:nvCxnSpPr>
          <p:cNvPr id="272" name="Google Shape;272;p9"/>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78" name="Google Shape;278;p10"/>
          <p:cNvGrpSpPr/>
          <p:nvPr/>
        </p:nvGrpSpPr>
        <p:grpSpPr>
          <a:xfrm>
            <a:off x="4" y="1216597"/>
            <a:ext cx="731521" cy="673460"/>
            <a:chOff x="3940602" y="308034"/>
            <a:chExt cx="2116791" cy="3428999"/>
          </a:xfrm>
        </p:grpSpPr>
        <p:sp>
          <p:nvSpPr>
            <p:cNvPr id="279" name="Google Shape;279;p10"/>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0" name="Google Shape;280;p10"/>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1" name="Google Shape;281;p10"/>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82" name="Google Shape;282;p10"/>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3" name="Google Shape;283;p10"/>
          <p:cNvSpPr txBox="1">
            <a:spLocks noGrp="1"/>
          </p:cNvSpPr>
          <p:nvPr>
            <p:ph type="title"/>
          </p:nvPr>
        </p:nvSpPr>
        <p:spPr>
          <a:xfrm>
            <a:off x="522714" y="783772"/>
            <a:ext cx="11142213"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BURNOUT VS COMPASSION FATIGUE</a:t>
            </a:r>
            <a:endParaRPr/>
          </a:p>
        </p:txBody>
      </p:sp>
      <p:cxnSp>
        <p:nvCxnSpPr>
          <p:cNvPr id="284" name="Google Shape;284;p10"/>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285" name="Google Shape;285;p10"/>
          <p:cNvGrpSpPr/>
          <p:nvPr/>
        </p:nvGrpSpPr>
        <p:grpSpPr>
          <a:xfrm>
            <a:off x="838200" y="2721659"/>
            <a:ext cx="10515600" cy="3542400"/>
            <a:chOff x="0" y="51435"/>
            <a:chExt cx="10515600" cy="3542400"/>
          </a:xfrm>
        </p:grpSpPr>
        <p:sp>
          <p:nvSpPr>
            <p:cNvPr id="286" name="Google Shape;286;p10"/>
            <p:cNvSpPr/>
            <p:nvPr/>
          </p:nvSpPr>
          <p:spPr>
            <a:xfrm>
              <a:off x="0" y="287595"/>
              <a:ext cx="10515600" cy="403200"/>
            </a:xfrm>
            <a:prstGeom prst="rect">
              <a:avLst/>
            </a:prstGeom>
            <a:solidFill>
              <a:schemeClr val="lt1">
                <a:alpha val="89803"/>
              </a:schemeClr>
            </a:solidFill>
            <a:ln w="12700" cap="flat" cmpd="sng">
              <a:solidFill>
                <a:srgbClr val="62A53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0"/>
            <p:cNvSpPr/>
            <p:nvPr/>
          </p:nvSpPr>
          <p:spPr>
            <a:xfrm>
              <a:off x="525780" y="51435"/>
              <a:ext cx="9396582" cy="472320"/>
            </a:xfrm>
            <a:prstGeom prst="roundRect">
              <a:avLst>
                <a:gd name="adj" fmla="val 16667"/>
              </a:avLst>
            </a:prstGeom>
            <a:solidFill>
              <a:srgbClr val="62A53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0"/>
            <p:cNvSpPr txBox="1"/>
            <p:nvPr/>
          </p:nvSpPr>
          <p:spPr>
            <a:xfrm>
              <a:off x="548837" y="74492"/>
              <a:ext cx="9350468" cy="426206"/>
            </a:xfrm>
            <a:prstGeom prst="rect">
              <a:avLst/>
            </a:prstGeom>
            <a:noFill/>
            <a:ln>
              <a:noFill/>
            </a:ln>
          </p:spPr>
          <p:txBody>
            <a:bodyPr spcFirstLastPara="1" wrap="square" lIns="278225" tIns="0" rIns="278225" bIns="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n-GB" sz="1400" b="1" i="0" u="none" strike="noStrike" cap="none">
                  <a:solidFill>
                    <a:schemeClr val="lt1"/>
                  </a:solidFill>
                  <a:latin typeface="Calibri"/>
                  <a:ea typeface="Calibri"/>
                  <a:cs typeface="Calibri"/>
                  <a:sym typeface="Calibri"/>
                </a:rPr>
                <a:t>There are four key distinctions between burnout and compassion fatigue: </a:t>
              </a:r>
              <a:endParaRPr sz="1400" b="1" i="0" u="none" strike="noStrike" cap="none">
                <a:solidFill>
                  <a:schemeClr val="lt1"/>
                </a:solidFill>
                <a:latin typeface="Calibri"/>
                <a:ea typeface="Calibri"/>
                <a:cs typeface="Calibri"/>
                <a:sym typeface="Calibri"/>
              </a:endParaRPr>
            </a:p>
          </p:txBody>
        </p:sp>
        <p:sp>
          <p:nvSpPr>
            <p:cNvPr id="289" name="Google Shape;289;p10"/>
            <p:cNvSpPr/>
            <p:nvPr/>
          </p:nvSpPr>
          <p:spPr>
            <a:xfrm>
              <a:off x="0" y="1013355"/>
              <a:ext cx="10515600" cy="403200"/>
            </a:xfrm>
            <a:prstGeom prst="rect">
              <a:avLst/>
            </a:prstGeom>
            <a:solidFill>
              <a:schemeClr val="lt1">
                <a:alpha val="89803"/>
              </a:schemeClr>
            </a:solidFill>
            <a:ln w="12700" cap="flat" cmpd="sng">
              <a:solidFill>
                <a:srgbClr val="34A76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0"/>
            <p:cNvSpPr/>
            <p:nvPr/>
          </p:nvSpPr>
          <p:spPr>
            <a:xfrm>
              <a:off x="525780" y="777195"/>
              <a:ext cx="9379578" cy="472320"/>
            </a:xfrm>
            <a:prstGeom prst="roundRect">
              <a:avLst>
                <a:gd name="adj" fmla="val 16667"/>
              </a:avLst>
            </a:prstGeom>
            <a:solidFill>
              <a:srgbClr val="34A76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0"/>
            <p:cNvSpPr txBox="1"/>
            <p:nvPr/>
          </p:nvSpPr>
          <p:spPr>
            <a:xfrm>
              <a:off x="548837" y="800252"/>
              <a:ext cx="9333464" cy="426206"/>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Exposure to traumatic content is the source of compassion fatigue. Work-related factors including the position, co-workers, boss, and a toxic workplace culture contribute to burnout. </a:t>
              </a:r>
              <a:endParaRPr sz="1400" b="0" i="0" u="none" strike="noStrike" cap="none">
                <a:solidFill>
                  <a:schemeClr val="lt1"/>
                </a:solidFill>
                <a:latin typeface="Calibri"/>
                <a:ea typeface="Calibri"/>
                <a:cs typeface="Calibri"/>
                <a:sym typeface="Calibri"/>
              </a:endParaRPr>
            </a:p>
          </p:txBody>
        </p:sp>
        <p:sp>
          <p:nvSpPr>
            <p:cNvPr id="292" name="Google Shape;292;p10"/>
            <p:cNvSpPr/>
            <p:nvPr/>
          </p:nvSpPr>
          <p:spPr>
            <a:xfrm>
              <a:off x="0" y="1739115"/>
              <a:ext cx="10515600" cy="403200"/>
            </a:xfrm>
            <a:prstGeom prst="rect">
              <a:avLst/>
            </a:prstGeom>
            <a:solidFill>
              <a:schemeClr val="lt1">
                <a:alpha val="89803"/>
              </a:schemeClr>
            </a:solidFill>
            <a:ln w="12700" cap="flat" cmpd="sng">
              <a:solidFill>
                <a:srgbClr val="43C1A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0"/>
            <p:cNvSpPr/>
            <p:nvPr/>
          </p:nvSpPr>
          <p:spPr>
            <a:xfrm>
              <a:off x="525780" y="1502955"/>
              <a:ext cx="9372144" cy="47232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0"/>
            <p:cNvSpPr txBox="1"/>
            <p:nvPr/>
          </p:nvSpPr>
          <p:spPr>
            <a:xfrm>
              <a:off x="548837" y="1526012"/>
              <a:ext cx="9326030" cy="426206"/>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Compassion fatigue has a rapid onset and can be felt after the first experience of absorbing one’s traumatic material. </a:t>
              </a:r>
              <a:endParaRPr sz="1400" b="0" i="0" u="none" strike="noStrike" cap="none">
                <a:solidFill>
                  <a:schemeClr val="lt1"/>
                </a:solidFill>
                <a:latin typeface="Calibri"/>
                <a:ea typeface="Calibri"/>
                <a:cs typeface="Calibri"/>
                <a:sym typeface="Calibri"/>
              </a:endParaRPr>
            </a:p>
          </p:txBody>
        </p:sp>
        <p:sp>
          <p:nvSpPr>
            <p:cNvPr id="295" name="Google Shape;295;p10"/>
            <p:cNvSpPr/>
            <p:nvPr/>
          </p:nvSpPr>
          <p:spPr>
            <a:xfrm>
              <a:off x="0" y="2464875"/>
              <a:ext cx="10515600" cy="403200"/>
            </a:xfrm>
            <a:prstGeom prst="rect">
              <a:avLst/>
            </a:prstGeom>
            <a:solidFill>
              <a:schemeClr val="lt1">
                <a:alpha val="89803"/>
              </a:schemeClr>
            </a:solidFill>
            <a:ln w="12700" cap="flat" cmpd="sng">
              <a:solidFill>
                <a:srgbClr val="4CB3CE"/>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0"/>
            <p:cNvSpPr/>
            <p:nvPr/>
          </p:nvSpPr>
          <p:spPr>
            <a:xfrm>
              <a:off x="525780" y="2228715"/>
              <a:ext cx="9334971" cy="472320"/>
            </a:xfrm>
            <a:prstGeom prst="roundRect">
              <a:avLst>
                <a:gd name="adj" fmla="val 16667"/>
              </a:avLst>
            </a:prstGeom>
            <a:solidFill>
              <a:srgbClr val="4CB3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0"/>
            <p:cNvSpPr txBox="1"/>
            <p:nvPr/>
          </p:nvSpPr>
          <p:spPr>
            <a:xfrm>
              <a:off x="548837" y="2251772"/>
              <a:ext cx="9288857" cy="426206"/>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The result of helping others is referred to as compassion fatigue. The phrase "burnout" refers to the effects of a demanding work environment. </a:t>
              </a:r>
              <a:endParaRPr sz="1400" b="0" i="0" u="none" strike="noStrike" cap="none">
                <a:solidFill>
                  <a:schemeClr val="lt1"/>
                </a:solidFill>
                <a:latin typeface="Calibri"/>
                <a:ea typeface="Calibri"/>
                <a:cs typeface="Calibri"/>
                <a:sym typeface="Calibri"/>
              </a:endParaRPr>
            </a:p>
          </p:txBody>
        </p:sp>
        <p:sp>
          <p:nvSpPr>
            <p:cNvPr id="298" name="Google Shape;298;p10"/>
            <p:cNvSpPr/>
            <p:nvPr/>
          </p:nvSpPr>
          <p:spPr>
            <a:xfrm>
              <a:off x="0" y="3190635"/>
              <a:ext cx="10515600" cy="403200"/>
            </a:xfrm>
            <a:prstGeom prst="rect">
              <a:avLst/>
            </a:prstGeom>
            <a:solidFill>
              <a:schemeClr val="lt1">
                <a:alpha val="89803"/>
              </a:schemeClr>
            </a:solidFill>
            <a:ln w="12700" cap="flat" cmpd="sng">
              <a:solidFill>
                <a:srgbClr val="50C3F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0"/>
            <p:cNvSpPr/>
            <p:nvPr/>
          </p:nvSpPr>
          <p:spPr>
            <a:xfrm>
              <a:off x="525780" y="2954475"/>
              <a:ext cx="9365960" cy="472320"/>
            </a:xfrm>
            <a:prstGeom prst="roundRect">
              <a:avLst>
                <a:gd name="adj" fmla="val 16667"/>
              </a:avLst>
            </a:prstGeom>
            <a:solidFill>
              <a:srgbClr val="50C3F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0"/>
            <p:cNvSpPr txBox="1"/>
            <p:nvPr/>
          </p:nvSpPr>
          <p:spPr>
            <a:xfrm>
              <a:off x="548837" y="2977532"/>
              <a:ext cx="9319846" cy="426206"/>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If treated early, compassion fatigue can be solved more quickly than burnout. Recovery from burnout takes more time.</a:t>
              </a:r>
              <a:endParaRPr sz="14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1"/>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06" name="Google Shape;306;p11"/>
          <p:cNvGrpSpPr/>
          <p:nvPr/>
        </p:nvGrpSpPr>
        <p:grpSpPr>
          <a:xfrm>
            <a:off x="4" y="1216597"/>
            <a:ext cx="731521" cy="673460"/>
            <a:chOff x="3940602" y="308034"/>
            <a:chExt cx="2116791" cy="3428999"/>
          </a:xfrm>
        </p:grpSpPr>
        <p:sp>
          <p:nvSpPr>
            <p:cNvPr id="307" name="Google Shape;307;p11"/>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8" name="Google Shape;308;p11"/>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9" name="Google Shape;309;p11"/>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10" name="Google Shape;310;p11"/>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1" name="Google Shape;311;p11"/>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400"/>
              <a:buFont typeface="Aharoni"/>
              <a:buNone/>
            </a:pPr>
            <a:br>
              <a:rPr lang="en-GB" sz="3400">
                <a:solidFill>
                  <a:schemeClr val="accent4"/>
                </a:solidFill>
                <a:latin typeface="Aharoni"/>
                <a:ea typeface="Aharoni"/>
                <a:cs typeface="Aharoni"/>
                <a:sym typeface="Aharoni"/>
              </a:rPr>
            </a:br>
            <a:r>
              <a:rPr lang="en-GB" sz="3400" b="1">
                <a:solidFill>
                  <a:schemeClr val="accent4"/>
                </a:solidFill>
                <a:latin typeface="Aharoni"/>
                <a:ea typeface="Aharoni"/>
                <a:cs typeface="Aharoni"/>
                <a:sym typeface="Aharoni"/>
              </a:rPr>
              <a:t>SIGNS OF COMPASSION FATIGUE </a:t>
            </a:r>
            <a:br>
              <a:rPr lang="en-GB" sz="3400" b="1"/>
            </a:br>
            <a:endParaRPr sz="3400"/>
          </a:p>
        </p:txBody>
      </p:sp>
      <p:cxnSp>
        <p:nvCxnSpPr>
          <p:cNvPr id="312" name="Google Shape;312;p11"/>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313" name="Google Shape;313;p11"/>
          <p:cNvGrpSpPr/>
          <p:nvPr/>
        </p:nvGrpSpPr>
        <p:grpSpPr>
          <a:xfrm>
            <a:off x="838200" y="2782357"/>
            <a:ext cx="10444842" cy="3366720"/>
            <a:chOff x="0" y="78343"/>
            <a:chExt cx="10444842" cy="3366720"/>
          </a:xfrm>
        </p:grpSpPr>
        <p:sp>
          <p:nvSpPr>
            <p:cNvPr id="314" name="Google Shape;314;p11"/>
            <p:cNvSpPr/>
            <p:nvPr/>
          </p:nvSpPr>
          <p:spPr>
            <a:xfrm>
              <a:off x="0" y="78343"/>
              <a:ext cx="10444842" cy="63648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1"/>
            <p:cNvSpPr txBox="1"/>
            <p:nvPr/>
          </p:nvSpPr>
          <p:spPr>
            <a:xfrm>
              <a:off x="31070" y="109413"/>
              <a:ext cx="10382702"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Your capacity to perform your everyday tasks or job might be momentarily affected by compassion fatigue. There are symptoms that you could be experiencing compassion fatigue, as well as those of someone you know or work with. </a:t>
              </a:r>
              <a:endParaRPr sz="1600" b="0" i="0" u="none" strike="noStrike" cap="none">
                <a:solidFill>
                  <a:schemeClr val="lt1"/>
                </a:solidFill>
                <a:latin typeface="Calibri"/>
                <a:ea typeface="Calibri"/>
                <a:cs typeface="Calibri"/>
                <a:sym typeface="Calibri"/>
              </a:endParaRPr>
            </a:p>
          </p:txBody>
        </p:sp>
        <p:sp>
          <p:nvSpPr>
            <p:cNvPr id="316" name="Google Shape;316;p11"/>
            <p:cNvSpPr/>
            <p:nvPr/>
          </p:nvSpPr>
          <p:spPr>
            <a:xfrm>
              <a:off x="0" y="760903"/>
              <a:ext cx="10444842" cy="636480"/>
            </a:xfrm>
            <a:prstGeom prst="roundRect">
              <a:avLst>
                <a:gd name="adj" fmla="val 16667"/>
              </a:avLst>
            </a:prstGeom>
            <a:solidFill>
              <a:srgbClr val="44C4B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1"/>
            <p:cNvSpPr txBox="1"/>
            <p:nvPr/>
          </p:nvSpPr>
          <p:spPr>
            <a:xfrm>
              <a:off x="31070" y="791973"/>
              <a:ext cx="10382702"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According to research, long-term stress can cause mild to severe mood fluctuations, especially as you become older. Common symptoms of compassion fatigue brought on by too much stress include: </a:t>
              </a:r>
              <a:endParaRPr sz="1600" b="0" i="0" u="none" strike="noStrike" cap="none">
                <a:solidFill>
                  <a:schemeClr val="lt1"/>
                </a:solidFill>
                <a:latin typeface="Calibri"/>
                <a:ea typeface="Calibri"/>
                <a:cs typeface="Calibri"/>
                <a:sym typeface="Calibri"/>
              </a:endParaRPr>
            </a:p>
          </p:txBody>
        </p:sp>
        <p:sp>
          <p:nvSpPr>
            <p:cNvPr id="318" name="Google Shape;318;p11"/>
            <p:cNvSpPr/>
            <p:nvPr/>
          </p:nvSpPr>
          <p:spPr>
            <a:xfrm>
              <a:off x="0" y="1443463"/>
              <a:ext cx="10444842" cy="636480"/>
            </a:xfrm>
            <a:prstGeom prst="roundRect">
              <a:avLst>
                <a:gd name="adj" fmla="val 16667"/>
              </a:avLst>
            </a:prstGeom>
            <a:solidFill>
              <a:srgbClr val="47C7C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1"/>
            <p:cNvSpPr txBox="1"/>
            <p:nvPr/>
          </p:nvSpPr>
          <p:spPr>
            <a:xfrm>
              <a:off x="31070" y="1474533"/>
              <a:ext cx="10382702"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Abrupt changes in attitude and mood</a:t>
              </a:r>
              <a:endParaRPr sz="1600" b="0" i="0" u="none" strike="noStrike" cap="none">
                <a:solidFill>
                  <a:schemeClr val="lt1"/>
                </a:solidFill>
                <a:latin typeface="Calibri"/>
                <a:ea typeface="Calibri"/>
                <a:cs typeface="Calibri"/>
                <a:sym typeface="Calibri"/>
              </a:endParaRPr>
            </a:p>
          </p:txBody>
        </p:sp>
        <p:sp>
          <p:nvSpPr>
            <p:cNvPr id="320" name="Google Shape;320;p11"/>
            <p:cNvSpPr/>
            <p:nvPr/>
          </p:nvSpPr>
          <p:spPr>
            <a:xfrm>
              <a:off x="0" y="2126023"/>
              <a:ext cx="10444842" cy="636480"/>
            </a:xfrm>
            <a:prstGeom prst="roundRect">
              <a:avLst>
                <a:gd name="adj" fmla="val 16667"/>
              </a:avLst>
            </a:prstGeom>
            <a:solidFill>
              <a:srgbClr val="49BE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1"/>
            <p:cNvSpPr txBox="1"/>
            <p:nvPr/>
          </p:nvSpPr>
          <p:spPr>
            <a:xfrm>
              <a:off x="31070" y="2157093"/>
              <a:ext cx="10382702"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Changing one's outlook to one that is cynical</a:t>
              </a:r>
              <a:endParaRPr sz="1600" b="0" i="0" u="none" strike="noStrike" cap="none">
                <a:solidFill>
                  <a:schemeClr val="lt1"/>
                </a:solidFill>
                <a:latin typeface="Calibri"/>
                <a:ea typeface="Calibri"/>
                <a:cs typeface="Calibri"/>
                <a:sym typeface="Calibri"/>
              </a:endParaRPr>
            </a:p>
          </p:txBody>
        </p:sp>
        <p:sp>
          <p:nvSpPr>
            <p:cNvPr id="322" name="Google Shape;322;p11"/>
            <p:cNvSpPr/>
            <p:nvPr/>
          </p:nvSpPr>
          <p:spPr>
            <a:xfrm>
              <a:off x="0" y="2808583"/>
              <a:ext cx="10444842" cy="636480"/>
            </a:xfrm>
            <a:prstGeom prst="roundRect">
              <a:avLst>
                <a:gd name="adj" fmla="val 16667"/>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1"/>
            <p:cNvSpPr txBox="1"/>
            <p:nvPr/>
          </p:nvSpPr>
          <p:spPr>
            <a:xfrm>
              <a:off x="31070" y="2839653"/>
              <a:ext cx="10382702"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Being very irritated or easily angered</a:t>
              </a:r>
              <a:endParaRPr sz="1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2"/>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29" name="Google Shape;329;p12"/>
          <p:cNvGrpSpPr/>
          <p:nvPr/>
        </p:nvGrpSpPr>
        <p:grpSpPr>
          <a:xfrm>
            <a:off x="4" y="1216597"/>
            <a:ext cx="731521" cy="673460"/>
            <a:chOff x="3940602" y="308034"/>
            <a:chExt cx="2116791" cy="3428999"/>
          </a:xfrm>
        </p:grpSpPr>
        <p:sp>
          <p:nvSpPr>
            <p:cNvPr id="330" name="Google Shape;330;p12"/>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1" name="Google Shape;331;p12"/>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2" name="Google Shape;332;p12"/>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33" name="Google Shape;333;p12"/>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4" name="Google Shape;334;p12"/>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SIGNS OF COMPASSION FATIGUE</a:t>
            </a:r>
            <a:endParaRPr/>
          </a:p>
        </p:txBody>
      </p:sp>
      <p:cxnSp>
        <p:nvCxnSpPr>
          <p:cNvPr id="335" name="Google Shape;335;p12"/>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336" name="Google Shape;336;p12"/>
          <p:cNvGrpSpPr/>
          <p:nvPr/>
        </p:nvGrpSpPr>
        <p:grpSpPr>
          <a:xfrm>
            <a:off x="1038893" y="3018131"/>
            <a:ext cx="10109856" cy="3208676"/>
            <a:chOff x="134291" y="612"/>
            <a:chExt cx="10109856" cy="3208676"/>
          </a:xfrm>
        </p:grpSpPr>
        <p:sp>
          <p:nvSpPr>
            <p:cNvPr id="337" name="Google Shape;337;p12"/>
            <p:cNvSpPr/>
            <p:nvPr/>
          </p:nvSpPr>
          <p:spPr>
            <a:xfrm>
              <a:off x="134291" y="612"/>
              <a:ext cx="4332795" cy="2751325"/>
            </a:xfrm>
            <a:prstGeom prst="roundRect">
              <a:avLst>
                <a:gd name="adj" fmla="val 1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2"/>
            <p:cNvSpPr/>
            <p:nvPr/>
          </p:nvSpPr>
          <p:spPr>
            <a:xfrm>
              <a:off x="615713" y="457963"/>
              <a:ext cx="4332795" cy="2751325"/>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2"/>
            <p:cNvSpPr txBox="1"/>
            <p:nvPr/>
          </p:nvSpPr>
          <p:spPr>
            <a:xfrm>
              <a:off x="696297" y="538547"/>
              <a:ext cx="4171627" cy="2590157"/>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Clr>
                  <a:schemeClr val="dk1"/>
                </a:buClr>
                <a:buSzPts val="2100"/>
                <a:buFont typeface="Calibri"/>
                <a:buNone/>
              </a:pPr>
              <a:r>
                <a:rPr lang="en-GB" sz="2100" b="1" i="0" u="none" strike="noStrike" cap="none">
                  <a:solidFill>
                    <a:schemeClr val="dk1"/>
                  </a:solidFill>
                  <a:latin typeface="Calibri"/>
                  <a:ea typeface="Calibri"/>
                  <a:cs typeface="Calibri"/>
                  <a:sym typeface="Calibri"/>
                </a:rPr>
                <a:t>Experiencing detachment - </a:t>
              </a:r>
              <a:r>
                <a:rPr lang="en-GB" sz="2100" b="0" i="0" u="none" strike="noStrike" cap="none">
                  <a:solidFill>
                    <a:schemeClr val="dk1"/>
                  </a:solidFill>
                  <a:latin typeface="Calibri"/>
                  <a:ea typeface="Calibri"/>
                  <a:cs typeface="Calibri"/>
                  <a:sym typeface="Calibri"/>
                </a:rPr>
                <a:t>A drastic disengagement from social ties is a frequent symptom of compassion fatigue. Friendships or connections may be neglected. Your personal or professional life may make you feel emotionally cut off from other people or numb. </a:t>
              </a:r>
              <a:endParaRPr sz="2100" b="0" i="0" u="none" strike="noStrike" cap="none">
                <a:solidFill>
                  <a:schemeClr val="dk1"/>
                </a:solidFill>
                <a:latin typeface="Calibri"/>
                <a:ea typeface="Calibri"/>
                <a:cs typeface="Calibri"/>
                <a:sym typeface="Calibri"/>
              </a:endParaRPr>
            </a:p>
          </p:txBody>
        </p:sp>
        <p:sp>
          <p:nvSpPr>
            <p:cNvPr id="340" name="Google Shape;340;p12"/>
            <p:cNvSpPr/>
            <p:nvPr/>
          </p:nvSpPr>
          <p:spPr>
            <a:xfrm>
              <a:off x="5429930" y="612"/>
              <a:ext cx="4332795" cy="2751325"/>
            </a:xfrm>
            <a:prstGeom prst="roundRect">
              <a:avLst>
                <a:gd name="adj" fmla="val 10000"/>
              </a:avLst>
            </a:prstGeom>
            <a:solidFill>
              <a:srgbClr val="8DD9C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2"/>
            <p:cNvSpPr/>
            <p:nvPr/>
          </p:nvSpPr>
          <p:spPr>
            <a:xfrm>
              <a:off x="5911352" y="457963"/>
              <a:ext cx="4332795" cy="2751325"/>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2"/>
            <p:cNvSpPr txBox="1"/>
            <p:nvPr/>
          </p:nvSpPr>
          <p:spPr>
            <a:xfrm>
              <a:off x="5991936" y="538547"/>
              <a:ext cx="4171627" cy="2590157"/>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Clr>
                  <a:schemeClr val="dk1"/>
                </a:buClr>
                <a:buSzPts val="2100"/>
                <a:buFont typeface="Calibri"/>
                <a:buNone/>
              </a:pPr>
              <a:r>
                <a:rPr lang="en-GB" sz="2100" b="1" i="0" u="none" strike="noStrike" cap="none">
                  <a:solidFill>
                    <a:schemeClr val="dk1"/>
                  </a:solidFill>
                  <a:latin typeface="Calibri"/>
                  <a:ea typeface="Calibri"/>
                  <a:cs typeface="Calibri"/>
                  <a:sym typeface="Calibri"/>
                </a:rPr>
                <a:t>Addiction - </a:t>
              </a:r>
              <a:r>
                <a:rPr lang="en-GB" sz="2100" b="0" i="0" u="none" strike="noStrike" cap="none">
                  <a:solidFill>
                    <a:schemeClr val="dk1"/>
                  </a:solidFill>
                  <a:latin typeface="Calibri"/>
                  <a:ea typeface="Calibri"/>
                  <a:cs typeface="Calibri"/>
                  <a:sym typeface="Calibri"/>
                </a:rPr>
                <a:t>There is a connection between addiction or covert self-medication and compassion fatigue. Alcoholism, gambling addiction, drug addiction, and even workaholism can be a sign of compassion fatigue and a way of coping with it. </a:t>
              </a:r>
              <a:endParaRPr sz="21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1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48" name="Google Shape;348;p13"/>
          <p:cNvGrpSpPr/>
          <p:nvPr/>
        </p:nvGrpSpPr>
        <p:grpSpPr>
          <a:xfrm>
            <a:off x="4" y="1216597"/>
            <a:ext cx="731521" cy="673460"/>
            <a:chOff x="3940602" y="308034"/>
            <a:chExt cx="2116791" cy="3428999"/>
          </a:xfrm>
        </p:grpSpPr>
        <p:sp>
          <p:nvSpPr>
            <p:cNvPr id="349" name="Google Shape;349;p13"/>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0" name="Google Shape;350;p13"/>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1" name="Google Shape;351;p13"/>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52" name="Google Shape;352;p13"/>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3" name="Google Shape;353;p13"/>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SIGNS OF COMPASSION FATIGUE </a:t>
            </a:r>
            <a:endParaRPr/>
          </a:p>
        </p:txBody>
      </p:sp>
      <p:cxnSp>
        <p:nvCxnSpPr>
          <p:cNvPr id="354" name="Google Shape;354;p13"/>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355" name="Google Shape;355;p13"/>
          <p:cNvGrpSpPr/>
          <p:nvPr/>
        </p:nvGrpSpPr>
        <p:grpSpPr>
          <a:xfrm>
            <a:off x="738268" y="3608632"/>
            <a:ext cx="10711105" cy="1530157"/>
            <a:chOff x="1307" y="1166442"/>
            <a:chExt cx="10711105" cy="1530157"/>
          </a:xfrm>
        </p:grpSpPr>
        <p:sp>
          <p:nvSpPr>
            <p:cNvPr id="356" name="Google Shape;356;p13"/>
            <p:cNvSpPr/>
            <p:nvPr/>
          </p:nvSpPr>
          <p:spPr>
            <a:xfrm>
              <a:off x="1307" y="1166442"/>
              <a:ext cx="3060315" cy="1530157"/>
            </a:xfrm>
            <a:prstGeom prst="roundRect">
              <a:avLst>
                <a:gd name="adj" fmla="val 10000"/>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3"/>
            <p:cNvSpPr txBox="1"/>
            <p:nvPr/>
          </p:nvSpPr>
          <p:spPr>
            <a:xfrm>
              <a:off x="46124" y="1211259"/>
              <a:ext cx="2970681" cy="1440523"/>
            </a:xfrm>
            <a:prstGeom prst="rect">
              <a:avLst/>
            </a:prstGeom>
            <a:noFill/>
            <a:ln>
              <a:noFill/>
            </a:ln>
          </p:spPr>
          <p:txBody>
            <a:bodyPr spcFirstLastPara="1" wrap="square" lIns="30475" tIns="20300" rIns="30475"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i="0" u="none" strike="noStrike" cap="none">
                  <a:solidFill>
                    <a:schemeClr val="lt1"/>
                  </a:solidFill>
                  <a:latin typeface="Calibri"/>
                  <a:ea typeface="Calibri"/>
                  <a:cs typeface="Calibri"/>
                  <a:sym typeface="Calibri"/>
                </a:rPr>
                <a:t>Common reactions to stressful or traumatic events include anxious or sad feelings and anxious behaviours.</a:t>
              </a:r>
              <a:endParaRPr sz="1600" b="0" i="0" u="none" strike="noStrike" cap="none">
                <a:solidFill>
                  <a:schemeClr val="lt1"/>
                </a:solidFill>
                <a:latin typeface="Calibri"/>
                <a:ea typeface="Calibri"/>
                <a:cs typeface="Calibri"/>
                <a:sym typeface="Calibri"/>
              </a:endParaRPr>
            </a:p>
          </p:txBody>
        </p:sp>
        <p:sp>
          <p:nvSpPr>
            <p:cNvPr id="358" name="Google Shape;358;p13"/>
            <p:cNvSpPr/>
            <p:nvPr/>
          </p:nvSpPr>
          <p:spPr>
            <a:xfrm>
              <a:off x="3826702" y="1166442"/>
              <a:ext cx="3060315" cy="1530157"/>
            </a:xfrm>
            <a:prstGeom prst="roundRect">
              <a:avLst>
                <a:gd name="adj" fmla="val 1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3"/>
            <p:cNvSpPr txBox="1"/>
            <p:nvPr/>
          </p:nvSpPr>
          <p:spPr>
            <a:xfrm>
              <a:off x="3871519" y="1211259"/>
              <a:ext cx="2970681" cy="1440523"/>
            </a:xfrm>
            <a:prstGeom prst="rect">
              <a:avLst/>
            </a:prstGeom>
            <a:noFill/>
            <a:ln>
              <a:noFill/>
            </a:ln>
          </p:spPr>
          <p:txBody>
            <a:bodyPr spcFirstLastPara="1" wrap="square" lIns="30475" tIns="20300" rIns="30475"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i="0" u="none" strike="noStrike" cap="none">
                  <a:solidFill>
                    <a:schemeClr val="lt1"/>
                  </a:solidFill>
                  <a:latin typeface="Calibri"/>
                  <a:ea typeface="Calibri"/>
                  <a:cs typeface="Calibri"/>
                  <a:sym typeface="Calibri"/>
                </a:rPr>
                <a:t>You may have anxiety about the world around you as a result of compassion fatigue, either perceiving it as hazardous or being overly concerned with your own and your family's safety. </a:t>
              </a:r>
              <a:endParaRPr sz="1600" b="0" i="0" u="none" strike="noStrike" cap="none">
                <a:solidFill>
                  <a:schemeClr val="lt1"/>
                </a:solidFill>
                <a:latin typeface="Calibri"/>
                <a:ea typeface="Calibri"/>
                <a:cs typeface="Calibri"/>
                <a:sym typeface="Calibri"/>
              </a:endParaRPr>
            </a:p>
          </p:txBody>
        </p:sp>
        <p:sp>
          <p:nvSpPr>
            <p:cNvPr id="360" name="Google Shape;360;p13"/>
            <p:cNvSpPr/>
            <p:nvPr/>
          </p:nvSpPr>
          <p:spPr>
            <a:xfrm>
              <a:off x="7652097" y="1166442"/>
              <a:ext cx="3060315" cy="1530157"/>
            </a:xfrm>
            <a:prstGeom prst="roundRect">
              <a:avLst>
                <a:gd name="adj" fmla="val 10000"/>
              </a:avLst>
            </a:prstGeom>
            <a:solidFill>
              <a:srgbClr val="30937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3"/>
            <p:cNvSpPr txBox="1"/>
            <p:nvPr/>
          </p:nvSpPr>
          <p:spPr>
            <a:xfrm>
              <a:off x="7696914" y="1211259"/>
              <a:ext cx="2970681" cy="1440523"/>
            </a:xfrm>
            <a:prstGeom prst="rect">
              <a:avLst/>
            </a:prstGeom>
            <a:noFill/>
            <a:ln>
              <a:noFill/>
            </a:ln>
          </p:spPr>
          <p:txBody>
            <a:bodyPr spcFirstLastPara="1" wrap="square" lIns="30475" tIns="20300" rIns="30475"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i="0" u="none" strike="noStrike" cap="none">
                  <a:solidFill>
                    <a:schemeClr val="lt1"/>
                  </a:solidFill>
                  <a:latin typeface="Calibri"/>
                  <a:ea typeface="Calibri"/>
                  <a:cs typeface="Calibri"/>
                  <a:sym typeface="Calibri"/>
                </a:rPr>
                <a:t>You can also experience depression as a result. You can experience discouragement or wonder if you're a productive employee.</a:t>
              </a:r>
              <a:br>
                <a:rPr lang="en-GB" sz="1600" b="0" i="0" u="none" strike="noStrike" cap="none">
                  <a:solidFill>
                    <a:schemeClr val="lt1"/>
                  </a:solidFill>
                  <a:latin typeface="Calibri"/>
                  <a:ea typeface="Calibri"/>
                  <a:cs typeface="Calibri"/>
                  <a:sym typeface="Calibri"/>
                </a:rPr>
              </a:br>
              <a:endParaRPr sz="1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1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67" name="Google Shape;367;p14"/>
          <p:cNvGrpSpPr/>
          <p:nvPr/>
        </p:nvGrpSpPr>
        <p:grpSpPr>
          <a:xfrm>
            <a:off x="4" y="1216597"/>
            <a:ext cx="731521" cy="673460"/>
            <a:chOff x="3940602" y="308034"/>
            <a:chExt cx="2116791" cy="3428999"/>
          </a:xfrm>
        </p:grpSpPr>
        <p:sp>
          <p:nvSpPr>
            <p:cNvPr id="368" name="Google Shape;368;p14"/>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9" name="Google Shape;369;p14"/>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0" name="Google Shape;370;p14"/>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71" name="Google Shape;371;p14"/>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2" name="Google Shape;372;p14"/>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SIGNS OF COMPASSION FATIGUE</a:t>
            </a:r>
            <a:endParaRPr/>
          </a:p>
        </p:txBody>
      </p:sp>
      <p:cxnSp>
        <p:nvCxnSpPr>
          <p:cNvPr id="373" name="Google Shape;373;p14"/>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374" name="Google Shape;374;p14"/>
          <p:cNvGrpSpPr/>
          <p:nvPr/>
        </p:nvGrpSpPr>
        <p:grpSpPr>
          <a:xfrm>
            <a:off x="800194" y="3320353"/>
            <a:ext cx="10747371" cy="2238476"/>
            <a:chOff x="0" y="812283"/>
            <a:chExt cx="10747371" cy="2238476"/>
          </a:xfrm>
        </p:grpSpPr>
        <p:sp>
          <p:nvSpPr>
            <p:cNvPr id="375" name="Google Shape;375;p14"/>
            <p:cNvSpPr/>
            <p:nvPr/>
          </p:nvSpPr>
          <p:spPr>
            <a:xfrm>
              <a:off x="0" y="812283"/>
              <a:ext cx="3022698" cy="1919413"/>
            </a:xfrm>
            <a:prstGeom prst="roundRect">
              <a:avLst>
                <a:gd name="adj" fmla="val 1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4"/>
            <p:cNvSpPr/>
            <p:nvPr/>
          </p:nvSpPr>
          <p:spPr>
            <a:xfrm>
              <a:off x="335855" y="1131346"/>
              <a:ext cx="3022698" cy="1919413"/>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4"/>
            <p:cNvSpPr txBox="1"/>
            <p:nvPr/>
          </p:nvSpPr>
          <p:spPr>
            <a:xfrm>
              <a:off x="392073" y="1187564"/>
              <a:ext cx="2910262" cy="180697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alibri"/>
                <a:buNone/>
              </a:pPr>
              <a:r>
                <a:rPr lang="en-GB" sz="1600" b="1" i="0" u="none" strike="noStrike" cap="none">
                  <a:solidFill>
                    <a:schemeClr val="dk1"/>
                  </a:solidFill>
                  <a:latin typeface="Calibri"/>
                  <a:ea typeface="Calibri"/>
                  <a:cs typeface="Calibri"/>
                  <a:sym typeface="Calibri"/>
                </a:rPr>
                <a:t>Productivity at work - </a:t>
              </a:r>
              <a:r>
                <a:rPr lang="en-GB" sz="1600" b="0" i="0" u="none" strike="noStrike" cap="none">
                  <a:solidFill>
                    <a:schemeClr val="dk1"/>
                  </a:solidFill>
                  <a:latin typeface="Calibri"/>
                  <a:ea typeface="Calibri"/>
                  <a:cs typeface="Calibri"/>
                  <a:sym typeface="Calibri"/>
                </a:rPr>
                <a:t>According to studies, compassion fatigue-related stress can have an impact on both your mind and body. You could have problems focusing or working efficiently in your personal or professional life. </a:t>
              </a:r>
              <a:endParaRPr sz="1600" b="0" i="0" u="none" strike="noStrike" cap="none">
                <a:solidFill>
                  <a:schemeClr val="dk1"/>
                </a:solidFill>
                <a:latin typeface="Calibri"/>
                <a:ea typeface="Calibri"/>
                <a:cs typeface="Calibri"/>
                <a:sym typeface="Calibri"/>
              </a:endParaRPr>
            </a:p>
          </p:txBody>
        </p:sp>
        <p:sp>
          <p:nvSpPr>
            <p:cNvPr id="378" name="Google Shape;378;p14"/>
            <p:cNvSpPr/>
            <p:nvPr/>
          </p:nvSpPr>
          <p:spPr>
            <a:xfrm>
              <a:off x="3694409" y="812283"/>
              <a:ext cx="3022698" cy="1919413"/>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4"/>
            <p:cNvSpPr/>
            <p:nvPr/>
          </p:nvSpPr>
          <p:spPr>
            <a:xfrm>
              <a:off x="4030264" y="1131346"/>
              <a:ext cx="3022698" cy="1919413"/>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4"/>
            <p:cNvSpPr txBox="1"/>
            <p:nvPr/>
          </p:nvSpPr>
          <p:spPr>
            <a:xfrm>
              <a:off x="4086482" y="1187564"/>
              <a:ext cx="2910262" cy="180697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alibri"/>
                <a:buNone/>
              </a:pPr>
              <a:r>
                <a:rPr lang="en-GB" sz="1600" b="1" i="0" u="none" strike="noStrike" cap="none">
                  <a:solidFill>
                    <a:schemeClr val="dk1"/>
                  </a:solidFill>
                  <a:latin typeface="Calibri"/>
                  <a:ea typeface="Calibri"/>
                  <a:cs typeface="Calibri"/>
                  <a:sym typeface="Calibri"/>
                </a:rPr>
                <a:t>Stress </a:t>
              </a:r>
              <a:r>
                <a:rPr lang="en-GB" sz="1600" b="0" i="0" u="none" strike="noStrike" cap="none">
                  <a:solidFill>
                    <a:schemeClr val="dk1"/>
                  </a:solidFill>
                  <a:latin typeface="Calibri"/>
                  <a:ea typeface="Calibri"/>
                  <a:cs typeface="Calibri"/>
                  <a:sym typeface="Calibri"/>
                </a:rPr>
                <a:t>over a long period of time might impair your memory and make it harder to focus on your task. </a:t>
              </a:r>
              <a:endParaRPr sz="1600" b="0" i="0" u="none" strike="noStrike" cap="none">
                <a:solidFill>
                  <a:schemeClr val="dk1"/>
                </a:solidFill>
                <a:latin typeface="Calibri"/>
                <a:ea typeface="Calibri"/>
                <a:cs typeface="Calibri"/>
                <a:sym typeface="Calibri"/>
              </a:endParaRPr>
            </a:p>
          </p:txBody>
        </p:sp>
        <p:sp>
          <p:nvSpPr>
            <p:cNvPr id="381" name="Google Shape;381;p14"/>
            <p:cNvSpPr/>
            <p:nvPr/>
          </p:nvSpPr>
          <p:spPr>
            <a:xfrm>
              <a:off x="7388818" y="812283"/>
              <a:ext cx="3022698" cy="1919413"/>
            </a:xfrm>
            <a:prstGeom prst="roundRect">
              <a:avLst>
                <a:gd name="adj" fmla="val 10000"/>
              </a:avLst>
            </a:prstGeom>
            <a:solidFill>
              <a:srgbClr val="30937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4"/>
            <p:cNvSpPr/>
            <p:nvPr/>
          </p:nvSpPr>
          <p:spPr>
            <a:xfrm>
              <a:off x="7724673" y="1131346"/>
              <a:ext cx="3022698" cy="1919413"/>
            </a:xfrm>
            <a:prstGeom prst="roundRect">
              <a:avLst>
                <a:gd name="adj" fmla="val 10000"/>
              </a:avLst>
            </a:prstGeom>
            <a:solidFill>
              <a:schemeClr val="lt1">
                <a:alpha val="89803"/>
              </a:schemeClr>
            </a:solidFill>
            <a:ln w="12700" cap="flat" cmpd="sng">
              <a:solidFill>
                <a:srgbClr val="98CB3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4"/>
            <p:cNvSpPr txBox="1"/>
            <p:nvPr/>
          </p:nvSpPr>
          <p:spPr>
            <a:xfrm>
              <a:off x="7780891" y="1187564"/>
              <a:ext cx="2910262" cy="180697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alibri"/>
                <a:buNone/>
              </a:pPr>
              <a:r>
                <a:rPr lang="en-GB" sz="1600" b="1" i="0" u="none" strike="noStrike" cap="none">
                  <a:solidFill>
                    <a:schemeClr val="dk1"/>
                  </a:solidFill>
                  <a:latin typeface="Calibri"/>
                  <a:ea typeface="Calibri"/>
                  <a:cs typeface="Calibri"/>
                  <a:sym typeface="Calibri"/>
                </a:rPr>
                <a:t>Insomnia - </a:t>
              </a:r>
              <a:r>
                <a:rPr lang="en-GB" sz="1600" b="0" i="0" u="none" strike="noStrike" cap="none">
                  <a:solidFill>
                    <a:schemeClr val="dk1"/>
                  </a:solidFill>
                  <a:latin typeface="Calibri"/>
                  <a:ea typeface="Calibri"/>
                  <a:cs typeface="Calibri"/>
                  <a:sym typeface="Calibri"/>
                </a:rPr>
                <a:t>Being plagued by distressing pictures that may interfere with your thoughts or dreams can cause you trouble with falling or staying asleep. </a:t>
              </a:r>
              <a:endParaRPr sz="16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5"/>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89" name="Google Shape;389;p15"/>
          <p:cNvGrpSpPr/>
          <p:nvPr/>
        </p:nvGrpSpPr>
        <p:grpSpPr>
          <a:xfrm>
            <a:off x="4" y="1216597"/>
            <a:ext cx="731521" cy="673460"/>
            <a:chOff x="3940602" y="308034"/>
            <a:chExt cx="2116791" cy="3428999"/>
          </a:xfrm>
        </p:grpSpPr>
        <p:sp>
          <p:nvSpPr>
            <p:cNvPr id="390" name="Google Shape;390;p15"/>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1" name="Google Shape;391;p15"/>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2" name="Google Shape;392;p15"/>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93" name="Google Shape;393;p15"/>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4" name="Google Shape;394;p15"/>
          <p:cNvSpPr txBox="1">
            <a:spLocks noGrp="1"/>
          </p:cNvSpPr>
          <p:nvPr>
            <p:ph type="title"/>
          </p:nvPr>
        </p:nvSpPr>
        <p:spPr>
          <a:xfrm>
            <a:off x="-614969" y="863060"/>
            <a:ext cx="13417581"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PHYSICAL SIGNS OF COMPASSION FATIGUE</a:t>
            </a:r>
            <a:endParaRPr sz="4000">
              <a:solidFill>
                <a:schemeClr val="accent4"/>
              </a:solidFill>
              <a:latin typeface="Aharoni"/>
              <a:ea typeface="Aharoni"/>
              <a:cs typeface="Aharoni"/>
              <a:sym typeface="Aharoni"/>
            </a:endParaRPr>
          </a:p>
        </p:txBody>
      </p:sp>
      <p:cxnSp>
        <p:nvCxnSpPr>
          <p:cNvPr id="395" name="Google Shape;395;p15"/>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396" name="Google Shape;396;p15"/>
          <p:cNvGrpSpPr/>
          <p:nvPr/>
        </p:nvGrpSpPr>
        <p:grpSpPr>
          <a:xfrm>
            <a:off x="758254" y="2701865"/>
            <a:ext cx="10444842" cy="1867314"/>
            <a:chOff x="0" y="857994"/>
            <a:chExt cx="10444842" cy="1867314"/>
          </a:xfrm>
        </p:grpSpPr>
        <p:sp>
          <p:nvSpPr>
            <p:cNvPr id="397" name="Google Shape;397;p15"/>
            <p:cNvSpPr/>
            <p:nvPr/>
          </p:nvSpPr>
          <p:spPr>
            <a:xfrm>
              <a:off x="0" y="857994"/>
              <a:ext cx="10444842" cy="807474"/>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5"/>
            <p:cNvSpPr txBox="1"/>
            <p:nvPr/>
          </p:nvSpPr>
          <p:spPr>
            <a:xfrm>
              <a:off x="39418" y="897412"/>
              <a:ext cx="10366006" cy="728638"/>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Calibri"/>
                <a:buNone/>
              </a:pPr>
              <a:r>
                <a:rPr lang="en-GB" sz="2400" b="1" i="0" u="none" strike="noStrike" cap="none">
                  <a:solidFill>
                    <a:schemeClr val="lt1"/>
                  </a:solidFill>
                  <a:latin typeface="Calibri"/>
                  <a:ea typeface="Calibri"/>
                  <a:cs typeface="Calibri"/>
                  <a:sym typeface="Calibri"/>
                </a:rPr>
                <a:t>Many physical symptoms might result from compassion fatigue. They consist of: </a:t>
              </a:r>
              <a:endParaRPr sz="2400" b="0" i="0" u="none" strike="noStrike" cap="none">
                <a:solidFill>
                  <a:schemeClr val="lt1"/>
                </a:solidFill>
                <a:latin typeface="Calibri"/>
                <a:ea typeface="Calibri"/>
                <a:cs typeface="Calibri"/>
                <a:sym typeface="Calibri"/>
              </a:endParaRPr>
            </a:p>
          </p:txBody>
        </p:sp>
        <p:sp>
          <p:nvSpPr>
            <p:cNvPr id="399" name="Google Shape;399;p15"/>
            <p:cNvSpPr/>
            <p:nvPr/>
          </p:nvSpPr>
          <p:spPr>
            <a:xfrm>
              <a:off x="0" y="1665468"/>
              <a:ext cx="10444842" cy="1059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5"/>
            <p:cNvSpPr txBox="1"/>
            <p:nvPr/>
          </p:nvSpPr>
          <p:spPr>
            <a:xfrm>
              <a:off x="0" y="1665468"/>
              <a:ext cx="10444842" cy="1059840"/>
            </a:xfrm>
            <a:prstGeom prst="rect">
              <a:avLst/>
            </a:prstGeom>
            <a:noFill/>
            <a:ln>
              <a:noFill/>
            </a:ln>
          </p:spPr>
          <p:txBody>
            <a:bodyPr spcFirstLastPara="1" wrap="square" lIns="331600" tIns="30475" rIns="170675" bIns="30475" anchor="t" anchorCtr="0">
              <a:noAutofit/>
            </a:bodyPr>
            <a:lstStyle/>
            <a:p>
              <a:pPr marL="228600" marR="0" lvl="1" indent="-76200" algn="l" rtl="0">
                <a:lnSpc>
                  <a:spcPct val="90000"/>
                </a:lnSpc>
                <a:spcBef>
                  <a:spcPts val="0"/>
                </a:spcBef>
                <a:spcAft>
                  <a:spcPts val="0"/>
                </a:spcAft>
                <a:buClr>
                  <a:schemeClr val="dk1"/>
                </a:buClr>
                <a:buSzPts val="2400"/>
                <a:buFont typeface="Calibri"/>
                <a:buNone/>
              </a:pPr>
              <a:endParaRPr sz="2400" b="0" i="0" u="none" strike="noStrike" cap="none">
                <a:solidFill>
                  <a:schemeClr val="dk1"/>
                </a:solidFill>
                <a:latin typeface="Calibri"/>
                <a:ea typeface="Calibri"/>
                <a:cs typeface="Calibri"/>
                <a:sym typeface="Calibri"/>
              </a:endParaRPr>
            </a:p>
          </p:txBody>
        </p:sp>
      </p:grpSp>
      <p:pic>
        <p:nvPicPr>
          <p:cNvPr id="401" name="Google Shape;401;p15" descr="Tired face with solid fill with solid fill"/>
          <p:cNvPicPr preferRelativeResize="0"/>
          <p:nvPr/>
        </p:nvPicPr>
        <p:blipFill rotWithShape="1">
          <a:blip r:embed="rId3">
            <a:alphaModFix/>
          </a:blip>
          <a:srcRect/>
          <a:stretch/>
        </p:blipFill>
        <p:spPr>
          <a:xfrm>
            <a:off x="862545" y="3848143"/>
            <a:ext cx="678070" cy="678070"/>
          </a:xfrm>
          <a:prstGeom prst="rect">
            <a:avLst/>
          </a:prstGeom>
          <a:noFill/>
          <a:ln>
            <a:noFill/>
          </a:ln>
        </p:spPr>
      </p:pic>
      <p:pic>
        <p:nvPicPr>
          <p:cNvPr id="402" name="Google Shape;402;p15" descr="Stomach with solid fill"/>
          <p:cNvPicPr preferRelativeResize="0"/>
          <p:nvPr/>
        </p:nvPicPr>
        <p:blipFill rotWithShape="1">
          <a:blip r:embed="rId4">
            <a:alphaModFix/>
          </a:blip>
          <a:srcRect/>
          <a:stretch/>
        </p:blipFill>
        <p:spPr>
          <a:xfrm>
            <a:off x="7988293" y="3723052"/>
            <a:ext cx="914400" cy="914400"/>
          </a:xfrm>
          <a:prstGeom prst="rect">
            <a:avLst/>
          </a:prstGeom>
          <a:noFill/>
          <a:ln>
            <a:noFill/>
          </a:ln>
        </p:spPr>
      </p:pic>
      <p:pic>
        <p:nvPicPr>
          <p:cNvPr id="403" name="Google Shape;403;p15" descr="Food Safety with solid fill"/>
          <p:cNvPicPr preferRelativeResize="0"/>
          <p:nvPr/>
        </p:nvPicPr>
        <p:blipFill rotWithShape="1">
          <a:blip r:embed="rId5">
            <a:alphaModFix/>
          </a:blip>
          <a:srcRect/>
          <a:stretch/>
        </p:blipFill>
        <p:spPr>
          <a:xfrm>
            <a:off x="1177855" y="4905636"/>
            <a:ext cx="1034142" cy="1034142"/>
          </a:xfrm>
          <a:prstGeom prst="rect">
            <a:avLst/>
          </a:prstGeom>
          <a:noFill/>
          <a:ln>
            <a:noFill/>
          </a:ln>
        </p:spPr>
      </p:pic>
      <p:pic>
        <p:nvPicPr>
          <p:cNvPr id="404" name="Google Shape;404;p15" descr="Brain in head with solid fill"/>
          <p:cNvPicPr preferRelativeResize="0"/>
          <p:nvPr/>
        </p:nvPicPr>
        <p:blipFill rotWithShape="1">
          <a:blip r:embed="rId6">
            <a:alphaModFix/>
          </a:blip>
          <a:srcRect/>
          <a:stretch/>
        </p:blipFill>
        <p:spPr>
          <a:xfrm>
            <a:off x="5922648" y="4985295"/>
            <a:ext cx="914400" cy="914400"/>
          </a:xfrm>
          <a:prstGeom prst="rect">
            <a:avLst/>
          </a:prstGeom>
          <a:noFill/>
          <a:ln>
            <a:noFill/>
          </a:ln>
        </p:spPr>
      </p:pic>
      <p:pic>
        <p:nvPicPr>
          <p:cNvPr id="405" name="Google Shape;405;p15" descr="Artificial Intelligence with solid fill"/>
          <p:cNvPicPr preferRelativeResize="0"/>
          <p:nvPr/>
        </p:nvPicPr>
        <p:blipFill rotWithShape="1">
          <a:blip r:embed="rId7">
            <a:alphaModFix/>
          </a:blip>
          <a:srcRect/>
          <a:stretch/>
        </p:blipFill>
        <p:spPr>
          <a:xfrm>
            <a:off x="4535854" y="3807596"/>
            <a:ext cx="914400" cy="914400"/>
          </a:xfrm>
          <a:prstGeom prst="rect">
            <a:avLst/>
          </a:prstGeom>
          <a:noFill/>
          <a:ln>
            <a:noFill/>
          </a:ln>
        </p:spPr>
      </p:pic>
      <p:grpSp>
        <p:nvGrpSpPr>
          <p:cNvPr id="406" name="Google Shape;406;p15"/>
          <p:cNvGrpSpPr/>
          <p:nvPr/>
        </p:nvGrpSpPr>
        <p:grpSpPr>
          <a:xfrm>
            <a:off x="1721184" y="3828010"/>
            <a:ext cx="2384626" cy="711360"/>
            <a:chOff x="0" y="0"/>
            <a:chExt cx="2384626" cy="711360"/>
          </a:xfrm>
        </p:grpSpPr>
        <p:sp>
          <p:nvSpPr>
            <p:cNvPr id="407" name="Google Shape;407;p15"/>
            <p:cNvSpPr/>
            <p:nvPr/>
          </p:nvSpPr>
          <p:spPr>
            <a:xfrm>
              <a:off x="0" y="0"/>
              <a:ext cx="2384626" cy="711360"/>
            </a:xfrm>
            <a:prstGeom prst="roundRect">
              <a:avLst>
                <a:gd name="adj" fmla="val 1666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5"/>
            <p:cNvSpPr txBox="1"/>
            <p:nvPr/>
          </p:nvSpPr>
          <p:spPr>
            <a:xfrm>
              <a:off x="34726" y="34726"/>
              <a:ext cx="2315174" cy="641908"/>
            </a:xfrm>
            <a:prstGeom prst="rect">
              <a:avLst/>
            </a:prstGeom>
            <a:no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1" i="0" u="none" strike="noStrike" cap="none">
                  <a:solidFill>
                    <a:schemeClr val="lt1"/>
                  </a:solidFill>
                  <a:latin typeface="Calibri"/>
                  <a:ea typeface="Calibri"/>
                  <a:cs typeface="Calibri"/>
                  <a:sym typeface="Calibri"/>
                </a:rPr>
                <a:t>EXHAUSTION</a:t>
              </a:r>
              <a:endParaRPr sz="2300" b="0" i="0" u="none" strike="noStrike" cap="none">
                <a:solidFill>
                  <a:schemeClr val="lt1"/>
                </a:solidFill>
                <a:latin typeface="Calibri"/>
                <a:ea typeface="Calibri"/>
                <a:cs typeface="Calibri"/>
                <a:sym typeface="Calibri"/>
              </a:endParaRPr>
            </a:p>
          </p:txBody>
        </p:sp>
      </p:grpSp>
      <p:grpSp>
        <p:nvGrpSpPr>
          <p:cNvPr id="409" name="Google Shape;409;p15"/>
          <p:cNvGrpSpPr/>
          <p:nvPr/>
        </p:nvGrpSpPr>
        <p:grpSpPr>
          <a:xfrm>
            <a:off x="2211997" y="5238355"/>
            <a:ext cx="3119689" cy="527670"/>
            <a:chOff x="0" y="23222"/>
            <a:chExt cx="3119689" cy="527670"/>
          </a:xfrm>
        </p:grpSpPr>
        <p:sp>
          <p:nvSpPr>
            <p:cNvPr id="410" name="Google Shape;410;p15"/>
            <p:cNvSpPr/>
            <p:nvPr/>
          </p:nvSpPr>
          <p:spPr>
            <a:xfrm>
              <a:off x="0" y="23222"/>
              <a:ext cx="3119689" cy="527670"/>
            </a:xfrm>
            <a:prstGeom prst="roundRect">
              <a:avLst>
                <a:gd name="adj" fmla="val 16667"/>
              </a:avLst>
            </a:prstGeom>
            <a:solidFill>
              <a:srgbClr val="98CB3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5"/>
            <p:cNvSpPr txBox="1"/>
            <p:nvPr/>
          </p:nvSpPr>
          <p:spPr>
            <a:xfrm>
              <a:off x="25759" y="48981"/>
              <a:ext cx="3068171" cy="476152"/>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Calibri"/>
                <a:buNone/>
              </a:pPr>
              <a:r>
                <a:rPr lang="en-GB" sz="2200" b="1" i="0" u="none" strike="noStrike" cap="none">
                  <a:solidFill>
                    <a:schemeClr val="lt1"/>
                  </a:solidFill>
                  <a:latin typeface="Calibri"/>
                  <a:ea typeface="Calibri"/>
                  <a:cs typeface="Calibri"/>
                  <a:sym typeface="Calibri"/>
                </a:rPr>
                <a:t>CHANGES IN APETITE</a:t>
              </a:r>
              <a:endParaRPr sz="2200" b="0" i="0" u="none" strike="noStrike" cap="none">
                <a:solidFill>
                  <a:schemeClr val="lt1"/>
                </a:solidFill>
                <a:latin typeface="Calibri"/>
                <a:ea typeface="Calibri"/>
                <a:cs typeface="Calibri"/>
                <a:sym typeface="Calibri"/>
              </a:endParaRPr>
            </a:p>
          </p:txBody>
        </p:sp>
      </p:grpSp>
      <p:grpSp>
        <p:nvGrpSpPr>
          <p:cNvPr id="412" name="Google Shape;412;p15"/>
          <p:cNvGrpSpPr/>
          <p:nvPr/>
        </p:nvGrpSpPr>
        <p:grpSpPr>
          <a:xfrm>
            <a:off x="5450254" y="3834537"/>
            <a:ext cx="2424096" cy="647595"/>
            <a:chOff x="0" y="6526"/>
            <a:chExt cx="2424096" cy="647595"/>
          </a:xfrm>
        </p:grpSpPr>
        <p:sp>
          <p:nvSpPr>
            <p:cNvPr id="413" name="Google Shape;413;p15"/>
            <p:cNvSpPr/>
            <p:nvPr/>
          </p:nvSpPr>
          <p:spPr>
            <a:xfrm>
              <a:off x="0" y="6526"/>
              <a:ext cx="2424096" cy="647595"/>
            </a:xfrm>
            <a:prstGeom prst="roundRect">
              <a:avLst>
                <a:gd name="adj" fmla="val 16667"/>
              </a:avLst>
            </a:prstGeom>
            <a:solidFill>
              <a:srgbClr val="056E9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5"/>
            <p:cNvSpPr txBox="1"/>
            <p:nvPr/>
          </p:nvSpPr>
          <p:spPr>
            <a:xfrm>
              <a:off x="31613" y="38139"/>
              <a:ext cx="2360870" cy="584369"/>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n-GB" sz="2700" b="1" i="0" u="none" strike="noStrike" cap="none">
                  <a:solidFill>
                    <a:schemeClr val="lt1"/>
                  </a:solidFill>
                  <a:latin typeface="Calibri"/>
                  <a:ea typeface="Calibri"/>
                  <a:cs typeface="Calibri"/>
                  <a:sym typeface="Calibri"/>
                </a:rPr>
                <a:t>HEADACHES</a:t>
              </a:r>
              <a:endParaRPr sz="2700" b="0" i="0" u="none" strike="noStrike" cap="none">
                <a:solidFill>
                  <a:schemeClr val="lt1"/>
                </a:solidFill>
                <a:latin typeface="Calibri"/>
                <a:ea typeface="Calibri"/>
                <a:cs typeface="Calibri"/>
                <a:sym typeface="Calibri"/>
              </a:endParaRPr>
            </a:p>
          </p:txBody>
        </p:sp>
      </p:grpSp>
      <p:grpSp>
        <p:nvGrpSpPr>
          <p:cNvPr id="415" name="Google Shape;415;p15"/>
          <p:cNvGrpSpPr/>
          <p:nvPr/>
        </p:nvGrpSpPr>
        <p:grpSpPr>
          <a:xfrm>
            <a:off x="9016635" y="3896171"/>
            <a:ext cx="2895881" cy="527670"/>
            <a:chOff x="0" y="173119"/>
            <a:chExt cx="2895881" cy="527670"/>
          </a:xfrm>
        </p:grpSpPr>
        <p:sp>
          <p:nvSpPr>
            <p:cNvPr id="416" name="Google Shape;416;p15"/>
            <p:cNvSpPr/>
            <p:nvPr/>
          </p:nvSpPr>
          <p:spPr>
            <a:xfrm>
              <a:off x="0" y="173119"/>
              <a:ext cx="2895881" cy="527670"/>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5"/>
            <p:cNvSpPr txBox="1"/>
            <p:nvPr/>
          </p:nvSpPr>
          <p:spPr>
            <a:xfrm>
              <a:off x="25759" y="198878"/>
              <a:ext cx="2844363" cy="476152"/>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Calibri"/>
                <a:buNone/>
              </a:pPr>
              <a:r>
                <a:rPr lang="en-GB" sz="2200" b="1" i="0" u="none" strike="noStrike" cap="none">
                  <a:solidFill>
                    <a:schemeClr val="lt1"/>
                  </a:solidFill>
                  <a:latin typeface="Calibri"/>
                  <a:ea typeface="Calibri"/>
                  <a:cs typeface="Calibri"/>
                  <a:sym typeface="Calibri"/>
                </a:rPr>
                <a:t>DIGESTIVE PROBLEMS</a:t>
              </a:r>
              <a:endParaRPr sz="2200" b="0" i="0" u="none" strike="noStrike" cap="none">
                <a:solidFill>
                  <a:schemeClr val="lt1"/>
                </a:solidFill>
                <a:latin typeface="Calibri"/>
                <a:ea typeface="Calibri"/>
                <a:cs typeface="Calibri"/>
                <a:sym typeface="Calibri"/>
              </a:endParaRPr>
            </a:p>
          </p:txBody>
        </p:sp>
      </p:grpSp>
      <p:grpSp>
        <p:nvGrpSpPr>
          <p:cNvPr id="418" name="Google Shape;418;p15"/>
          <p:cNvGrpSpPr/>
          <p:nvPr/>
        </p:nvGrpSpPr>
        <p:grpSpPr>
          <a:xfrm>
            <a:off x="6980233" y="5228365"/>
            <a:ext cx="3262017" cy="572824"/>
            <a:chOff x="87526" y="5295"/>
            <a:chExt cx="3262017" cy="572824"/>
          </a:xfrm>
        </p:grpSpPr>
        <p:sp>
          <p:nvSpPr>
            <p:cNvPr id="419" name="Google Shape;419;p15"/>
            <p:cNvSpPr/>
            <p:nvPr/>
          </p:nvSpPr>
          <p:spPr>
            <a:xfrm>
              <a:off x="87526" y="5295"/>
              <a:ext cx="3262017" cy="572824"/>
            </a:xfrm>
            <a:prstGeom prst="roundRect">
              <a:avLst>
                <a:gd name="adj" fmla="val 16667"/>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5"/>
            <p:cNvSpPr txBox="1"/>
            <p:nvPr/>
          </p:nvSpPr>
          <p:spPr>
            <a:xfrm>
              <a:off x="115489" y="33258"/>
              <a:ext cx="3206091" cy="516898"/>
            </a:xfrm>
            <a:prstGeom prst="rect">
              <a:avLst/>
            </a:prstGeom>
            <a:no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1" i="0" u="none" strike="noStrike" cap="none">
                  <a:solidFill>
                    <a:schemeClr val="lt1"/>
                  </a:solidFill>
                  <a:latin typeface="Calibri"/>
                  <a:ea typeface="Calibri"/>
                  <a:cs typeface="Calibri"/>
                  <a:sym typeface="Calibri"/>
                </a:rPr>
                <a:t>MIGRAINES</a:t>
              </a:r>
              <a:endParaRPr sz="23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17"/>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26" name="Google Shape;426;p17"/>
          <p:cNvGrpSpPr/>
          <p:nvPr/>
        </p:nvGrpSpPr>
        <p:grpSpPr>
          <a:xfrm>
            <a:off x="4" y="1216597"/>
            <a:ext cx="731521" cy="673460"/>
            <a:chOff x="3940602" y="308034"/>
            <a:chExt cx="2116791" cy="3428999"/>
          </a:xfrm>
        </p:grpSpPr>
        <p:sp>
          <p:nvSpPr>
            <p:cNvPr id="427" name="Google Shape;427;p17"/>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8" name="Google Shape;428;p17"/>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9" name="Google Shape;429;p17"/>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30" name="Google Shape;430;p17"/>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1" name="Google Shape;431;p17"/>
          <p:cNvSpPr txBox="1">
            <a:spLocks noGrp="1"/>
          </p:cNvSpPr>
          <p:nvPr>
            <p:ph type="title"/>
          </p:nvPr>
        </p:nvSpPr>
        <p:spPr>
          <a:xfrm>
            <a:off x="1266914" y="783772"/>
            <a:ext cx="10173010" cy="155448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4"/>
              </a:buClr>
              <a:buSzPct val="100000"/>
              <a:buFont typeface="Aharoni"/>
              <a:buNone/>
            </a:pPr>
            <a:r>
              <a:rPr lang="en-GB" sz="4800">
                <a:solidFill>
                  <a:schemeClr val="accent4"/>
                </a:solidFill>
                <a:latin typeface="Aharoni"/>
                <a:ea typeface="Aharoni"/>
                <a:cs typeface="Aharoni"/>
                <a:sym typeface="Aharoni"/>
              </a:rPr>
              <a:t>WHAT DO YOU DO FOR YOURSELF </a:t>
            </a:r>
            <a:r>
              <a:rPr lang="en-GB" sz="8000">
                <a:solidFill>
                  <a:schemeClr val="accent4"/>
                </a:solidFill>
                <a:latin typeface="Aharoni"/>
                <a:ea typeface="Aharoni"/>
                <a:cs typeface="Aharoni"/>
                <a:sym typeface="Aharoni"/>
              </a:rPr>
              <a:t>?</a:t>
            </a:r>
            <a:endParaRPr sz="4800">
              <a:solidFill>
                <a:schemeClr val="accent4"/>
              </a:solidFill>
              <a:latin typeface="Aharoni"/>
              <a:ea typeface="Aharoni"/>
              <a:cs typeface="Aharoni"/>
              <a:sym typeface="Aharoni"/>
            </a:endParaRPr>
          </a:p>
        </p:txBody>
      </p:sp>
      <p:cxnSp>
        <p:nvCxnSpPr>
          <p:cNvPr id="432" name="Google Shape;432;p17"/>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433" name="Google Shape;433;p17"/>
          <p:cNvGrpSpPr/>
          <p:nvPr/>
        </p:nvGrpSpPr>
        <p:grpSpPr>
          <a:xfrm>
            <a:off x="838200" y="2705979"/>
            <a:ext cx="10444842" cy="3493350"/>
            <a:chOff x="0" y="28091"/>
            <a:chExt cx="10444842" cy="3493350"/>
          </a:xfrm>
        </p:grpSpPr>
        <p:sp>
          <p:nvSpPr>
            <p:cNvPr id="434" name="Google Shape;434;p17"/>
            <p:cNvSpPr/>
            <p:nvPr/>
          </p:nvSpPr>
          <p:spPr>
            <a:xfrm>
              <a:off x="0" y="28091"/>
              <a:ext cx="10444842" cy="1133730"/>
            </a:xfrm>
            <a:prstGeom prst="roundRect">
              <a:avLst>
                <a:gd name="adj" fmla="val 16667"/>
              </a:avLst>
            </a:prstGeom>
            <a:solidFill>
              <a:srgbClr val="4CB3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7"/>
            <p:cNvSpPr txBox="1"/>
            <p:nvPr/>
          </p:nvSpPr>
          <p:spPr>
            <a:xfrm>
              <a:off x="55344" y="83435"/>
              <a:ext cx="10334154" cy="102304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We frequently tend to overlook our own needs when juggling several jobs and helping others with their own issues. Even though self-care is essential to our productivity, it is often taken for granted. </a:t>
              </a:r>
              <a:endParaRPr sz="1600" b="0" i="0" u="none" strike="noStrike" cap="none">
                <a:solidFill>
                  <a:schemeClr val="lt1"/>
                </a:solidFill>
                <a:latin typeface="Calibri"/>
                <a:ea typeface="Calibri"/>
                <a:cs typeface="Calibri"/>
                <a:sym typeface="Calibri"/>
              </a:endParaRPr>
            </a:p>
          </p:txBody>
        </p:sp>
        <p:sp>
          <p:nvSpPr>
            <p:cNvPr id="436" name="Google Shape;436;p17"/>
            <p:cNvSpPr/>
            <p:nvPr/>
          </p:nvSpPr>
          <p:spPr>
            <a:xfrm>
              <a:off x="0" y="1207901"/>
              <a:ext cx="10444842" cy="1133730"/>
            </a:xfrm>
            <a:prstGeom prst="roundRect">
              <a:avLst>
                <a:gd name="adj" fmla="val 16667"/>
              </a:avLst>
            </a:prstGeom>
            <a:solidFill>
              <a:srgbClr val="4CBCE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7"/>
            <p:cNvSpPr txBox="1"/>
            <p:nvPr/>
          </p:nvSpPr>
          <p:spPr>
            <a:xfrm>
              <a:off x="55344" y="1263245"/>
              <a:ext cx="10334154" cy="102304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In order to be our best selves in the work of a multicultural mediator we need to look after ourselves. Do you practise self-care every day or every night? Are we usually ordering greasy takeout from a restaurant rather than preparing healthy, meals? Do you engage in any spiritual or religious activities? Do you give your time to charities or doing something for others? </a:t>
              </a:r>
              <a:endParaRPr sz="1600" b="0" i="0" u="none" strike="noStrike" cap="none">
                <a:solidFill>
                  <a:schemeClr val="lt1"/>
                </a:solidFill>
                <a:latin typeface="Calibri"/>
                <a:ea typeface="Calibri"/>
                <a:cs typeface="Calibri"/>
                <a:sym typeface="Calibri"/>
              </a:endParaRPr>
            </a:p>
          </p:txBody>
        </p:sp>
        <p:sp>
          <p:nvSpPr>
            <p:cNvPr id="438" name="Google Shape;438;p17"/>
            <p:cNvSpPr/>
            <p:nvPr/>
          </p:nvSpPr>
          <p:spPr>
            <a:xfrm>
              <a:off x="0" y="2387711"/>
              <a:ext cx="10444842" cy="1133730"/>
            </a:xfrm>
            <a:prstGeom prst="roundRect">
              <a:avLst>
                <a:gd name="adj" fmla="val 16667"/>
              </a:avLst>
            </a:prstGeom>
            <a:solidFill>
              <a:srgbClr val="50C2F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7"/>
            <p:cNvSpPr txBox="1"/>
            <p:nvPr/>
          </p:nvSpPr>
          <p:spPr>
            <a:xfrm>
              <a:off x="55344" y="2443055"/>
              <a:ext cx="10334154" cy="102304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Helping others benefits you because it shifts your attention from being selfish to being appreciative and kind.</a:t>
              </a:r>
              <a:endParaRPr sz="1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1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45" name="Google Shape;445;p18"/>
          <p:cNvGrpSpPr/>
          <p:nvPr/>
        </p:nvGrpSpPr>
        <p:grpSpPr>
          <a:xfrm>
            <a:off x="4" y="1216597"/>
            <a:ext cx="731521" cy="673460"/>
            <a:chOff x="3940602" y="308034"/>
            <a:chExt cx="2116791" cy="3428999"/>
          </a:xfrm>
        </p:grpSpPr>
        <p:sp>
          <p:nvSpPr>
            <p:cNvPr id="446" name="Google Shape;446;p18"/>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47" name="Google Shape;447;p18"/>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48" name="Google Shape;448;p18"/>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49" name="Google Shape;449;p18"/>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0" name="Google Shape;450;p18"/>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SELF CARE </a:t>
            </a:r>
            <a:endParaRPr/>
          </a:p>
        </p:txBody>
      </p:sp>
      <p:grpSp>
        <p:nvGrpSpPr>
          <p:cNvPr id="451" name="Google Shape;451;p18"/>
          <p:cNvGrpSpPr/>
          <p:nvPr/>
        </p:nvGrpSpPr>
        <p:grpSpPr>
          <a:xfrm>
            <a:off x="1519562" y="3861669"/>
            <a:ext cx="9346641" cy="2250116"/>
            <a:chOff x="681362" y="1468"/>
            <a:chExt cx="9346641" cy="2250116"/>
          </a:xfrm>
        </p:grpSpPr>
        <p:sp>
          <p:nvSpPr>
            <p:cNvPr id="452" name="Google Shape;452;p18"/>
            <p:cNvSpPr/>
            <p:nvPr/>
          </p:nvSpPr>
          <p:spPr>
            <a:xfrm>
              <a:off x="681362" y="1468"/>
              <a:ext cx="1730859" cy="1038515"/>
            </a:xfrm>
            <a:prstGeom prst="rect">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8"/>
            <p:cNvSpPr txBox="1"/>
            <p:nvPr/>
          </p:nvSpPr>
          <p:spPr>
            <a:xfrm>
              <a:off x="681362" y="1468"/>
              <a:ext cx="1730859" cy="103851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Planning a healthy meal </a:t>
              </a:r>
              <a:endParaRPr sz="2000" b="0" i="0" u="none" strike="noStrike" cap="none">
                <a:solidFill>
                  <a:schemeClr val="lt1"/>
                </a:solidFill>
                <a:latin typeface="Calibri"/>
                <a:ea typeface="Calibri"/>
                <a:cs typeface="Calibri"/>
                <a:sym typeface="Calibri"/>
              </a:endParaRPr>
            </a:p>
          </p:txBody>
        </p:sp>
        <p:sp>
          <p:nvSpPr>
            <p:cNvPr id="454" name="Google Shape;454;p18"/>
            <p:cNvSpPr/>
            <p:nvPr/>
          </p:nvSpPr>
          <p:spPr>
            <a:xfrm>
              <a:off x="2585307" y="1468"/>
              <a:ext cx="1730859" cy="1038515"/>
            </a:xfrm>
            <a:prstGeom prst="rect">
              <a:avLst/>
            </a:prstGeom>
            <a:solidFill>
              <a:srgbClr val="44C3B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8"/>
            <p:cNvSpPr txBox="1"/>
            <p:nvPr/>
          </p:nvSpPr>
          <p:spPr>
            <a:xfrm>
              <a:off x="2585307" y="1468"/>
              <a:ext cx="1730859" cy="103851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Drinking water </a:t>
              </a:r>
              <a:endParaRPr sz="2000" b="0" i="0" u="none" strike="noStrike" cap="none">
                <a:solidFill>
                  <a:schemeClr val="lt1"/>
                </a:solidFill>
                <a:latin typeface="Calibri"/>
                <a:ea typeface="Calibri"/>
                <a:cs typeface="Calibri"/>
                <a:sym typeface="Calibri"/>
              </a:endParaRPr>
            </a:p>
          </p:txBody>
        </p:sp>
        <p:sp>
          <p:nvSpPr>
            <p:cNvPr id="456" name="Google Shape;456;p18"/>
            <p:cNvSpPr/>
            <p:nvPr/>
          </p:nvSpPr>
          <p:spPr>
            <a:xfrm>
              <a:off x="4489253" y="1468"/>
              <a:ext cx="1730859" cy="1038515"/>
            </a:xfrm>
            <a:prstGeom prst="rect">
              <a:avLst/>
            </a:prstGeom>
            <a:solidFill>
              <a:srgbClr val="46C6B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8"/>
            <p:cNvSpPr txBox="1"/>
            <p:nvPr/>
          </p:nvSpPr>
          <p:spPr>
            <a:xfrm>
              <a:off x="4489253" y="1468"/>
              <a:ext cx="1730859" cy="103851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Getting enough sleep</a:t>
              </a:r>
              <a:endParaRPr/>
            </a:p>
          </p:txBody>
        </p:sp>
        <p:sp>
          <p:nvSpPr>
            <p:cNvPr id="458" name="Google Shape;458;p18"/>
            <p:cNvSpPr/>
            <p:nvPr/>
          </p:nvSpPr>
          <p:spPr>
            <a:xfrm>
              <a:off x="6393198" y="1468"/>
              <a:ext cx="1730859" cy="1038515"/>
            </a:xfrm>
            <a:prstGeom prst="rect">
              <a:avLst/>
            </a:prstGeom>
            <a:solidFill>
              <a:srgbClr val="48C3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8"/>
            <p:cNvSpPr txBox="1"/>
            <p:nvPr/>
          </p:nvSpPr>
          <p:spPr>
            <a:xfrm>
              <a:off x="6393198" y="1468"/>
              <a:ext cx="1730859" cy="103851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Exercising </a:t>
              </a:r>
              <a:endParaRPr sz="2000" b="0" i="0" u="none" strike="noStrike" cap="none">
                <a:solidFill>
                  <a:schemeClr val="lt1"/>
                </a:solidFill>
                <a:latin typeface="Calibri"/>
                <a:ea typeface="Calibri"/>
                <a:cs typeface="Calibri"/>
                <a:sym typeface="Calibri"/>
              </a:endParaRPr>
            </a:p>
          </p:txBody>
        </p:sp>
        <p:sp>
          <p:nvSpPr>
            <p:cNvPr id="460" name="Google Shape;460;p18"/>
            <p:cNvSpPr/>
            <p:nvPr/>
          </p:nvSpPr>
          <p:spPr>
            <a:xfrm>
              <a:off x="8297144" y="1468"/>
              <a:ext cx="1730859" cy="1038515"/>
            </a:xfrm>
            <a:prstGeom prst="rect">
              <a:avLst/>
            </a:prstGeom>
            <a:solidFill>
              <a:srgbClr val="49BB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8"/>
            <p:cNvSpPr txBox="1"/>
            <p:nvPr/>
          </p:nvSpPr>
          <p:spPr>
            <a:xfrm>
              <a:off x="8297144" y="1468"/>
              <a:ext cx="1730859" cy="103851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Meditation</a:t>
              </a:r>
              <a:endParaRPr sz="2000" b="0" i="0" u="none" strike="noStrike" cap="none">
                <a:solidFill>
                  <a:schemeClr val="lt1"/>
                </a:solidFill>
                <a:latin typeface="Calibri"/>
                <a:ea typeface="Calibri"/>
                <a:cs typeface="Calibri"/>
                <a:sym typeface="Calibri"/>
              </a:endParaRPr>
            </a:p>
          </p:txBody>
        </p:sp>
        <p:sp>
          <p:nvSpPr>
            <p:cNvPr id="462" name="Google Shape;462;p18"/>
            <p:cNvSpPr/>
            <p:nvPr/>
          </p:nvSpPr>
          <p:spPr>
            <a:xfrm>
              <a:off x="4489253" y="1213069"/>
              <a:ext cx="1730859" cy="1038515"/>
            </a:xfrm>
            <a:prstGeom prst="rect">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8"/>
            <p:cNvSpPr txBox="1"/>
            <p:nvPr/>
          </p:nvSpPr>
          <p:spPr>
            <a:xfrm>
              <a:off x="4489253" y="1213069"/>
              <a:ext cx="1730859" cy="103851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Getting a relaxing massage</a:t>
              </a:r>
              <a:endParaRPr sz="2000" b="0" i="0" u="none" strike="noStrike" cap="none">
                <a:solidFill>
                  <a:schemeClr val="lt1"/>
                </a:solidFill>
                <a:latin typeface="Calibri"/>
                <a:ea typeface="Calibri"/>
                <a:cs typeface="Calibri"/>
                <a:sym typeface="Calibri"/>
              </a:endParaRPr>
            </a:p>
          </p:txBody>
        </p:sp>
      </p:grpSp>
      <p:cxnSp>
        <p:nvCxnSpPr>
          <p:cNvPr id="464" name="Google Shape;464;p18"/>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465" name="Google Shape;465;p18"/>
          <p:cNvGrpSpPr/>
          <p:nvPr/>
        </p:nvGrpSpPr>
        <p:grpSpPr>
          <a:xfrm>
            <a:off x="838200" y="2727396"/>
            <a:ext cx="10515600" cy="636480"/>
            <a:chOff x="0" y="4925"/>
            <a:chExt cx="10515600" cy="636480"/>
          </a:xfrm>
        </p:grpSpPr>
        <p:sp>
          <p:nvSpPr>
            <p:cNvPr id="466" name="Google Shape;466;p18"/>
            <p:cNvSpPr/>
            <p:nvPr/>
          </p:nvSpPr>
          <p:spPr>
            <a:xfrm>
              <a:off x="0" y="4925"/>
              <a:ext cx="10515600" cy="636480"/>
            </a:xfrm>
            <a:prstGeom prst="roundRect">
              <a:avLst>
                <a:gd name="adj" fmla="val 16667"/>
              </a:avLst>
            </a:prstGeom>
            <a:solidFill>
              <a:srgbClr val="98CB3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8"/>
            <p:cNvSpPr txBox="1"/>
            <p:nvPr/>
          </p:nvSpPr>
          <p:spPr>
            <a:xfrm>
              <a:off x="31070" y="35995"/>
              <a:ext cx="10453460" cy="5743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Compassion fatigue frequently has both physical and emotional exhaustion as a component. Making time for self-care may be a powerful solution for many. Some forms of self-care are: </a:t>
              </a:r>
              <a:endParaRPr sz="1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73" name="Google Shape;473;p19"/>
          <p:cNvSpPr txBox="1">
            <a:spLocks noGrp="1"/>
          </p:cNvSpPr>
          <p:nvPr>
            <p:ph type="title"/>
          </p:nvPr>
        </p:nvSpPr>
        <p:spPr>
          <a:xfrm>
            <a:off x="808638" y="386930"/>
            <a:ext cx="9236700" cy="118895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4"/>
              </a:buClr>
              <a:buSzPts val="5400"/>
              <a:buFont typeface="Aharoni"/>
              <a:buNone/>
            </a:pPr>
            <a:r>
              <a:rPr lang="en-GB" sz="5400">
                <a:solidFill>
                  <a:schemeClr val="accent4"/>
                </a:solidFill>
                <a:latin typeface="Aharoni"/>
                <a:ea typeface="Aharoni"/>
                <a:cs typeface="Aharoni"/>
                <a:sym typeface="Aharoni"/>
              </a:rPr>
              <a:t>SELF CARE</a:t>
            </a:r>
            <a:endParaRPr/>
          </a:p>
        </p:txBody>
      </p:sp>
      <p:grpSp>
        <p:nvGrpSpPr>
          <p:cNvPr id="474" name="Google Shape;474;p19"/>
          <p:cNvGrpSpPr/>
          <p:nvPr/>
        </p:nvGrpSpPr>
        <p:grpSpPr>
          <a:xfrm>
            <a:off x="-2" y="1998368"/>
            <a:ext cx="11695083" cy="782176"/>
            <a:chOff x="-2" y="1998368"/>
            <a:chExt cx="11695083" cy="782176"/>
          </a:xfrm>
        </p:grpSpPr>
        <p:sp>
          <p:nvSpPr>
            <p:cNvPr id="475" name="Google Shape;475;p19"/>
            <p:cNvSpPr/>
            <p:nvPr/>
          </p:nvSpPr>
          <p:spPr>
            <a:xfrm rot="5400000">
              <a:off x="11228040" y="2313027"/>
              <a:ext cx="7817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76" name="Google Shape;476;p19"/>
            <p:cNvSpPr/>
            <p:nvPr/>
          </p:nvSpPr>
          <p:spPr>
            <a:xfrm rot="10800000">
              <a:off x="-2" y="1998845"/>
              <a:ext cx="11454595" cy="7816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77" name="Google Shape;477;p19"/>
          <p:cNvSpPr/>
          <p:nvPr/>
        </p:nvSpPr>
        <p:spPr>
          <a:xfrm>
            <a:off x="0" y="2203079"/>
            <a:ext cx="11383362" cy="4147845"/>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78" name="Google Shape;478;p19"/>
          <p:cNvGrpSpPr/>
          <p:nvPr/>
        </p:nvGrpSpPr>
        <p:grpSpPr>
          <a:xfrm>
            <a:off x="1805804" y="3575269"/>
            <a:ext cx="8134356" cy="2459224"/>
            <a:chOff x="997166" y="545"/>
            <a:chExt cx="8134356" cy="2459224"/>
          </a:xfrm>
        </p:grpSpPr>
        <p:sp>
          <p:nvSpPr>
            <p:cNvPr id="479" name="Google Shape;479;p19"/>
            <p:cNvSpPr/>
            <p:nvPr/>
          </p:nvSpPr>
          <p:spPr>
            <a:xfrm>
              <a:off x="997166" y="545"/>
              <a:ext cx="1891710" cy="1135026"/>
            </a:xfrm>
            <a:prstGeom prst="rect">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9"/>
            <p:cNvSpPr txBox="1"/>
            <p:nvPr/>
          </p:nvSpPr>
          <p:spPr>
            <a:xfrm>
              <a:off x="997166" y="545"/>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Find a moment to meditate each day before you turn on your phone. </a:t>
              </a:r>
              <a:endParaRPr sz="1600" b="0" i="0" u="none" strike="noStrike" cap="none">
                <a:solidFill>
                  <a:schemeClr val="lt1"/>
                </a:solidFill>
                <a:latin typeface="Calibri"/>
                <a:ea typeface="Calibri"/>
                <a:cs typeface="Calibri"/>
                <a:sym typeface="Calibri"/>
              </a:endParaRPr>
            </a:p>
          </p:txBody>
        </p:sp>
        <p:sp>
          <p:nvSpPr>
            <p:cNvPr id="481" name="Google Shape;481;p19"/>
            <p:cNvSpPr/>
            <p:nvPr/>
          </p:nvSpPr>
          <p:spPr>
            <a:xfrm>
              <a:off x="3078048" y="545"/>
              <a:ext cx="1891710" cy="1135026"/>
            </a:xfrm>
            <a:prstGeom prst="rect">
              <a:avLst/>
            </a:prstGeom>
            <a:solidFill>
              <a:srgbClr val="43C2A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9"/>
            <p:cNvSpPr txBox="1"/>
            <p:nvPr/>
          </p:nvSpPr>
          <p:spPr>
            <a:xfrm>
              <a:off x="3078048" y="545"/>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Keep a gratitude journal </a:t>
              </a:r>
              <a:endParaRPr sz="1600" b="0" i="0" u="none" strike="noStrike" cap="none">
                <a:solidFill>
                  <a:schemeClr val="lt1"/>
                </a:solidFill>
                <a:latin typeface="Calibri"/>
                <a:ea typeface="Calibri"/>
                <a:cs typeface="Calibri"/>
                <a:sym typeface="Calibri"/>
              </a:endParaRPr>
            </a:p>
          </p:txBody>
        </p:sp>
        <p:sp>
          <p:nvSpPr>
            <p:cNvPr id="483" name="Google Shape;483;p19"/>
            <p:cNvSpPr/>
            <p:nvPr/>
          </p:nvSpPr>
          <p:spPr>
            <a:xfrm>
              <a:off x="5158930" y="545"/>
              <a:ext cx="1891710" cy="1135026"/>
            </a:xfrm>
            <a:prstGeom prst="rect">
              <a:avLst/>
            </a:prstGeom>
            <a:solidFill>
              <a:srgbClr val="45C4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9"/>
            <p:cNvSpPr txBox="1"/>
            <p:nvPr/>
          </p:nvSpPr>
          <p:spPr>
            <a:xfrm>
              <a:off x="5158930" y="545"/>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Spend time interacting with your favourite friends and family members. </a:t>
              </a:r>
              <a:endParaRPr sz="1600" b="0" i="0" u="none" strike="noStrike" cap="none">
                <a:solidFill>
                  <a:schemeClr val="lt1"/>
                </a:solidFill>
                <a:latin typeface="Calibri"/>
                <a:ea typeface="Calibri"/>
                <a:cs typeface="Calibri"/>
                <a:sym typeface="Calibri"/>
              </a:endParaRPr>
            </a:p>
          </p:txBody>
        </p:sp>
        <p:sp>
          <p:nvSpPr>
            <p:cNvPr id="485" name="Google Shape;485;p19"/>
            <p:cNvSpPr/>
            <p:nvPr/>
          </p:nvSpPr>
          <p:spPr>
            <a:xfrm>
              <a:off x="7239812" y="545"/>
              <a:ext cx="1891710" cy="1135026"/>
            </a:xfrm>
            <a:prstGeom prst="rect">
              <a:avLst/>
            </a:prstGeom>
            <a:solidFill>
              <a:srgbClr val="46C6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9"/>
            <p:cNvSpPr txBox="1"/>
            <p:nvPr/>
          </p:nvSpPr>
          <p:spPr>
            <a:xfrm>
              <a:off x="7239812" y="545"/>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Spend time alone, doing what you enjoy the most. </a:t>
              </a:r>
              <a:endParaRPr sz="1600" b="0" i="0" u="none" strike="noStrike" cap="none">
                <a:solidFill>
                  <a:schemeClr val="lt1"/>
                </a:solidFill>
                <a:latin typeface="Calibri"/>
                <a:ea typeface="Calibri"/>
                <a:cs typeface="Calibri"/>
                <a:sym typeface="Calibri"/>
              </a:endParaRPr>
            </a:p>
          </p:txBody>
        </p:sp>
        <p:sp>
          <p:nvSpPr>
            <p:cNvPr id="487" name="Google Shape;487;p19"/>
            <p:cNvSpPr/>
            <p:nvPr/>
          </p:nvSpPr>
          <p:spPr>
            <a:xfrm>
              <a:off x="997166" y="1324743"/>
              <a:ext cx="1891710" cy="1135026"/>
            </a:xfrm>
            <a:prstGeom prst="rect">
              <a:avLst/>
            </a:prstGeom>
            <a:solidFill>
              <a:srgbClr val="47C5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9"/>
            <p:cNvSpPr txBox="1"/>
            <p:nvPr/>
          </p:nvSpPr>
          <p:spPr>
            <a:xfrm>
              <a:off x="997166" y="1324743"/>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Set aside time for the things you do outside of work. </a:t>
              </a:r>
              <a:endParaRPr sz="1600" b="0" i="0" u="none" strike="noStrike" cap="none">
                <a:solidFill>
                  <a:schemeClr val="lt1"/>
                </a:solidFill>
                <a:latin typeface="Calibri"/>
                <a:ea typeface="Calibri"/>
                <a:cs typeface="Calibri"/>
                <a:sym typeface="Calibri"/>
              </a:endParaRPr>
            </a:p>
          </p:txBody>
        </p:sp>
        <p:sp>
          <p:nvSpPr>
            <p:cNvPr id="489" name="Google Shape;489;p19"/>
            <p:cNvSpPr/>
            <p:nvPr/>
          </p:nvSpPr>
          <p:spPr>
            <a:xfrm>
              <a:off x="3078048" y="1324743"/>
              <a:ext cx="1891710" cy="1135026"/>
            </a:xfrm>
            <a:prstGeom prst="rect">
              <a:avLst/>
            </a:prstGeom>
            <a:solidFill>
              <a:srgbClr val="49BFC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9"/>
            <p:cNvSpPr txBox="1"/>
            <p:nvPr/>
          </p:nvSpPr>
          <p:spPr>
            <a:xfrm>
              <a:off x="3078048" y="1324743"/>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Workout, even if just for a short while. </a:t>
              </a:r>
              <a:endParaRPr sz="1600" b="0" i="0" u="none" strike="noStrike" cap="none">
                <a:solidFill>
                  <a:schemeClr val="lt1"/>
                </a:solidFill>
                <a:latin typeface="Calibri"/>
                <a:ea typeface="Calibri"/>
                <a:cs typeface="Calibri"/>
                <a:sym typeface="Calibri"/>
              </a:endParaRPr>
            </a:p>
          </p:txBody>
        </p:sp>
        <p:sp>
          <p:nvSpPr>
            <p:cNvPr id="491" name="Google Shape;491;p19"/>
            <p:cNvSpPr/>
            <p:nvPr/>
          </p:nvSpPr>
          <p:spPr>
            <a:xfrm>
              <a:off x="5158930" y="1324743"/>
              <a:ext cx="1891710" cy="1135026"/>
            </a:xfrm>
            <a:prstGeom prst="rect">
              <a:avLst/>
            </a:prstGeom>
            <a:solidFill>
              <a:srgbClr val="4BB9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9"/>
            <p:cNvSpPr txBox="1"/>
            <p:nvPr/>
          </p:nvSpPr>
          <p:spPr>
            <a:xfrm>
              <a:off x="5158930" y="1324743"/>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Take pauses from using your technological devices. </a:t>
              </a:r>
              <a:endParaRPr sz="1600" b="0" i="0" u="none" strike="noStrike" cap="none">
                <a:solidFill>
                  <a:schemeClr val="lt1"/>
                </a:solidFill>
                <a:latin typeface="Calibri"/>
                <a:ea typeface="Calibri"/>
                <a:cs typeface="Calibri"/>
                <a:sym typeface="Calibri"/>
              </a:endParaRPr>
            </a:p>
          </p:txBody>
        </p:sp>
        <p:sp>
          <p:nvSpPr>
            <p:cNvPr id="493" name="Google Shape;493;p19"/>
            <p:cNvSpPr/>
            <p:nvPr/>
          </p:nvSpPr>
          <p:spPr>
            <a:xfrm>
              <a:off x="7239812" y="1324743"/>
              <a:ext cx="1891710" cy="1135026"/>
            </a:xfrm>
            <a:prstGeom prst="rect">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9"/>
            <p:cNvSpPr txBox="1"/>
            <p:nvPr/>
          </p:nvSpPr>
          <p:spPr>
            <a:xfrm>
              <a:off x="7239812" y="1324743"/>
              <a:ext cx="1891710" cy="113502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Take annual leave and reset. </a:t>
              </a:r>
              <a:endParaRPr/>
            </a:p>
          </p:txBody>
        </p:sp>
      </p:grpSp>
      <p:grpSp>
        <p:nvGrpSpPr>
          <p:cNvPr id="495" name="Google Shape;495;p19"/>
          <p:cNvGrpSpPr/>
          <p:nvPr/>
        </p:nvGrpSpPr>
        <p:grpSpPr>
          <a:xfrm>
            <a:off x="970946" y="2491111"/>
            <a:ext cx="9895151" cy="720829"/>
            <a:chOff x="0" y="642692"/>
            <a:chExt cx="10143668" cy="215865"/>
          </a:xfrm>
        </p:grpSpPr>
        <p:sp>
          <p:nvSpPr>
            <p:cNvPr id="496" name="Google Shape;496;p19"/>
            <p:cNvSpPr/>
            <p:nvPr/>
          </p:nvSpPr>
          <p:spPr>
            <a:xfrm>
              <a:off x="0" y="642692"/>
              <a:ext cx="10143668" cy="215865"/>
            </a:xfrm>
            <a:prstGeom prst="roundRect">
              <a:avLst>
                <a:gd name="adj" fmla="val 16667"/>
              </a:avLst>
            </a:prstGeom>
            <a:solidFill>
              <a:srgbClr val="98CB3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9"/>
            <p:cNvSpPr txBox="1"/>
            <p:nvPr/>
          </p:nvSpPr>
          <p:spPr>
            <a:xfrm>
              <a:off x="10538" y="653230"/>
              <a:ext cx="10122592" cy="194789"/>
            </a:xfrm>
            <a:prstGeom prst="rect">
              <a:avLst/>
            </a:prstGeom>
            <a:noFill/>
            <a:ln>
              <a:noFill/>
            </a:ln>
          </p:spPr>
          <p:txBody>
            <a:bodyPr spcFirstLastPara="1" wrap="square" lIns="34275" tIns="34275" rIns="34275" bIns="34275"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We've all heard the phrase "Prevention is better than cure" a million times. Your life is valuable and deserves to be lived. You can think about incorporating the following suggestions into your everyday routine: </a:t>
              </a:r>
              <a:endParaRPr sz="1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21"/>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03" name="Google Shape;503;p21"/>
          <p:cNvSpPr txBox="1">
            <a:spLocks noGrp="1"/>
          </p:cNvSpPr>
          <p:nvPr>
            <p:ph type="title"/>
          </p:nvPr>
        </p:nvSpPr>
        <p:spPr>
          <a:xfrm>
            <a:off x="611233" y="273537"/>
            <a:ext cx="10969532" cy="145147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HOW TO SUPPORT THE CLIENT </a:t>
            </a:r>
            <a:br>
              <a:rPr lang="en-GB" sz="4000">
                <a:solidFill>
                  <a:schemeClr val="accent4"/>
                </a:solidFill>
                <a:latin typeface="Aharoni"/>
                <a:ea typeface="Aharoni"/>
                <a:cs typeface="Aharoni"/>
                <a:sym typeface="Aharoni"/>
              </a:rPr>
            </a:br>
            <a:r>
              <a:rPr lang="en-GB" sz="4000">
                <a:solidFill>
                  <a:schemeClr val="accent4"/>
                </a:solidFill>
                <a:latin typeface="Aharoni"/>
                <a:ea typeface="Aharoni"/>
                <a:cs typeface="Aharoni"/>
                <a:sym typeface="Aharoni"/>
              </a:rPr>
              <a:t>AND THEIR MENTAL HEALTH</a:t>
            </a:r>
            <a:endParaRPr/>
          </a:p>
        </p:txBody>
      </p:sp>
      <p:grpSp>
        <p:nvGrpSpPr>
          <p:cNvPr id="504" name="Google Shape;504;p21"/>
          <p:cNvGrpSpPr/>
          <p:nvPr/>
        </p:nvGrpSpPr>
        <p:grpSpPr>
          <a:xfrm>
            <a:off x="-2" y="1998368"/>
            <a:ext cx="11695083" cy="782176"/>
            <a:chOff x="-2" y="1998368"/>
            <a:chExt cx="11695083" cy="782176"/>
          </a:xfrm>
        </p:grpSpPr>
        <p:sp>
          <p:nvSpPr>
            <p:cNvPr id="505" name="Google Shape;505;p21"/>
            <p:cNvSpPr/>
            <p:nvPr/>
          </p:nvSpPr>
          <p:spPr>
            <a:xfrm rot="5400000">
              <a:off x="11228040" y="2313027"/>
              <a:ext cx="7817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06" name="Google Shape;506;p21"/>
            <p:cNvSpPr/>
            <p:nvPr/>
          </p:nvSpPr>
          <p:spPr>
            <a:xfrm rot="10800000">
              <a:off x="-2" y="1998845"/>
              <a:ext cx="11454595" cy="7816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07" name="Google Shape;507;p21"/>
          <p:cNvSpPr/>
          <p:nvPr/>
        </p:nvSpPr>
        <p:spPr>
          <a:xfrm>
            <a:off x="0" y="2203079"/>
            <a:ext cx="11383362" cy="4147845"/>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08" name="Google Shape;508;p21"/>
          <p:cNvGrpSpPr/>
          <p:nvPr/>
        </p:nvGrpSpPr>
        <p:grpSpPr>
          <a:xfrm>
            <a:off x="260422" y="2643716"/>
            <a:ext cx="11021854" cy="3432176"/>
            <a:chOff x="0" y="1677"/>
            <a:chExt cx="11021854" cy="3432176"/>
          </a:xfrm>
        </p:grpSpPr>
        <p:cxnSp>
          <p:nvCxnSpPr>
            <p:cNvPr id="509" name="Google Shape;509;p21"/>
            <p:cNvCxnSpPr/>
            <p:nvPr/>
          </p:nvCxnSpPr>
          <p:spPr>
            <a:xfrm>
              <a:off x="0" y="1677"/>
              <a:ext cx="11021854" cy="0"/>
            </a:xfrm>
            <a:prstGeom prst="straightConnector1">
              <a:avLst/>
            </a:prstGeom>
            <a:solidFill>
              <a:srgbClr val="98CB37"/>
            </a:solidFill>
            <a:ln w="12700" cap="flat" cmpd="sng">
              <a:solidFill>
                <a:srgbClr val="98CB37"/>
              </a:solidFill>
              <a:prstDash val="solid"/>
              <a:miter lim="800000"/>
              <a:headEnd type="none" w="sm" len="sm"/>
              <a:tailEnd type="none" w="sm" len="sm"/>
            </a:ln>
          </p:spPr>
        </p:cxnSp>
        <p:sp>
          <p:nvSpPr>
            <p:cNvPr id="510" name="Google Shape;510;p21"/>
            <p:cNvSpPr/>
            <p:nvPr/>
          </p:nvSpPr>
          <p:spPr>
            <a:xfrm>
              <a:off x="0" y="1677"/>
              <a:ext cx="11021854" cy="5720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1"/>
            <p:cNvSpPr txBox="1"/>
            <p:nvPr/>
          </p:nvSpPr>
          <p:spPr>
            <a:xfrm>
              <a:off x="0" y="1677"/>
              <a:ext cx="11021854" cy="572029"/>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Meet privately with clients to listen to their perspective and understand their viewpoint </a:t>
              </a:r>
              <a:endParaRPr sz="1400" b="0" i="0" u="none" strike="noStrike" cap="none">
                <a:solidFill>
                  <a:schemeClr val="dk1"/>
                </a:solidFill>
                <a:latin typeface="Calibri"/>
                <a:ea typeface="Calibri"/>
                <a:cs typeface="Calibri"/>
                <a:sym typeface="Calibri"/>
              </a:endParaRPr>
            </a:p>
          </p:txBody>
        </p:sp>
        <p:cxnSp>
          <p:nvCxnSpPr>
            <p:cNvPr id="512" name="Google Shape;512;p21"/>
            <p:cNvCxnSpPr/>
            <p:nvPr/>
          </p:nvCxnSpPr>
          <p:spPr>
            <a:xfrm>
              <a:off x="0" y="573706"/>
              <a:ext cx="11021854" cy="0"/>
            </a:xfrm>
            <a:prstGeom prst="straightConnector1">
              <a:avLst/>
            </a:prstGeom>
            <a:solidFill>
              <a:srgbClr val="98CB37"/>
            </a:solidFill>
            <a:ln w="12700" cap="flat" cmpd="sng">
              <a:solidFill>
                <a:srgbClr val="98CB37"/>
              </a:solidFill>
              <a:prstDash val="solid"/>
              <a:miter lim="800000"/>
              <a:headEnd type="none" w="sm" len="sm"/>
              <a:tailEnd type="none" w="sm" len="sm"/>
            </a:ln>
          </p:spPr>
        </p:cxnSp>
        <p:sp>
          <p:nvSpPr>
            <p:cNvPr id="513" name="Google Shape;513;p21"/>
            <p:cNvSpPr/>
            <p:nvPr/>
          </p:nvSpPr>
          <p:spPr>
            <a:xfrm>
              <a:off x="0" y="573706"/>
              <a:ext cx="11021854" cy="5720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1"/>
            <p:cNvSpPr txBox="1"/>
            <p:nvPr/>
          </p:nvSpPr>
          <p:spPr>
            <a:xfrm>
              <a:off x="0" y="573706"/>
              <a:ext cx="11021854" cy="572029"/>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Describe the mediation process clearly in advance </a:t>
              </a:r>
              <a:endParaRPr sz="1400" b="0" i="0" u="none" strike="noStrike" cap="none">
                <a:solidFill>
                  <a:schemeClr val="dk1"/>
                </a:solidFill>
                <a:latin typeface="Calibri"/>
                <a:ea typeface="Calibri"/>
                <a:cs typeface="Calibri"/>
                <a:sym typeface="Calibri"/>
              </a:endParaRPr>
            </a:p>
          </p:txBody>
        </p:sp>
        <p:cxnSp>
          <p:nvCxnSpPr>
            <p:cNvPr id="515" name="Google Shape;515;p21"/>
            <p:cNvCxnSpPr/>
            <p:nvPr/>
          </p:nvCxnSpPr>
          <p:spPr>
            <a:xfrm>
              <a:off x="0" y="1145736"/>
              <a:ext cx="11021854" cy="0"/>
            </a:xfrm>
            <a:prstGeom prst="straightConnector1">
              <a:avLst/>
            </a:prstGeom>
            <a:solidFill>
              <a:srgbClr val="98CB37"/>
            </a:solidFill>
            <a:ln w="12700" cap="flat" cmpd="sng">
              <a:solidFill>
                <a:srgbClr val="98CB37"/>
              </a:solidFill>
              <a:prstDash val="solid"/>
              <a:miter lim="800000"/>
              <a:headEnd type="none" w="sm" len="sm"/>
              <a:tailEnd type="none" w="sm" len="sm"/>
            </a:ln>
          </p:spPr>
        </p:cxnSp>
        <p:sp>
          <p:nvSpPr>
            <p:cNvPr id="516" name="Google Shape;516;p21"/>
            <p:cNvSpPr/>
            <p:nvPr/>
          </p:nvSpPr>
          <p:spPr>
            <a:xfrm>
              <a:off x="0" y="1145736"/>
              <a:ext cx="11021854" cy="5720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1"/>
            <p:cNvSpPr txBox="1"/>
            <p:nvPr/>
          </p:nvSpPr>
          <p:spPr>
            <a:xfrm>
              <a:off x="0" y="1145736"/>
              <a:ext cx="11021854" cy="572029"/>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Discuss any adjustments which might help the clients access the mediation in a way that feels safe and supported</a:t>
              </a:r>
              <a:endParaRPr sz="1400" b="0" i="0" u="none" strike="noStrike" cap="none">
                <a:solidFill>
                  <a:schemeClr val="dk1"/>
                </a:solidFill>
                <a:latin typeface="Calibri"/>
                <a:ea typeface="Calibri"/>
                <a:cs typeface="Calibri"/>
                <a:sym typeface="Calibri"/>
              </a:endParaRPr>
            </a:p>
          </p:txBody>
        </p:sp>
        <p:cxnSp>
          <p:nvCxnSpPr>
            <p:cNvPr id="518" name="Google Shape;518;p21"/>
            <p:cNvCxnSpPr/>
            <p:nvPr/>
          </p:nvCxnSpPr>
          <p:spPr>
            <a:xfrm>
              <a:off x="0" y="1717765"/>
              <a:ext cx="11021854" cy="0"/>
            </a:xfrm>
            <a:prstGeom prst="straightConnector1">
              <a:avLst/>
            </a:prstGeom>
            <a:solidFill>
              <a:srgbClr val="98CB37"/>
            </a:solidFill>
            <a:ln w="12700" cap="flat" cmpd="sng">
              <a:solidFill>
                <a:srgbClr val="98CB37"/>
              </a:solidFill>
              <a:prstDash val="solid"/>
              <a:miter lim="800000"/>
              <a:headEnd type="none" w="sm" len="sm"/>
              <a:tailEnd type="none" w="sm" len="sm"/>
            </a:ln>
          </p:spPr>
        </p:cxnSp>
        <p:sp>
          <p:nvSpPr>
            <p:cNvPr id="519" name="Google Shape;519;p21"/>
            <p:cNvSpPr/>
            <p:nvPr/>
          </p:nvSpPr>
          <p:spPr>
            <a:xfrm>
              <a:off x="0" y="1717765"/>
              <a:ext cx="11021854" cy="5720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1"/>
            <p:cNvSpPr txBox="1"/>
            <p:nvPr/>
          </p:nvSpPr>
          <p:spPr>
            <a:xfrm>
              <a:off x="0" y="1717765"/>
              <a:ext cx="11021854" cy="572029"/>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Structure a mediation across two shorter meetings instead of one longer meeting </a:t>
              </a:r>
              <a:endParaRPr sz="1400" b="0" i="0" u="none" strike="noStrike" cap="none">
                <a:solidFill>
                  <a:schemeClr val="dk1"/>
                </a:solidFill>
                <a:latin typeface="Calibri"/>
                <a:ea typeface="Calibri"/>
                <a:cs typeface="Calibri"/>
                <a:sym typeface="Calibri"/>
              </a:endParaRPr>
            </a:p>
          </p:txBody>
        </p:sp>
        <p:cxnSp>
          <p:nvCxnSpPr>
            <p:cNvPr id="521" name="Google Shape;521;p21"/>
            <p:cNvCxnSpPr/>
            <p:nvPr/>
          </p:nvCxnSpPr>
          <p:spPr>
            <a:xfrm>
              <a:off x="0" y="2289794"/>
              <a:ext cx="11021854" cy="0"/>
            </a:xfrm>
            <a:prstGeom prst="straightConnector1">
              <a:avLst/>
            </a:prstGeom>
            <a:solidFill>
              <a:srgbClr val="98CB37"/>
            </a:solidFill>
            <a:ln w="12700" cap="flat" cmpd="sng">
              <a:solidFill>
                <a:srgbClr val="98CB37"/>
              </a:solidFill>
              <a:prstDash val="solid"/>
              <a:miter lim="800000"/>
              <a:headEnd type="none" w="sm" len="sm"/>
              <a:tailEnd type="none" w="sm" len="sm"/>
            </a:ln>
          </p:spPr>
        </p:cxnSp>
        <p:sp>
          <p:nvSpPr>
            <p:cNvPr id="522" name="Google Shape;522;p21"/>
            <p:cNvSpPr/>
            <p:nvPr/>
          </p:nvSpPr>
          <p:spPr>
            <a:xfrm>
              <a:off x="0" y="2289794"/>
              <a:ext cx="11021854" cy="5720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1"/>
            <p:cNvSpPr txBox="1"/>
            <p:nvPr/>
          </p:nvSpPr>
          <p:spPr>
            <a:xfrm>
              <a:off x="0" y="2289794"/>
              <a:ext cx="11021854" cy="572029"/>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Work with the parties to agree guidelines on communication and behaviour in the joint meeting, so that everyone knows their voice will be heard and valued </a:t>
              </a:r>
              <a:endParaRPr sz="1400" b="0" i="0" u="none" strike="noStrike" cap="none">
                <a:solidFill>
                  <a:schemeClr val="dk1"/>
                </a:solidFill>
                <a:latin typeface="Calibri"/>
                <a:ea typeface="Calibri"/>
                <a:cs typeface="Calibri"/>
                <a:sym typeface="Calibri"/>
              </a:endParaRPr>
            </a:p>
          </p:txBody>
        </p:sp>
        <p:cxnSp>
          <p:nvCxnSpPr>
            <p:cNvPr id="524" name="Google Shape;524;p21"/>
            <p:cNvCxnSpPr/>
            <p:nvPr/>
          </p:nvCxnSpPr>
          <p:spPr>
            <a:xfrm>
              <a:off x="0" y="2861824"/>
              <a:ext cx="11021854" cy="0"/>
            </a:xfrm>
            <a:prstGeom prst="straightConnector1">
              <a:avLst/>
            </a:prstGeom>
            <a:solidFill>
              <a:srgbClr val="98CB37"/>
            </a:solidFill>
            <a:ln w="12700" cap="flat" cmpd="sng">
              <a:solidFill>
                <a:srgbClr val="98CB37"/>
              </a:solidFill>
              <a:prstDash val="solid"/>
              <a:miter lim="800000"/>
              <a:headEnd type="none" w="sm" len="sm"/>
              <a:tailEnd type="none" w="sm" len="sm"/>
            </a:ln>
          </p:spPr>
        </p:cxnSp>
        <p:sp>
          <p:nvSpPr>
            <p:cNvPr id="525" name="Google Shape;525;p21"/>
            <p:cNvSpPr/>
            <p:nvPr/>
          </p:nvSpPr>
          <p:spPr>
            <a:xfrm>
              <a:off x="0" y="2861824"/>
              <a:ext cx="11021854" cy="5720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1"/>
            <p:cNvSpPr txBox="1"/>
            <p:nvPr/>
          </p:nvSpPr>
          <p:spPr>
            <a:xfrm>
              <a:off x="0" y="2861824"/>
              <a:ext cx="11021854" cy="572029"/>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Take regular breaks in joint and private meetings</a:t>
              </a:r>
              <a:endParaRPr sz="14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22"/>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32" name="Google Shape;532;p22"/>
          <p:cNvGrpSpPr/>
          <p:nvPr/>
        </p:nvGrpSpPr>
        <p:grpSpPr>
          <a:xfrm>
            <a:off x="4" y="1216597"/>
            <a:ext cx="731521" cy="673460"/>
            <a:chOff x="3940602" y="308034"/>
            <a:chExt cx="2116791" cy="3428999"/>
          </a:xfrm>
        </p:grpSpPr>
        <p:sp>
          <p:nvSpPr>
            <p:cNvPr id="533" name="Google Shape;533;p22"/>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34" name="Google Shape;534;p22"/>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35" name="Google Shape;535;p22"/>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36" name="Google Shape;536;p22"/>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37" name="Google Shape;537;p22"/>
          <p:cNvSpPr txBox="1">
            <a:spLocks noGrp="1"/>
          </p:cNvSpPr>
          <p:nvPr>
            <p:ph type="title"/>
          </p:nvPr>
        </p:nvSpPr>
        <p:spPr>
          <a:xfrm>
            <a:off x="463692" y="931305"/>
            <a:ext cx="1131595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MENTAL HEALTH IN ORGANISATIONS</a:t>
            </a:r>
            <a:endParaRPr/>
          </a:p>
        </p:txBody>
      </p:sp>
      <p:grpSp>
        <p:nvGrpSpPr>
          <p:cNvPr id="538" name="Google Shape;538;p22"/>
          <p:cNvGrpSpPr/>
          <p:nvPr/>
        </p:nvGrpSpPr>
        <p:grpSpPr>
          <a:xfrm>
            <a:off x="1123162" y="2924745"/>
            <a:ext cx="9941318" cy="3121606"/>
            <a:chOff x="0" y="1525"/>
            <a:chExt cx="9941318" cy="3121606"/>
          </a:xfrm>
        </p:grpSpPr>
        <p:cxnSp>
          <p:nvCxnSpPr>
            <p:cNvPr id="539" name="Google Shape;539;p22"/>
            <p:cNvCxnSpPr/>
            <p:nvPr/>
          </p:nvCxnSpPr>
          <p:spPr>
            <a:xfrm>
              <a:off x="0" y="1525"/>
              <a:ext cx="9941318" cy="0"/>
            </a:xfrm>
            <a:prstGeom prst="straightConnector1">
              <a:avLst/>
            </a:prstGeom>
            <a:solidFill>
              <a:srgbClr val="62A534"/>
            </a:solidFill>
            <a:ln w="12700" cap="flat" cmpd="sng">
              <a:solidFill>
                <a:srgbClr val="62A534"/>
              </a:solidFill>
              <a:prstDash val="solid"/>
              <a:miter lim="800000"/>
              <a:headEnd type="none" w="sm" len="sm"/>
              <a:tailEnd type="none" w="sm" len="sm"/>
            </a:ln>
          </p:spPr>
        </p:cxnSp>
        <p:sp>
          <p:nvSpPr>
            <p:cNvPr id="540" name="Google Shape;540;p22"/>
            <p:cNvSpPr/>
            <p:nvPr/>
          </p:nvSpPr>
          <p:spPr>
            <a:xfrm>
              <a:off x="0" y="1525"/>
              <a:ext cx="9941318" cy="104053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2"/>
            <p:cNvSpPr txBox="1"/>
            <p:nvPr/>
          </p:nvSpPr>
          <p:spPr>
            <a:xfrm>
              <a:off x="0" y="1525"/>
              <a:ext cx="9941318" cy="1040535"/>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Calibri"/>
                <a:buNone/>
              </a:pPr>
              <a:r>
                <a:rPr lang="en-GB" sz="1600" b="0" i="0" u="none" strike="noStrike" cap="none">
                  <a:solidFill>
                    <a:schemeClr val="dk1"/>
                  </a:solidFill>
                  <a:latin typeface="Calibri"/>
                  <a:ea typeface="Calibri"/>
                  <a:cs typeface="Calibri"/>
                  <a:sym typeface="Calibri"/>
                </a:rPr>
                <a:t>Nowadays, 1 in 6 workers are struggling with a mental health issue like stress, sadness, or anxiety. This may prevent individuals from doing their best work. </a:t>
              </a:r>
              <a:endParaRPr/>
            </a:p>
          </p:txBody>
        </p:sp>
        <p:cxnSp>
          <p:nvCxnSpPr>
            <p:cNvPr id="542" name="Google Shape;542;p22"/>
            <p:cNvCxnSpPr/>
            <p:nvPr/>
          </p:nvCxnSpPr>
          <p:spPr>
            <a:xfrm>
              <a:off x="0" y="1042061"/>
              <a:ext cx="9941318" cy="0"/>
            </a:xfrm>
            <a:prstGeom prst="straightConnector1">
              <a:avLst/>
            </a:prstGeom>
            <a:solidFill>
              <a:srgbClr val="34A76C"/>
            </a:solidFill>
            <a:ln w="12700" cap="flat" cmpd="sng">
              <a:solidFill>
                <a:srgbClr val="34A76C"/>
              </a:solidFill>
              <a:prstDash val="solid"/>
              <a:miter lim="800000"/>
              <a:headEnd type="none" w="sm" len="sm"/>
              <a:tailEnd type="none" w="sm" len="sm"/>
            </a:ln>
          </p:spPr>
        </p:cxnSp>
        <p:sp>
          <p:nvSpPr>
            <p:cNvPr id="543" name="Google Shape;543;p22"/>
            <p:cNvSpPr/>
            <p:nvPr/>
          </p:nvSpPr>
          <p:spPr>
            <a:xfrm>
              <a:off x="0" y="1042061"/>
              <a:ext cx="9941318" cy="104053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2"/>
            <p:cNvSpPr txBox="1"/>
            <p:nvPr/>
          </p:nvSpPr>
          <p:spPr>
            <a:xfrm>
              <a:off x="0" y="1042061"/>
              <a:ext cx="9941318" cy="1040535"/>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Calibri"/>
                <a:buNone/>
              </a:pPr>
              <a:r>
                <a:rPr lang="en-GB" sz="1600" b="0" i="0" u="none" strike="noStrike" cap="none">
                  <a:solidFill>
                    <a:schemeClr val="dk1"/>
                  </a:solidFill>
                  <a:latin typeface="Calibri"/>
                  <a:ea typeface="Calibri"/>
                  <a:cs typeface="Calibri"/>
                  <a:sym typeface="Calibri"/>
                </a:rPr>
                <a:t>When employees are fit, inspired, and concentrated, organisations operate more effectively. Good companies help their workers manage and recover when they are dealing with mental health issues. How well and how fast an employee may return to peak performance depends on the help they get from their company. </a:t>
              </a:r>
              <a:endParaRPr/>
            </a:p>
          </p:txBody>
        </p:sp>
        <p:cxnSp>
          <p:nvCxnSpPr>
            <p:cNvPr id="545" name="Google Shape;545;p22"/>
            <p:cNvCxnSpPr/>
            <p:nvPr/>
          </p:nvCxnSpPr>
          <p:spPr>
            <a:xfrm>
              <a:off x="0" y="2082596"/>
              <a:ext cx="9941318" cy="0"/>
            </a:xfrm>
            <a:prstGeom prst="straightConnector1">
              <a:avLst/>
            </a:prstGeom>
            <a:solidFill>
              <a:srgbClr val="43C1A3"/>
            </a:solidFill>
            <a:ln w="12700" cap="flat" cmpd="sng">
              <a:solidFill>
                <a:srgbClr val="43C1A3"/>
              </a:solidFill>
              <a:prstDash val="solid"/>
              <a:miter lim="800000"/>
              <a:headEnd type="none" w="sm" len="sm"/>
              <a:tailEnd type="none" w="sm" len="sm"/>
            </a:ln>
          </p:spPr>
        </p:cxnSp>
        <p:sp>
          <p:nvSpPr>
            <p:cNvPr id="546" name="Google Shape;546;p22"/>
            <p:cNvSpPr/>
            <p:nvPr/>
          </p:nvSpPr>
          <p:spPr>
            <a:xfrm>
              <a:off x="0" y="2082596"/>
              <a:ext cx="9941318" cy="104053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2"/>
            <p:cNvSpPr txBox="1"/>
            <p:nvPr/>
          </p:nvSpPr>
          <p:spPr>
            <a:xfrm>
              <a:off x="0" y="2082596"/>
              <a:ext cx="9941318" cy="1040535"/>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Calibri"/>
                <a:buNone/>
              </a:pPr>
              <a:r>
                <a:rPr lang="en-GB" sz="1600" b="0" i="0" u="none" strike="noStrike" cap="none">
                  <a:solidFill>
                    <a:schemeClr val="dk1"/>
                  </a:solidFill>
                  <a:latin typeface="Calibri"/>
                  <a:ea typeface="Calibri"/>
                  <a:cs typeface="Calibri"/>
                  <a:sym typeface="Calibri"/>
                </a:rPr>
                <a:t>It's important to support employees when they are dealing with mental health issues not just to retain a great employee on board, but also to demonstrate the values of your company. Every employee needs to know that their company upholds its principles and values its workers. Organizations that assist staff benefit in terms of employee loyalty and commitment since trust and integrity are major engagement drivers.</a:t>
              </a:r>
              <a:endParaRPr/>
            </a:p>
          </p:txBody>
        </p:sp>
      </p:grpSp>
      <p:cxnSp>
        <p:nvCxnSpPr>
          <p:cNvPr id="548" name="Google Shape;548;p22"/>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2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54" name="Google Shape;554;p23"/>
          <p:cNvGrpSpPr/>
          <p:nvPr/>
        </p:nvGrpSpPr>
        <p:grpSpPr>
          <a:xfrm>
            <a:off x="4" y="1216597"/>
            <a:ext cx="731521" cy="673460"/>
            <a:chOff x="3940602" y="308034"/>
            <a:chExt cx="2116791" cy="3428999"/>
          </a:xfrm>
        </p:grpSpPr>
        <p:sp>
          <p:nvSpPr>
            <p:cNvPr id="555" name="Google Shape;555;p23"/>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6" name="Google Shape;556;p23"/>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7" name="Google Shape;557;p23"/>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58" name="Google Shape;558;p23"/>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9" name="Google Shape;559;p23"/>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HOW TO SUPPORT STAFF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AND THEIR MENTAL HEALTH</a:t>
            </a:r>
            <a:endParaRPr/>
          </a:p>
        </p:txBody>
      </p:sp>
      <p:grpSp>
        <p:nvGrpSpPr>
          <p:cNvPr id="560" name="Google Shape;560;p23"/>
          <p:cNvGrpSpPr/>
          <p:nvPr/>
        </p:nvGrpSpPr>
        <p:grpSpPr>
          <a:xfrm>
            <a:off x="2171193" y="3018025"/>
            <a:ext cx="7688988" cy="3123651"/>
            <a:chOff x="1126165" y="503"/>
            <a:chExt cx="7688988" cy="3123651"/>
          </a:xfrm>
        </p:grpSpPr>
        <p:sp>
          <p:nvSpPr>
            <p:cNvPr id="561" name="Google Shape;561;p23"/>
            <p:cNvSpPr/>
            <p:nvPr/>
          </p:nvSpPr>
          <p:spPr>
            <a:xfrm>
              <a:off x="1126165" y="503"/>
              <a:ext cx="2402809" cy="1441685"/>
            </a:xfrm>
            <a:prstGeom prst="rect">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3"/>
            <p:cNvSpPr txBox="1"/>
            <p:nvPr/>
          </p:nvSpPr>
          <p:spPr>
            <a:xfrm>
              <a:off x="1126165" y="503"/>
              <a:ext cx="2402809" cy="1441685"/>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For someone with seasonal depression, a light box or a seat with more natural light </a:t>
              </a:r>
              <a:endParaRPr/>
            </a:p>
          </p:txBody>
        </p:sp>
        <p:sp>
          <p:nvSpPr>
            <p:cNvPr id="563" name="Google Shape;563;p23"/>
            <p:cNvSpPr/>
            <p:nvPr/>
          </p:nvSpPr>
          <p:spPr>
            <a:xfrm>
              <a:off x="3769254" y="503"/>
              <a:ext cx="2402809" cy="1441685"/>
            </a:xfrm>
            <a:prstGeom prst="rect">
              <a:avLst/>
            </a:prstGeom>
            <a:solidFill>
              <a:srgbClr val="44C3B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3"/>
            <p:cNvSpPr txBox="1"/>
            <p:nvPr/>
          </p:nvSpPr>
          <p:spPr>
            <a:xfrm>
              <a:off x="3769254" y="503"/>
              <a:ext cx="2402809" cy="1441685"/>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Return to work regulations for instance, a phased return with progressively increased hours. </a:t>
              </a:r>
              <a:endParaRPr/>
            </a:p>
          </p:txBody>
        </p:sp>
        <p:sp>
          <p:nvSpPr>
            <p:cNvPr id="565" name="Google Shape;565;p23"/>
            <p:cNvSpPr/>
            <p:nvPr/>
          </p:nvSpPr>
          <p:spPr>
            <a:xfrm>
              <a:off x="6412344" y="503"/>
              <a:ext cx="2402809" cy="1441685"/>
            </a:xfrm>
            <a:prstGeom prst="rect">
              <a:avLst/>
            </a:prstGeom>
            <a:solidFill>
              <a:srgbClr val="46C6B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3"/>
            <p:cNvSpPr txBox="1"/>
            <p:nvPr/>
          </p:nvSpPr>
          <p:spPr>
            <a:xfrm>
              <a:off x="6412344" y="503"/>
              <a:ext cx="2402809" cy="1441685"/>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Introducing an allowance for mental health days off </a:t>
              </a:r>
              <a:endParaRPr/>
            </a:p>
          </p:txBody>
        </p:sp>
        <p:sp>
          <p:nvSpPr>
            <p:cNvPr id="567" name="Google Shape;567;p23"/>
            <p:cNvSpPr/>
            <p:nvPr/>
          </p:nvSpPr>
          <p:spPr>
            <a:xfrm>
              <a:off x="1126165" y="1682469"/>
              <a:ext cx="2402809" cy="1441685"/>
            </a:xfrm>
            <a:prstGeom prst="rect">
              <a:avLst/>
            </a:prstGeom>
            <a:solidFill>
              <a:srgbClr val="48C3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3"/>
            <p:cNvSpPr txBox="1"/>
            <p:nvPr/>
          </p:nvSpPr>
          <p:spPr>
            <a:xfrm>
              <a:off x="1126165" y="1682469"/>
              <a:ext cx="2402809" cy="1441685"/>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Alterations to the job itself (temporary or permanent) </a:t>
              </a:r>
              <a:endParaRPr/>
            </a:p>
          </p:txBody>
        </p:sp>
        <p:sp>
          <p:nvSpPr>
            <p:cNvPr id="569" name="Google Shape;569;p23"/>
            <p:cNvSpPr/>
            <p:nvPr/>
          </p:nvSpPr>
          <p:spPr>
            <a:xfrm>
              <a:off x="3769254" y="1682469"/>
              <a:ext cx="2402809" cy="1441685"/>
            </a:xfrm>
            <a:prstGeom prst="rect">
              <a:avLst/>
            </a:prstGeom>
            <a:solidFill>
              <a:srgbClr val="49BB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3"/>
            <p:cNvSpPr txBox="1"/>
            <p:nvPr/>
          </p:nvSpPr>
          <p:spPr>
            <a:xfrm>
              <a:off x="3769254" y="1682469"/>
              <a:ext cx="2402809" cy="1441685"/>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Reassigning some work or altering people's responsibilities and job descriptions </a:t>
              </a:r>
              <a:endParaRPr/>
            </a:p>
          </p:txBody>
        </p:sp>
        <p:sp>
          <p:nvSpPr>
            <p:cNvPr id="571" name="Google Shape;571;p23"/>
            <p:cNvSpPr/>
            <p:nvPr/>
          </p:nvSpPr>
          <p:spPr>
            <a:xfrm>
              <a:off x="6412344" y="1682469"/>
              <a:ext cx="2402809" cy="1441685"/>
            </a:xfrm>
            <a:prstGeom prst="rect">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3"/>
            <p:cNvSpPr txBox="1"/>
            <p:nvPr/>
          </p:nvSpPr>
          <p:spPr>
            <a:xfrm>
              <a:off x="6412344" y="1682469"/>
              <a:ext cx="2402809" cy="1441685"/>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Relocation to a more suited position</a:t>
              </a:r>
              <a:endParaRPr/>
            </a:p>
          </p:txBody>
        </p:sp>
      </p:grpSp>
      <p:cxnSp>
        <p:nvCxnSpPr>
          <p:cNvPr id="573" name="Google Shape;573;p23"/>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2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79" name="Google Shape;579;p24"/>
          <p:cNvGrpSpPr/>
          <p:nvPr/>
        </p:nvGrpSpPr>
        <p:grpSpPr>
          <a:xfrm>
            <a:off x="4" y="1216597"/>
            <a:ext cx="731521" cy="673460"/>
            <a:chOff x="3940602" y="308034"/>
            <a:chExt cx="2116791" cy="3428999"/>
          </a:xfrm>
        </p:grpSpPr>
        <p:sp>
          <p:nvSpPr>
            <p:cNvPr id="580" name="Google Shape;580;p24"/>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81" name="Google Shape;581;p24"/>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82" name="Google Shape;582;p24"/>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83" name="Google Shape;583;p24"/>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84" name="Google Shape;584;p24"/>
          <p:cNvSpPr txBox="1">
            <a:spLocks noGrp="1"/>
          </p:cNvSpPr>
          <p:nvPr>
            <p:ph type="title"/>
          </p:nvPr>
        </p:nvSpPr>
        <p:spPr>
          <a:xfrm>
            <a:off x="1175745" y="953589"/>
            <a:ext cx="9942716" cy="155448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4"/>
              </a:buClr>
              <a:buSzPct val="100000"/>
              <a:buFont typeface="Aharoni"/>
              <a:buNone/>
            </a:pPr>
            <a:r>
              <a:rPr lang="en-GB" sz="4000">
                <a:solidFill>
                  <a:schemeClr val="accent4"/>
                </a:solidFill>
                <a:latin typeface="Aharoni"/>
                <a:ea typeface="Aharoni"/>
                <a:cs typeface="Aharoni"/>
                <a:sym typeface="Aharoni"/>
              </a:rPr>
              <a:t>HOW TO CREATE A CULTURE OF SUPPORT </a:t>
            </a:r>
            <a:br>
              <a:rPr lang="en-GB" sz="4000">
                <a:solidFill>
                  <a:schemeClr val="accent4"/>
                </a:solidFill>
                <a:latin typeface="Aharoni"/>
                <a:ea typeface="Aharoni"/>
                <a:cs typeface="Aharoni"/>
                <a:sym typeface="Aharoni"/>
              </a:rPr>
            </a:br>
            <a:r>
              <a:rPr lang="en-GB" sz="4000">
                <a:solidFill>
                  <a:schemeClr val="accent4"/>
                </a:solidFill>
                <a:latin typeface="Aharoni"/>
                <a:ea typeface="Aharoni"/>
                <a:cs typeface="Aharoni"/>
                <a:sym typeface="Aharoni"/>
              </a:rPr>
              <a:t>IN AN ORGANISATION</a:t>
            </a:r>
            <a:br>
              <a:rPr lang="en-GB" sz="3700"/>
            </a:br>
            <a:endParaRPr sz="3700"/>
          </a:p>
        </p:txBody>
      </p:sp>
      <p:grpSp>
        <p:nvGrpSpPr>
          <p:cNvPr id="585" name="Google Shape;585;p24"/>
          <p:cNvGrpSpPr/>
          <p:nvPr/>
        </p:nvGrpSpPr>
        <p:grpSpPr>
          <a:xfrm>
            <a:off x="305049" y="2560960"/>
            <a:ext cx="11684106" cy="3871462"/>
            <a:chOff x="5853" y="0"/>
            <a:chExt cx="11684106" cy="3871462"/>
          </a:xfrm>
        </p:grpSpPr>
        <p:sp>
          <p:nvSpPr>
            <p:cNvPr id="586" name="Google Shape;586;p24"/>
            <p:cNvSpPr/>
            <p:nvPr/>
          </p:nvSpPr>
          <p:spPr>
            <a:xfrm>
              <a:off x="877186" y="0"/>
              <a:ext cx="9941441" cy="3871462"/>
            </a:xfrm>
            <a:prstGeom prst="rightArrow">
              <a:avLst>
                <a:gd name="adj1" fmla="val 50000"/>
                <a:gd name="adj2" fmla="val 50000"/>
              </a:avLst>
            </a:prstGeom>
            <a:solidFill>
              <a:srgbClr val="CDE7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4"/>
            <p:cNvSpPr/>
            <p:nvPr/>
          </p:nvSpPr>
          <p:spPr>
            <a:xfrm>
              <a:off x="5853" y="1161438"/>
              <a:ext cx="2815447" cy="1548584"/>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4"/>
            <p:cNvSpPr txBox="1"/>
            <p:nvPr/>
          </p:nvSpPr>
          <p:spPr>
            <a:xfrm>
              <a:off x="81449" y="1237034"/>
              <a:ext cx="2664255" cy="1397392"/>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Organisations need to send a clear signal to staff that their mental health matters and being open about it will lead to support, not discrimination. A simple way to communicate this is to explain that mental health will be treated in the same way as physical health. </a:t>
              </a:r>
              <a:endParaRPr/>
            </a:p>
          </p:txBody>
        </p:sp>
        <p:sp>
          <p:nvSpPr>
            <p:cNvPr id="589" name="Google Shape;589;p24"/>
            <p:cNvSpPr/>
            <p:nvPr/>
          </p:nvSpPr>
          <p:spPr>
            <a:xfrm>
              <a:off x="2962073" y="1161438"/>
              <a:ext cx="2815447" cy="1548584"/>
            </a:xfrm>
            <a:prstGeom prst="roundRect">
              <a:avLst>
                <a:gd name="adj" fmla="val 16667"/>
              </a:avLst>
            </a:prstGeom>
            <a:solidFill>
              <a:srgbClr val="46C4B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4"/>
            <p:cNvSpPr txBox="1"/>
            <p:nvPr/>
          </p:nvSpPr>
          <p:spPr>
            <a:xfrm>
              <a:off x="3037669" y="1237034"/>
              <a:ext cx="2664255" cy="1397392"/>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Organisations can back this commitment up with a clear mental health strategy and specific policies to ensure employees experiencing mental health problems get the support they need straight away </a:t>
              </a:r>
              <a:endParaRPr/>
            </a:p>
          </p:txBody>
        </p:sp>
        <p:sp>
          <p:nvSpPr>
            <p:cNvPr id="591" name="Google Shape;591;p24"/>
            <p:cNvSpPr/>
            <p:nvPr/>
          </p:nvSpPr>
          <p:spPr>
            <a:xfrm>
              <a:off x="5918293" y="1161438"/>
              <a:ext cx="2815447" cy="1548584"/>
            </a:xfrm>
            <a:prstGeom prst="roundRect">
              <a:avLst>
                <a:gd name="adj" fmla="val 16667"/>
              </a:avLst>
            </a:prstGeom>
            <a:solidFill>
              <a:srgbClr val="49C1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4"/>
            <p:cNvSpPr txBox="1"/>
            <p:nvPr/>
          </p:nvSpPr>
          <p:spPr>
            <a:xfrm>
              <a:off x="5993889" y="1237034"/>
              <a:ext cx="2664255" cy="1397392"/>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Managers need to be approachable and confident about mental health and should take steps to normalise conversations about mental health and encourage open dialogue. </a:t>
              </a:r>
              <a:endParaRPr/>
            </a:p>
          </p:txBody>
        </p:sp>
        <p:sp>
          <p:nvSpPr>
            <p:cNvPr id="593" name="Google Shape;593;p24"/>
            <p:cNvSpPr/>
            <p:nvPr/>
          </p:nvSpPr>
          <p:spPr>
            <a:xfrm>
              <a:off x="8874512" y="1161438"/>
              <a:ext cx="2815447" cy="1548584"/>
            </a:xfrm>
            <a:prstGeom prst="roundRect">
              <a:avLst>
                <a:gd name="adj" fmla="val 16667"/>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4"/>
            <p:cNvSpPr txBox="1"/>
            <p:nvPr/>
          </p:nvSpPr>
          <p:spPr>
            <a:xfrm>
              <a:off x="8950108" y="1237034"/>
              <a:ext cx="2664255" cy="1397392"/>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Regular one-to-one meetings and catch- ups are a great place to ask your staff how they’re getting on and doing so regularly will help build trust and give employees a chance to raise problems at an early stage. </a:t>
              </a:r>
              <a:endParaRPr/>
            </a:p>
          </p:txBody>
        </p:sp>
      </p:grpSp>
      <p:cxnSp>
        <p:nvCxnSpPr>
          <p:cNvPr id="595" name="Google Shape;595;p24"/>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25"/>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601" name="Google Shape;601;p25"/>
          <p:cNvGrpSpPr/>
          <p:nvPr/>
        </p:nvGrpSpPr>
        <p:grpSpPr>
          <a:xfrm>
            <a:off x="4" y="1216597"/>
            <a:ext cx="731521" cy="673460"/>
            <a:chOff x="3940602" y="308034"/>
            <a:chExt cx="2116791" cy="3428999"/>
          </a:xfrm>
        </p:grpSpPr>
        <p:sp>
          <p:nvSpPr>
            <p:cNvPr id="602" name="Google Shape;602;p25"/>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03" name="Google Shape;603;p25"/>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04" name="Google Shape;604;p25"/>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605" name="Google Shape;605;p25"/>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06" name="Google Shape;606;p25"/>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700"/>
              <a:buFont typeface="Aharoni"/>
              <a:buNone/>
            </a:pPr>
            <a:r>
              <a:rPr lang="en-GB" sz="3700">
                <a:solidFill>
                  <a:schemeClr val="accent4"/>
                </a:solidFill>
                <a:latin typeface="Aharoni"/>
                <a:ea typeface="Aharoni"/>
                <a:cs typeface="Aharoni"/>
                <a:sym typeface="Aharoni"/>
              </a:rPr>
              <a:t>HOW TO CREATE A CULTURE OF SUPPORT </a:t>
            </a:r>
            <a:br>
              <a:rPr lang="en-GB" sz="3700">
                <a:solidFill>
                  <a:schemeClr val="accent4"/>
                </a:solidFill>
                <a:latin typeface="Aharoni"/>
                <a:ea typeface="Aharoni"/>
                <a:cs typeface="Aharoni"/>
                <a:sym typeface="Aharoni"/>
              </a:rPr>
            </a:br>
            <a:r>
              <a:rPr lang="en-GB" sz="3700">
                <a:solidFill>
                  <a:schemeClr val="accent4"/>
                </a:solidFill>
                <a:latin typeface="Aharoni"/>
                <a:ea typeface="Aharoni"/>
                <a:cs typeface="Aharoni"/>
                <a:sym typeface="Aharoni"/>
              </a:rPr>
              <a:t>IN AN ORGANISATION</a:t>
            </a:r>
            <a:endParaRPr/>
          </a:p>
        </p:txBody>
      </p:sp>
      <p:grpSp>
        <p:nvGrpSpPr>
          <p:cNvPr id="607" name="Google Shape;607;p25"/>
          <p:cNvGrpSpPr/>
          <p:nvPr/>
        </p:nvGrpSpPr>
        <p:grpSpPr>
          <a:xfrm>
            <a:off x="734694" y="2862666"/>
            <a:ext cx="10809702" cy="3268049"/>
            <a:chOff x="3168" y="6981"/>
            <a:chExt cx="10809702" cy="3268049"/>
          </a:xfrm>
        </p:grpSpPr>
        <p:sp>
          <p:nvSpPr>
            <p:cNvPr id="608" name="Google Shape;608;p25"/>
            <p:cNvSpPr/>
            <p:nvPr/>
          </p:nvSpPr>
          <p:spPr>
            <a:xfrm>
              <a:off x="3168" y="6981"/>
              <a:ext cx="2513884" cy="1508330"/>
            </a:xfrm>
            <a:prstGeom prst="rect">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5"/>
            <p:cNvSpPr txBox="1"/>
            <p:nvPr/>
          </p:nvSpPr>
          <p:spPr>
            <a:xfrm>
              <a:off x="3168" y="6981"/>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Adjustments for mental health are typically easy, realistic, and affordable. This is not a comprehensive list; managers should speak with each employee about their unique demands and use their creativity to come up with solutions. </a:t>
              </a:r>
              <a:endParaRPr/>
            </a:p>
          </p:txBody>
        </p:sp>
        <p:sp>
          <p:nvSpPr>
            <p:cNvPr id="610" name="Google Shape;610;p25"/>
            <p:cNvSpPr/>
            <p:nvPr/>
          </p:nvSpPr>
          <p:spPr>
            <a:xfrm>
              <a:off x="2768441" y="6981"/>
              <a:ext cx="2513884" cy="1508330"/>
            </a:xfrm>
            <a:prstGeom prst="rect">
              <a:avLst/>
            </a:prstGeom>
            <a:solidFill>
              <a:srgbClr val="43C2A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5"/>
            <p:cNvSpPr txBox="1"/>
            <p:nvPr/>
          </p:nvSpPr>
          <p:spPr>
            <a:xfrm>
              <a:off x="2768441" y="6981"/>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Alterations to how people carry their their roles </a:t>
              </a:r>
              <a:endParaRPr/>
            </a:p>
          </p:txBody>
        </p:sp>
        <p:sp>
          <p:nvSpPr>
            <p:cNvPr id="612" name="Google Shape;612;p25"/>
            <p:cNvSpPr/>
            <p:nvPr/>
          </p:nvSpPr>
          <p:spPr>
            <a:xfrm>
              <a:off x="5533714" y="6981"/>
              <a:ext cx="2513884" cy="1508330"/>
            </a:xfrm>
            <a:prstGeom prst="rect">
              <a:avLst/>
            </a:prstGeom>
            <a:solidFill>
              <a:srgbClr val="45C4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5"/>
            <p:cNvSpPr txBox="1"/>
            <p:nvPr/>
          </p:nvSpPr>
          <p:spPr>
            <a:xfrm>
              <a:off x="5533714" y="6981"/>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Hours that can be changed, or a new start/finish time. It can also be beneficial for shift employees not to work evenings or to divide their days off to break up the workweek. </a:t>
              </a:r>
              <a:endParaRPr/>
            </a:p>
          </p:txBody>
        </p:sp>
        <p:sp>
          <p:nvSpPr>
            <p:cNvPr id="614" name="Google Shape;614;p25"/>
            <p:cNvSpPr/>
            <p:nvPr/>
          </p:nvSpPr>
          <p:spPr>
            <a:xfrm>
              <a:off x="8298986" y="6981"/>
              <a:ext cx="2513884" cy="1508330"/>
            </a:xfrm>
            <a:prstGeom prst="rect">
              <a:avLst/>
            </a:prstGeom>
            <a:solidFill>
              <a:srgbClr val="46C6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5"/>
            <p:cNvSpPr txBox="1"/>
            <p:nvPr/>
          </p:nvSpPr>
          <p:spPr>
            <a:xfrm>
              <a:off x="8298986" y="6981"/>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Changing the workplace to make it more or less crowded, calmer, or with separating screens </a:t>
              </a:r>
              <a:endParaRPr/>
            </a:p>
          </p:txBody>
        </p:sp>
        <p:sp>
          <p:nvSpPr>
            <p:cNvPr id="616" name="Google Shape;616;p25"/>
            <p:cNvSpPr/>
            <p:nvPr/>
          </p:nvSpPr>
          <p:spPr>
            <a:xfrm>
              <a:off x="3168" y="1766700"/>
              <a:ext cx="2513884" cy="1508330"/>
            </a:xfrm>
            <a:prstGeom prst="rect">
              <a:avLst/>
            </a:prstGeom>
            <a:solidFill>
              <a:srgbClr val="47C5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5"/>
            <p:cNvSpPr txBox="1"/>
            <p:nvPr/>
          </p:nvSpPr>
          <p:spPr>
            <a:xfrm>
              <a:off x="3168" y="1766700"/>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Working from home </a:t>
              </a:r>
              <a:endParaRPr/>
            </a:p>
          </p:txBody>
        </p:sp>
        <p:sp>
          <p:nvSpPr>
            <p:cNvPr id="618" name="Google Shape;618;p25"/>
            <p:cNvSpPr/>
            <p:nvPr/>
          </p:nvSpPr>
          <p:spPr>
            <a:xfrm>
              <a:off x="2768441" y="1766700"/>
              <a:ext cx="2513884" cy="1508330"/>
            </a:xfrm>
            <a:prstGeom prst="rect">
              <a:avLst/>
            </a:prstGeom>
            <a:solidFill>
              <a:srgbClr val="49BFC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5"/>
            <p:cNvSpPr txBox="1"/>
            <p:nvPr/>
          </p:nvSpPr>
          <p:spPr>
            <a:xfrm>
              <a:off x="2768441" y="1766700"/>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Adjustments for breaks </a:t>
              </a:r>
              <a:endParaRPr/>
            </a:p>
          </p:txBody>
        </p:sp>
        <p:sp>
          <p:nvSpPr>
            <p:cNvPr id="620" name="Google Shape;620;p25"/>
            <p:cNvSpPr/>
            <p:nvPr/>
          </p:nvSpPr>
          <p:spPr>
            <a:xfrm>
              <a:off x="5533714" y="1766700"/>
              <a:ext cx="2513884" cy="1508330"/>
            </a:xfrm>
            <a:prstGeom prst="rect">
              <a:avLst/>
            </a:prstGeom>
            <a:solidFill>
              <a:srgbClr val="4BB9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5"/>
            <p:cNvSpPr txBox="1"/>
            <p:nvPr/>
          </p:nvSpPr>
          <p:spPr>
            <a:xfrm>
              <a:off x="5533714" y="1766700"/>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Offering of quiet spaces</a:t>
              </a:r>
              <a:endParaRPr/>
            </a:p>
          </p:txBody>
        </p:sp>
        <p:sp>
          <p:nvSpPr>
            <p:cNvPr id="622" name="Google Shape;622;p25"/>
            <p:cNvSpPr/>
            <p:nvPr/>
          </p:nvSpPr>
          <p:spPr>
            <a:xfrm>
              <a:off x="8298986" y="1766700"/>
              <a:ext cx="2513884" cy="1508330"/>
            </a:xfrm>
            <a:prstGeom prst="rect">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5"/>
            <p:cNvSpPr txBox="1"/>
            <p:nvPr/>
          </p:nvSpPr>
          <p:spPr>
            <a:xfrm>
              <a:off x="8298986" y="1766700"/>
              <a:ext cx="2513884" cy="150833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GB" sz="1200" b="0" i="0" u="none" strike="noStrike" cap="none">
                  <a:solidFill>
                    <a:schemeClr val="lt1"/>
                  </a:solidFill>
                  <a:latin typeface="Calibri"/>
                  <a:ea typeface="Calibri"/>
                  <a:cs typeface="Calibri"/>
                  <a:sym typeface="Calibri"/>
                </a:rPr>
                <a:t>Having a prayer room </a:t>
              </a:r>
              <a:endParaRPr/>
            </a:p>
          </p:txBody>
        </p:sp>
      </p:grpSp>
      <p:cxnSp>
        <p:nvCxnSpPr>
          <p:cNvPr id="624" name="Google Shape;624;p25"/>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26"/>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630" name="Google Shape;630;p26"/>
          <p:cNvGrpSpPr/>
          <p:nvPr/>
        </p:nvGrpSpPr>
        <p:grpSpPr>
          <a:xfrm>
            <a:off x="4" y="1216597"/>
            <a:ext cx="731521" cy="673460"/>
            <a:chOff x="3940602" y="308034"/>
            <a:chExt cx="2116791" cy="3428999"/>
          </a:xfrm>
        </p:grpSpPr>
        <p:sp>
          <p:nvSpPr>
            <p:cNvPr id="631" name="Google Shape;631;p26"/>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2" name="Google Shape;632;p26"/>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3" name="Google Shape;633;p26"/>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634" name="Google Shape;634;p26"/>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5" name="Google Shape;635;p26"/>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HOW TO SUPPORT STAFF</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 AND THEIR MENTAL HEALTH</a:t>
            </a:r>
            <a:endParaRPr/>
          </a:p>
        </p:txBody>
      </p:sp>
      <p:cxnSp>
        <p:nvCxnSpPr>
          <p:cNvPr id="636" name="Google Shape;636;p26"/>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637" name="Google Shape;637;p26"/>
          <p:cNvGrpSpPr/>
          <p:nvPr/>
        </p:nvGrpSpPr>
        <p:grpSpPr>
          <a:xfrm>
            <a:off x="1125477" y="2983944"/>
            <a:ext cx="9936687" cy="3004114"/>
            <a:chOff x="2912" y="60042"/>
            <a:chExt cx="9936687" cy="3004114"/>
          </a:xfrm>
        </p:grpSpPr>
        <p:sp>
          <p:nvSpPr>
            <p:cNvPr id="638" name="Google Shape;638;p26"/>
            <p:cNvSpPr/>
            <p:nvPr/>
          </p:nvSpPr>
          <p:spPr>
            <a:xfrm>
              <a:off x="2912" y="60042"/>
              <a:ext cx="2310857" cy="1386514"/>
            </a:xfrm>
            <a:prstGeom prst="rect">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6"/>
            <p:cNvSpPr txBox="1"/>
            <p:nvPr/>
          </p:nvSpPr>
          <p:spPr>
            <a:xfrm>
              <a:off x="2912" y="60042"/>
              <a:ext cx="2310857" cy="138651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Assistance with application preparation for positions and secondments in other departments. </a:t>
              </a:r>
              <a:endParaRPr/>
            </a:p>
          </p:txBody>
        </p:sp>
        <p:sp>
          <p:nvSpPr>
            <p:cNvPr id="640" name="Google Shape;640;p26"/>
            <p:cNvSpPr/>
            <p:nvPr/>
          </p:nvSpPr>
          <p:spPr>
            <a:xfrm>
              <a:off x="2544856" y="60042"/>
              <a:ext cx="2310857" cy="1386514"/>
            </a:xfrm>
            <a:prstGeom prst="rect">
              <a:avLst/>
            </a:prstGeom>
            <a:solidFill>
              <a:srgbClr val="44C2A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6"/>
            <p:cNvSpPr txBox="1"/>
            <p:nvPr/>
          </p:nvSpPr>
          <p:spPr>
            <a:xfrm>
              <a:off x="2544856" y="60042"/>
              <a:ext cx="2310857" cy="138651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Offer more guidance or assistance from the management on how to manage work load.</a:t>
              </a:r>
              <a:endParaRPr/>
            </a:p>
          </p:txBody>
        </p:sp>
        <p:sp>
          <p:nvSpPr>
            <p:cNvPr id="642" name="Google Shape;642;p26"/>
            <p:cNvSpPr/>
            <p:nvPr/>
          </p:nvSpPr>
          <p:spPr>
            <a:xfrm>
              <a:off x="5086799" y="60042"/>
              <a:ext cx="2310857" cy="1386514"/>
            </a:xfrm>
            <a:prstGeom prst="rect">
              <a:avLst/>
            </a:prstGeom>
            <a:solidFill>
              <a:srgbClr val="46C4B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6"/>
            <p:cNvSpPr txBox="1"/>
            <p:nvPr/>
          </p:nvSpPr>
          <p:spPr>
            <a:xfrm>
              <a:off x="5086799" y="60042"/>
              <a:ext cx="2310857" cy="138651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More instruction, guidance, or mentorship</a:t>
              </a:r>
              <a:endParaRPr/>
            </a:p>
          </p:txBody>
        </p:sp>
        <p:sp>
          <p:nvSpPr>
            <p:cNvPr id="644" name="Google Shape;644;p26"/>
            <p:cNvSpPr/>
            <p:nvPr/>
          </p:nvSpPr>
          <p:spPr>
            <a:xfrm>
              <a:off x="7628742" y="60042"/>
              <a:ext cx="2310857" cy="1386514"/>
            </a:xfrm>
            <a:prstGeom prst="rect">
              <a:avLst/>
            </a:prstGeom>
            <a:solidFill>
              <a:srgbClr val="47C7C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6"/>
            <p:cNvSpPr txBox="1"/>
            <p:nvPr/>
          </p:nvSpPr>
          <p:spPr>
            <a:xfrm>
              <a:off x="7628742" y="60042"/>
              <a:ext cx="2310857" cy="138651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More assistance managing and negotiating the task </a:t>
              </a:r>
              <a:endParaRPr/>
            </a:p>
          </p:txBody>
        </p:sp>
        <p:sp>
          <p:nvSpPr>
            <p:cNvPr id="646" name="Google Shape;646;p26"/>
            <p:cNvSpPr/>
            <p:nvPr/>
          </p:nvSpPr>
          <p:spPr>
            <a:xfrm>
              <a:off x="1273884" y="1677642"/>
              <a:ext cx="2310857" cy="1386514"/>
            </a:xfrm>
            <a:prstGeom prst="rect">
              <a:avLst/>
            </a:prstGeom>
            <a:solidFill>
              <a:srgbClr val="49C1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6"/>
            <p:cNvSpPr txBox="1"/>
            <p:nvPr/>
          </p:nvSpPr>
          <p:spPr>
            <a:xfrm>
              <a:off x="1273884" y="1677642"/>
              <a:ext cx="2310857" cy="138651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More encouraging and helpful feedback </a:t>
              </a:r>
              <a:endParaRPr/>
            </a:p>
          </p:txBody>
        </p:sp>
        <p:sp>
          <p:nvSpPr>
            <p:cNvPr id="648" name="Google Shape;648;p26"/>
            <p:cNvSpPr/>
            <p:nvPr/>
          </p:nvSpPr>
          <p:spPr>
            <a:xfrm>
              <a:off x="3815827" y="1677642"/>
              <a:ext cx="2310857" cy="1386514"/>
            </a:xfrm>
            <a:prstGeom prst="rect">
              <a:avLst/>
            </a:prstGeom>
            <a:solidFill>
              <a:srgbClr val="4AB9C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6"/>
            <p:cNvSpPr txBox="1"/>
            <p:nvPr/>
          </p:nvSpPr>
          <p:spPr>
            <a:xfrm>
              <a:off x="3815827" y="1677642"/>
              <a:ext cx="2310857" cy="138651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Debriefings following challenging conversations, clients, or jobs </a:t>
              </a:r>
              <a:endParaRPr/>
            </a:p>
          </p:txBody>
        </p:sp>
        <p:sp>
          <p:nvSpPr>
            <p:cNvPr id="650" name="Google Shape;650;p26"/>
            <p:cNvSpPr/>
            <p:nvPr/>
          </p:nvSpPr>
          <p:spPr>
            <a:xfrm>
              <a:off x="6357771" y="1677642"/>
              <a:ext cx="2310857" cy="1386514"/>
            </a:xfrm>
            <a:prstGeom prst="rect">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6"/>
            <p:cNvSpPr txBox="1"/>
            <p:nvPr/>
          </p:nvSpPr>
          <p:spPr>
            <a:xfrm>
              <a:off x="6357771" y="1677642"/>
              <a:ext cx="2310857" cy="138651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Buddy or mentor systems (formal or informal)</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2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657" name="Google Shape;657;p28"/>
          <p:cNvGrpSpPr/>
          <p:nvPr/>
        </p:nvGrpSpPr>
        <p:grpSpPr>
          <a:xfrm>
            <a:off x="4" y="1216597"/>
            <a:ext cx="731521" cy="673460"/>
            <a:chOff x="3940602" y="308034"/>
            <a:chExt cx="2116791" cy="3428999"/>
          </a:xfrm>
        </p:grpSpPr>
        <p:sp>
          <p:nvSpPr>
            <p:cNvPr id="658" name="Google Shape;658;p28"/>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59" name="Google Shape;659;p28"/>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60" name="Google Shape;660;p28"/>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661" name="Google Shape;661;p28"/>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62" name="Google Shape;662;p28"/>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SELF REFLECTION</a:t>
            </a:r>
            <a:endParaRPr/>
          </a:p>
        </p:txBody>
      </p:sp>
      <p:grpSp>
        <p:nvGrpSpPr>
          <p:cNvPr id="663" name="Google Shape;663;p28"/>
          <p:cNvGrpSpPr/>
          <p:nvPr/>
        </p:nvGrpSpPr>
        <p:grpSpPr>
          <a:xfrm>
            <a:off x="535670" y="2681998"/>
            <a:ext cx="11128246" cy="1042548"/>
            <a:chOff x="0" y="119"/>
            <a:chExt cx="11128246" cy="1042548"/>
          </a:xfrm>
        </p:grpSpPr>
        <p:sp>
          <p:nvSpPr>
            <p:cNvPr id="664" name="Google Shape;664;p28"/>
            <p:cNvSpPr/>
            <p:nvPr/>
          </p:nvSpPr>
          <p:spPr>
            <a:xfrm>
              <a:off x="0" y="119"/>
              <a:ext cx="11128246" cy="1042548"/>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8"/>
            <p:cNvSpPr txBox="1"/>
            <p:nvPr/>
          </p:nvSpPr>
          <p:spPr>
            <a:xfrm>
              <a:off x="50893" y="51012"/>
              <a:ext cx="11026460" cy="940762"/>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Self reflection can be defined as "a mental process that, applied to the act of learning, requires learners to use critical thinking to scrutinise supplied material, question its accuracy, and develop conclusions based on the emerging ideas" </a:t>
              </a:r>
              <a:endParaRPr/>
            </a:p>
            <a:p>
              <a:pPr marL="0" marR="0" lvl="0" indent="0" algn="l" rtl="0">
                <a:lnSpc>
                  <a:spcPct val="90000"/>
                </a:lnSpc>
                <a:spcBef>
                  <a:spcPts val="595"/>
                </a:spcBef>
                <a:spcAft>
                  <a:spcPts val="0"/>
                </a:spcAft>
                <a:buClr>
                  <a:schemeClr val="lt1"/>
                </a:buClr>
                <a:buSzPts val="1700"/>
                <a:buFont typeface="Calibri"/>
                <a:buNone/>
              </a:pPr>
              <a:r>
                <a:rPr lang="en-GB" sz="1700" b="0" i="0" u="none" strike="noStrike" cap="none">
                  <a:solidFill>
                    <a:schemeClr val="lt1"/>
                  </a:solidFill>
                  <a:latin typeface="Calibri"/>
                  <a:ea typeface="Calibri"/>
                  <a:cs typeface="Calibri"/>
                  <a:sym typeface="Calibri"/>
                </a:rPr>
                <a:t>Tools for self-reflection can include :</a:t>
              </a:r>
              <a:endParaRPr/>
            </a:p>
          </p:txBody>
        </p:sp>
      </p:grpSp>
      <p:cxnSp>
        <p:nvCxnSpPr>
          <p:cNvPr id="666" name="Google Shape;666;p28"/>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667" name="Google Shape;667;p28"/>
          <p:cNvGrpSpPr/>
          <p:nvPr/>
        </p:nvGrpSpPr>
        <p:grpSpPr>
          <a:xfrm>
            <a:off x="1225122" y="3781990"/>
            <a:ext cx="10123605" cy="2646000"/>
            <a:chOff x="5071" y="0"/>
            <a:chExt cx="10123605" cy="2646000"/>
          </a:xfrm>
        </p:grpSpPr>
        <p:sp>
          <p:nvSpPr>
            <p:cNvPr id="668" name="Google Shape;668;p28"/>
            <p:cNvSpPr/>
            <p:nvPr/>
          </p:nvSpPr>
          <p:spPr>
            <a:xfrm>
              <a:off x="760031" y="0"/>
              <a:ext cx="8613686" cy="2646000"/>
            </a:xfrm>
            <a:prstGeom prst="rightArrow">
              <a:avLst>
                <a:gd name="adj1" fmla="val 50000"/>
                <a:gd name="adj2" fmla="val 50000"/>
              </a:avLst>
            </a:prstGeom>
            <a:solidFill>
              <a:srgbClr val="CDE7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8"/>
            <p:cNvSpPr/>
            <p:nvPr/>
          </p:nvSpPr>
          <p:spPr>
            <a:xfrm>
              <a:off x="5071" y="793799"/>
              <a:ext cx="2439422" cy="105840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8"/>
            <p:cNvSpPr txBox="1"/>
            <p:nvPr/>
          </p:nvSpPr>
          <p:spPr>
            <a:xfrm>
              <a:off x="56738" y="845466"/>
              <a:ext cx="2336088" cy="95506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Case learning log, which needs to be finished after each session. </a:t>
              </a:r>
              <a:endParaRPr/>
            </a:p>
          </p:txBody>
        </p:sp>
        <p:sp>
          <p:nvSpPr>
            <p:cNvPr id="671" name="Google Shape;671;p28"/>
            <p:cNvSpPr/>
            <p:nvPr/>
          </p:nvSpPr>
          <p:spPr>
            <a:xfrm>
              <a:off x="2566465" y="793799"/>
              <a:ext cx="2439422" cy="1058400"/>
            </a:xfrm>
            <a:prstGeom prst="roundRect">
              <a:avLst>
                <a:gd name="adj" fmla="val 16667"/>
              </a:avLst>
            </a:prstGeom>
            <a:solidFill>
              <a:srgbClr val="46C4B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8"/>
            <p:cNvSpPr txBox="1"/>
            <p:nvPr/>
          </p:nvSpPr>
          <p:spPr>
            <a:xfrm>
              <a:off x="2618132" y="845466"/>
              <a:ext cx="2336088" cy="95506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Mentor supervision report, which a mentor or colleague should fill on a regular basis.</a:t>
              </a:r>
              <a:endParaRPr/>
            </a:p>
          </p:txBody>
        </p:sp>
        <p:sp>
          <p:nvSpPr>
            <p:cNvPr id="673" name="Google Shape;673;p28"/>
            <p:cNvSpPr/>
            <p:nvPr/>
          </p:nvSpPr>
          <p:spPr>
            <a:xfrm>
              <a:off x="5127860" y="793799"/>
              <a:ext cx="2439422" cy="1058400"/>
            </a:xfrm>
            <a:prstGeom prst="roundRect">
              <a:avLst>
                <a:gd name="adj" fmla="val 16667"/>
              </a:avLst>
            </a:prstGeom>
            <a:solidFill>
              <a:srgbClr val="49C1C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8"/>
            <p:cNvSpPr txBox="1"/>
            <p:nvPr/>
          </p:nvSpPr>
          <p:spPr>
            <a:xfrm>
              <a:off x="5179527" y="845466"/>
              <a:ext cx="2336088" cy="95506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Notes you have taken during or after the session </a:t>
              </a:r>
              <a:endParaRPr/>
            </a:p>
          </p:txBody>
        </p:sp>
        <p:sp>
          <p:nvSpPr>
            <p:cNvPr id="675" name="Google Shape;675;p28"/>
            <p:cNvSpPr/>
            <p:nvPr/>
          </p:nvSpPr>
          <p:spPr>
            <a:xfrm>
              <a:off x="7689254" y="793799"/>
              <a:ext cx="2439422" cy="1058400"/>
            </a:xfrm>
            <a:prstGeom prst="roundRect">
              <a:avLst>
                <a:gd name="adj" fmla="val 16667"/>
              </a:avLst>
            </a:prstGeom>
            <a:solidFill>
              <a:srgbClr val="4CB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8"/>
            <p:cNvSpPr txBox="1"/>
            <p:nvPr/>
          </p:nvSpPr>
          <p:spPr>
            <a:xfrm>
              <a:off x="7740921" y="845466"/>
              <a:ext cx="2336088" cy="95506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Any voice recordings you may have done yourself post session to reflect on the things you have done or could improve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2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682" name="Google Shape;682;p29"/>
          <p:cNvGrpSpPr/>
          <p:nvPr/>
        </p:nvGrpSpPr>
        <p:grpSpPr>
          <a:xfrm>
            <a:off x="4" y="1216597"/>
            <a:ext cx="731521" cy="673460"/>
            <a:chOff x="3940602" y="308034"/>
            <a:chExt cx="2116791" cy="3428999"/>
          </a:xfrm>
        </p:grpSpPr>
        <p:sp>
          <p:nvSpPr>
            <p:cNvPr id="683" name="Google Shape;683;p29"/>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84" name="Google Shape;684;p29"/>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85" name="Google Shape;685;p29"/>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686" name="Google Shape;686;p29"/>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87" name="Google Shape;687;p29"/>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SELF REFLECTION</a:t>
            </a:r>
            <a:endParaRPr/>
          </a:p>
        </p:txBody>
      </p:sp>
      <p:grpSp>
        <p:nvGrpSpPr>
          <p:cNvPr id="688" name="Google Shape;688;p29"/>
          <p:cNvGrpSpPr/>
          <p:nvPr/>
        </p:nvGrpSpPr>
        <p:grpSpPr>
          <a:xfrm>
            <a:off x="1123162" y="3612945"/>
            <a:ext cx="9941318" cy="3124657"/>
            <a:chOff x="0" y="0"/>
            <a:chExt cx="9941318" cy="3124657"/>
          </a:xfrm>
        </p:grpSpPr>
        <p:sp>
          <p:nvSpPr>
            <p:cNvPr id="689" name="Google Shape;689;p29"/>
            <p:cNvSpPr/>
            <p:nvPr/>
          </p:nvSpPr>
          <p:spPr>
            <a:xfrm>
              <a:off x="0" y="937397"/>
              <a:ext cx="9941318" cy="1249863"/>
            </a:xfrm>
            <a:prstGeom prst="notchedRightArrow">
              <a:avLst>
                <a:gd name="adj1" fmla="val 50000"/>
                <a:gd name="adj2" fmla="val 50000"/>
              </a:avLst>
            </a:prstGeom>
            <a:solidFill>
              <a:srgbClr val="CFE4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9"/>
            <p:cNvSpPr/>
            <p:nvPr/>
          </p:nvSpPr>
          <p:spPr>
            <a:xfrm>
              <a:off x="764" y="0"/>
              <a:ext cx="1225432" cy="12498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9"/>
            <p:cNvSpPr txBox="1"/>
            <p:nvPr/>
          </p:nvSpPr>
          <p:spPr>
            <a:xfrm>
              <a:off x="764" y="0"/>
              <a:ext cx="1225432" cy="1249863"/>
            </a:xfrm>
            <a:prstGeom prst="rect">
              <a:avLst/>
            </a:prstGeom>
            <a:noFill/>
            <a:ln>
              <a:noFill/>
            </a:ln>
          </p:spPr>
          <p:txBody>
            <a:bodyPr spcFirstLastPara="1" wrap="square" lIns="78225" tIns="78225" rIns="78225" bIns="78225" anchor="b" anchorCtr="0">
              <a:noAutofit/>
            </a:bodyPr>
            <a:lstStyle/>
            <a:p>
              <a:pPr marL="0" marR="0" lvl="0" indent="0" algn="ctr" rtl="0">
                <a:lnSpc>
                  <a:spcPct val="90000"/>
                </a:lnSpc>
                <a:spcBef>
                  <a:spcPts val="0"/>
                </a:spcBef>
                <a:spcAft>
                  <a:spcPts val="0"/>
                </a:spcAft>
                <a:buClr>
                  <a:schemeClr val="dk1"/>
                </a:buClr>
                <a:buSzPts val="1100"/>
                <a:buFont typeface="Calibri"/>
                <a:buNone/>
              </a:pPr>
              <a:r>
                <a:rPr lang="en-GB" sz="1100" b="0" i="0" u="none" strike="noStrike" cap="none">
                  <a:solidFill>
                    <a:schemeClr val="dk1"/>
                  </a:solidFill>
                  <a:latin typeface="Calibri"/>
                  <a:ea typeface="Calibri"/>
                  <a:cs typeface="Calibri"/>
                  <a:sym typeface="Calibri"/>
                </a:rPr>
                <a:t>What did I discover? </a:t>
              </a:r>
              <a:endParaRPr/>
            </a:p>
          </p:txBody>
        </p:sp>
        <p:sp>
          <p:nvSpPr>
            <p:cNvPr id="692" name="Google Shape;692;p29"/>
            <p:cNvSpPr/>
            <p:nvPr/>
          </p:nvSpPr>
          <p:spPr>
            <a:xfrm>
              <a:off x="457247" y="1406096"/>
              <a:ext cx="312465" cy="312465"/>
            </a:xfrm>
            <a:prstGeom prst="ellipse">
              <a:avLst/>
            </a:prstGeom>
            <a:solidFill>
              <a:srgbClr val="4CB3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9"/>
            <p:cNvSpPr/>
            <p:nvPr/>
          </p:nvSpPr>
          <p:spPr>
            <a:xfrm>
              <a:off x="1287468" y="1874794"/>
              <a:ext cx="1225432" cy="12498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9"/>
            <p:cNvSpPr txBox="1"/>
            <p:nvPr/>
          </p:nvSpPr>
          <p:spPr>
            <a:xfrm>
              <a:off x="1287468" y="1874794"/>
              <a:ext cx="1225432" cy="1249863"/>
            </a:xfrm>
            <a:prstGeom prst="rect">
              <a:avLst/>
            </a:prstGeom>
            <a:noFill/>
            <a:ln>
              <a:noFill/>
            </a:ln>
          </p:spPr>
          <p:txBody>
            <a:bodyPr spcFirstLastPara="1" wrap="square" lIns="78225" tIns="78225" rIns="78225" bIns="78225"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GB" sz="1100" b="0" i="0" u="none" strike="noStrike" cap="none">
                  <a:solidFill>
                    <a:schemeClr val="dk1"/>
                  </a:solidFill>
                  <a:latin typeface="Calibri"/>
                  <a:ea typeface="Calibri"/>
                  <a:cs typeface="Calibri"/>
                  <a:sym typeface="Calibri"/>
                </a:rPr>
                <a:t>Why and how did it work? </a:t>
              </a:r>
              <a:endParaRPr/>
            </a:p>
          </p:txBody>
        </p:sp>
        <p:sp>
          <p:nvSpPr>
            <p:cNvPr id="695" name="Google Shape;695;p29"/>
            <p:cNvSpPr/>
            <p:nvPr/>
          </p:nvSpPr>
          <p:spPr>
            <a:xfrm>
              <a:off x="1743952" y="1406096"/>
              <a:ext cx="312465" cy="312465"/>
            </a:xfrm>
            <a:prstGeom prst="ellipse">
              <a:avLst/>
            </a:prstGeom>
            <a:solidFill>
              <a:srgbClr val="4DB5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9"/>
            <p:cNvSpPr/>
            <p:nvPr/>
          </p:nvSpPr>
          <p:spPr>
            <a:xfrm>
              <a:off x="2574173" y="0"/>
              <a:ext cx="1225432" cy="12498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9"/>
            <p:cNvSpPr txBox="1"/>
            <p:nvPr/>
          </p:nvSpPr>
          <p:spPr>
            <a:xfrm>
              <a:off x="2574173" y="0"/>
              <a:ext cx="1225432" cy="1249863"/>
            </a:xfrm>
            <a:prstGeom prst="rect">
              <a:avLst/>
            </a:prstGeom>
            <a:noFill/>
            <a:ln>
              <a:noFill/>
            </a:ln>
          </p:spPr>
          <p:txBody>
            <a:bodyPr spcFirstLastPara="1" wrap="square" lIns="78225" tIns="78225" rIns="78225" bIns="78225" anchor="b" anchorCtr="0">
              <a:noAutofit/>
            </a:bodyPr>
            <a:lstStyle/>
            <a:p>
              <a:pPr marL="0" marR="0" lvl="0" indent="0" algn="ctr" rtl="0">
                <a:lnSpc>
                  <a:spcPct val="90000"/>
                </a:lnSpc>
                <a:spcBef>
                  <a:spcPts val="0"/>
                </a:spcBef>
                <a:spcAft>
                  <a:spcPts val="0"/>
                </a:spcAft>
                <a:buClr>
                  <a:schemeClr val="dk1"/>
                </a:buClr>
                <a:buSzPts val="1100"/>
                <a:buFont typeface="Calibri"/>
                <a:buNone/>
              </a:pPr>
              <a:r>
                <a:rPr lang="en-GB" sz="1100" b="0" i="0" u="none" strike="noStrike" cap="none">
                  <a:solidFill>
                    <a:schemeClr val="dk1"/>
                  </a:solidFill>
                  <a:latin typeface="Calibri"/>
                  <a:ea typeface="Calibri"/>
                  <a:cs typeface="Calibri"/>
                  <a:sym typeface="Calibri"/>
                </a:rPr>
                <a:t>What failed, and why? </a:t>
              </a:r>
              <a:endParaRPr/>
            </a:p>
          </p:txBody>
        </p:sp>
        <p:sp>
          <p:nvSpPr>
            <p:cNvPr id="698" name="Google Shape;698;p29"/>
            <p:cNvSpPr/>
            <p:nvPr/>
          </p:nvSpPr>
          <p:spPr>
            <a:xfrm>
              <a:off x="3030656" y="1406096"/>
              <a:ext cx="312465" cy="312465"/>
            </a:xfrm>
            <a:prstGeom prst="ellipse">
              <a:avLst/>
            </a:prstGeom>
            <a:solidFill>
              <a:srgbClr val="4CB8D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9"/>
            <p:cNvSpPr/>
            <p:nvPr/>
          </p:nvSpPr>
          <p:spPr>
            <a:xfrm>
              <a:off x="3860877" y="1874794"/>
              <a:ext cx="1225432" cy="12498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9"/>
            <p:cNvSpPr txBox="1"/>
            <p:nvPr/>
          </p:nvSpPr>
          <p:spPr>
            <a:xfrm>
              <a:off x="3860877" y="1874794"/>
              <a:ext cx="1225432" cy="1249863"/>
            </a:xfrm>
            <a:prstGeom prst="rect">
              <a:avLst/>
            </a:prstGeom>
            <a:noFill/>
            <a:ln>
              <a:noFill/>
            </a:ln>
          </p:spPr>
          <p:txBody>
            <a:bodyPr spcFirstLastPara="1" wrap="square" lIns="78225" tIns="78225" rIns="78225" bIns="78225"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GB" sz="1100" b="0" i="0" u="none" strike="noStrike" cap="none">
                  <a:solidFill>
                    <a:schemeClr val="dk1"/>
                  </a:solidFill>
                  <a:latin typeface="Calibri"/>
                  <a:ea typeface="Calibri"/>
                  <a:cs typeface="Calibri"/>
                  <a:sym typeface="Calibri"/>
                </a:rPr>
                <a:t>How can I apply this knowledge? </a:t>
              </a:r>
              <a:endParaRPr/>
            </a:p>
          </p:txBody>
        </p:sp>
        <p:sp>
          <p:nvSpPr>
            <p:cNvPr id="701" name="Google Shape;701;p29"/>
            <p:cNvSpPr/>
            <p:nvPr/>
          </p:nvSpPr>
          <p:spPr>
            <a:xfrm>
              <a:off x="4317360" y="1406096"/>
              <a:ext cx="312465" cy="312465"/>
            </a:xfrm>
            <a:prstGeom prst="ellipse">
              <a:avLst/>
            </a:prstGeom>
            <a:solidFill>
              <a:srgbClr val="4CBCE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9"/>
            <p:cNvSpPr/>
            <p:nvPr/>
          </p:nvSpPr>
          <p:spPr>
            <a:xfrm>
              <a:off x="5147581" y="0"/>
              <a:ext cx="1225432" cy="12498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9"/>
            <p:cNvSpPr txBox="1"/>
            <p:nvPr/>
          </p:nvSpPr>
          <p:spPr>
            <a:xfrm>
              <a:off x="5147581" y="0"/>
              <a:ext cx="1225432" cy="1249863"/>
            </a:xfrm>
            <a:prstGeom prst="rect">
              <a:avLst/>
            </a:prstGeom>
            <a:noFill/>
            <a:ln>
              <a:noFill/>
            </a:ln>
          </p:spPr>
          <p:txBody>
            <a:bodyPr spcFirstLastPara="1" wrap="square" lIns="78225" tIns="78225" rIns="78225" bIns="78225" anchor="b" anchorCtr="0">
              <a:noAutofit/>
            </a:bodyPr>
            <a:lstStyle/>
            <a:p>
              <a:pPr marL="0" marR="0" lvl="0" indent="0" algn="ctr" rtl="0">
                <a:lnSpc>
                  <a:spcPct val="90000"/>
                </a:lnSpc>
                <a:spcBef>
                  <a:spcPts val="0"/>
                </a:spcBef>
                <a:spcAft>
                  <a:spcPts val="0"/>
                </a:spcAft>
                <a:buClr>
                  <a:schemeClr val="dk1"/>
                </a:buClr>
                <a:buSzPts val="1100"/>
                <a:buFont typeface="Calibri"/>
                <a:buNone/>
              </a:pPr>
              <a:r>
                <a:rPr lang="en-GB" sz="1100" b="0" i="0" u="none" strike="noStrike" cap="none">
                  <a:solidFill>
                    <a:schemeClr val="dk1"/>
                  </a:solidFill>
                  <a:latin typeface="Calibri"/>
                  <a:ea typeface="Calibri"/>
                  <a:cs typeface="Calibri"/>
                  <a:sym typeface="Calibri"/>
                </a:rPr>
                <a:t>How does this experience compare to previous circumstances I've encountered? </a:t>
              </a:r>
              <a:endParaRPr/>
            </a:p>
          </p:txBody>
        </p:sp>
        <p:sp>
          <p:nvSpPr>
            <p:cNvPr id="704" name="Google Shape;704;p29"/>
            <p:cNvSpPr/>
            <p:nvPr/>
          </p:nvSpPr>
          <p:spPr>
            <a:xfrm>
              <a:off x="5604064" y="1406096"/>
              <a:ext cx="312465" cy="312465"/>
            </a:xfrm>
            <a:prstGeom prst="ellipse">
              <a:avLst/>
            </a:prstGeom>
            <a:solidFill>
              <a:srgbClr val="4DBEE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9"/>
            <p:cNvSpPr/>
            <p:nvPr/>
          </p:nvSpPr>
          <p:spPr>
            <a:xfrm>
              <a:off x="6434285" y="1874794"/>
              <a:ext cx="1225432" cy="12498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9"/>
            <p:cNvSpPr txBox="1"/>
            <p:nvPr/>
          </p:nvSpPr>
          <p:spPr>
            <a:xfrm>
              <a:off x="6434285" y="1874794"/>
              <a:ext cx="1225432" cy="1249863"/>
            </a:xfrm>
            <a:prstGeom prst="rect">
              <a:avLst/>
            </a:prstGeom>
            <a:noFill/>
            <a:ln>
              <a:noFill/>
            </a:ln>
          </p:spPr>
          <p:txBody>
            <a:bodyPr spcFirstLastPara="1" wrap="square" lIns="78225" tIns="78225" rIns="78225" bIns="78225"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GB" sz="1100" b="0" i="0" u="none" strike="noStrike" cap="none">
                  <a:solidFill>
                    <a:schemeClr val="dk1"/>
                  </a:solidFill>
                  <a:latin typeface="Calibri"/>
                  <a:ea typeface="Calibri"/>
                  <a:cs typeface="Calibri"/>
                  <a:sym typeface="Calibri"/>
                </a:rPr>
                <a:t>What can I take away from that experience? </a:t>
              </a:r>
              <a:endParaRPr/>
            </a:p>
          </p:txBody>
        </p:sp>
        <p:sp>
          <p:nvSpPr>
            <p:cNvPr id="707" name="Google Shape;707;p29"/>
            <p:cNvSpPr/>
            <p:nvPr/>
          </p:nvSpPr>
          <p:spPr>
            <a:xfrm>
              <a:off x="6890769" y="1406096"/>
              <a:ext cx="312465" cy="312465"/>
            </a:xfrm>
            <a:prstGeom prst="ellipse">
              <a:avLst/>
            </a:prstGeom>
            <a:solidFill>
              <a:srgbClr val="4EC0F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9"/>
            <p:cNvSpPr/>
            <p:nvPr/>
          </p:nvSpPr>
          <p:spPr>
            <a:xfrm>
              <a:off x="7720989" y="0"/>
              <a:ext cx="1225432" cy="12498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9"/>
            <p:cNvSpPr txBox="1"/>
            <p:nvPr/>
          </p:nvSpPr>
          <p:spPr>
            <a:xfrm>
              <a:off x="7720989" y="0"/>
              <a:ext cx="1225432" cy="1249863"/>
            </a:xfrm>
            <a:prstGeom prst="rect">
              <a:avLst/>
            </a:prstGeom>
            <a:noFill/>
            <a:ln>
              <a:noFill/>
            </a:ln>
          </p:spPr>
          <p:txBody>
            <a:bodyPr spcFirstLastPara="1" wrap="square" lIns="78225" tIns="78225" rIns="78225" bIns="78225" anchor="b" anchorCtr="0">
              <a:noAutofit/>
            </a:bodyPr>
            <a:lstStyle/>
            <a:p>
              <a:pPr marL="0" marR="0" lvl="0" indent="0" algn="ctr" rtl="0">
                <a:lnSpc>
                  <a:spcPct val="90000"/>
                </a:lnSpc>
                <a:spcBef>
                  <a:spcPts val="0"/>
                </a:spcBef>
                <a:spcAft>
                  <a:spcPts val="0"/>
                </a:spcAft>
                <a:buClr>
                  <a:schemeClr val="dk1"/>
                </a:buClr>
                <a:buSzPts val="1100"/>
                <a:buFont typeface="Calibri"/>
                <a:buNone/>
              </a:pPr>
              <a:r>
                <a:rPr lang="en-GB" sz="1100" b="0" i="0" u="none" strike="noStrike" cap="none">
                  <a:solidFill>
                    <a:schemeClr val="dk1"/>
                  </a:solidFill>
                  <a:latin typeface="Calibri"/>
                  <a:ea typeface="Calibri"/>
                  <a:cs typeface="Calibri"/>
                  <a:sym typeface="Calibri"/>
                </a:rPr>
                <a:t>What would I change if I had a second chance?</a:t>
              </a:r>
              <a:endParaRPr/>
            </a:p>
          </p:txBody>
        </p:sp>
        <p:sp>
          <p:nvSpPr>
            <p:cNvPr id="710" name="Google Shape;710;p29"/>
            <p:cNvSpPr/>
            <p:nvPr/>
          </p:nvSpPr>
          <p:spPr>
            <a:xfrm>
              <a:off x="8177473" y="1406096"/>
              <a:ext cx="312465" cy="312465"/>
            </a:xfrm>
            <a:prstGeom prst="ellipse">
              <a:avLst/>
            </a:prstGeom>
            <a:solidFill>
              <a:srgbClr val="50C2F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11" name="Google Shape;711;p29"/>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712" name="Google Shape;712;p29"/>
          <p:cNvGrpSpPr/>
          <p:nvPr/>
        </p:nvGrpSpPr>
        <p:grpSpPr>
          <a:xfrm>
            <a:off x="640079" y="2761938"/>
            <a:ext cx="10800554" cy="824850"/>
            <a:chOff x="0" y="26155"/>
            <a:chExt cx="10800554" cy="824850"/>
          </a:xfrm>
        </p:grpSpPr>
        <p:sp>
          <p:nvSpPr>
            <p:cNvPr id="713" name="Google Shape;713;p29"/>
            <p:cNvSpPr/>
            <p:nvPr/>
          </p:nvSpPr>
          <p:spPr>
            <a:xfrm>
              <a:off x="0" y="26155"/>
              <a:ext cx="10800554" cy="82485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9"/>
            <p:cNvSpPr txBox="1"/>
            <p:nvPr/>
          </p:nvSpPr>
          <p:spPr>
            <a:xfrm>
              <a:off x="40266" y="66421"/>
              <a:ext cx="10720022" cy="744318"/>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Self reflection is an effective and useful technique that asks learners to reflect on their goals, experiences, abilities, and learning. The long-term value of freshly acquired abilities is greatest for those who reflect on them. It entails posing the following queries: What were the situation's advantages and disadvantages? </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3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720" name="Google Shape;720;p30"/>
          <p:cNvGrpSpPr/>
          <p:nvPr/>
        </p:nvGrpSpPr>
        <p:grpSpPr>
          <a:xfrm>
            <a:off x="4" y="1216597"/>
            <a:ext cx="731521" cy="673460"/>
            <a:chOff x="3940602" y="308034"/>
            <a:chExt cx="2116791" cy="3428999"/>
          </a:xfrm>
        </p:grpSpPr>
        <p:sp>
          <p:nvSpPr>
            <p:cNvPr id="721" name="Google Shape;721;p30"/>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22" name="Google Shape;722;p30"/>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23" name="Google Shape;723;p30"/>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724" name="Google Shape;724;p30"/>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25" name="Google Shape;725;p30"/>
          <p:cNvSpPr txBox="1">
            <a:spLocks noGrp="1"/>
          </p:cNvSpPr>
          <p:nvPr>
            <p:ph type="title"/>
          </p:nvPr>
        </p:nvSpPr>
        <p:spPr>
          <a:xfrm>
            <a:off x="1122464" y="783772"/>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SELF REFLECTION</a:t>
            </a:r>
            <a:endParaRPr/>
          </a:p>
        </p:txBody>
      </p:sp>
      <p:grpSp>
        <p:nvGrpSpPr>
          <p:cNvPr id="726" name="Google Shape;726;p30"/>
          <p:cNvGrpSpPr/>
          <p:nvPr/>
        </p:nvGrpSpPr>
        <p:grpSpPr>
          <a:xfrm>
            <a:off x="1043866" y="2975063"/>
            <a:ext cx="10155134" cy="2971801"/>
            <a:chOff x="0" y="297174"/>
            <a:chExt cx="10155134" cy="2971801"/>
          </a:xfrm>
        </p:grpSpPr>
        <p:sp>
          <p:nvSpPr>
            <p:cNvPr id="727" name="Google Shape;727;p30"/>
            <p:cNvSpPr/>
            <p:nvPr/>
          </p:nvSpPr>
          <p:spPr>
            <a:xfrm>
              <a:off x="0" y="297174"/>
              <a:ext cx="10155134" cy="714870"/>
            </a:xfrm>
            <a:prstGeom prst="roundRect">
              <a:avLst>
                <a:gd name="adj" fmla="val 16667"/>
              </a:avLst>
            </a:prstGeom>
            <a:solidFill>
              <a:srgbClr val="43C1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0"/>
            <p:cNvSpPr txBox="1"/>
            <p:nvPr/>
          </p:nvSpPr>
          <p:spPr>
            <a:xfrm>
              <a:off x="34897" y="332071"/>
              <a:ext cx="10085340" cy="645076"/>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Prior to each mediation, spend five minutes reflecting on the past session's events and your strategy for the current one. Even at five or ten minutes past the hour, you can begin the mediation by explaining to the parties that you need time to organise your thoughts and that they will be paid for that time. </a:t>
              </a:r>
              <a:endParaRPr sz="1300" b="0" i="0" u="none" strike="noStrike" cap="none">
                <a:solidFill>
                  <a:schemeClr val="lt1"/>
                </a:solidFill>
                <a:latin typeface="Calibri"/>
                <a:ea typeface="Calibri"/>
                <a:cs typeface="Calibri"/>
                <a:sym typeface="Calibri"/>
              </a:endParaRPr>
            </a:p>
          </p:txBody>
        </p:sp>
        <p:sp>
          <p:nvSpPr>
            <p:cNvPr id="729" name="Google Shape;729;p30"/>
            <p:cNvSpPr/>
            <p:nvPr/>
          </p:nvSpPr>
          <p:spPr>
            <a:xfrm>
              <a:off x="0" y="1049484"/>
              <a:ext cx="10155134" cy="714870"/>
            </a:xfrm>
            <a:prstGeom prst="roundRect">
              <a:avLst>
                <a:gd name="adj" fmla="val 16667"/>
              </a:avLst>
            </a:prstGeom>
            <a:solidFill>
              <a:srgbClr val="7BD4A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0"/>
            <p:cNvSpPr txBox="1"/>
            <p:nvPr/>
          </p:nvSpPr>
          <p:spPr>
            <a:xfrm>
              <a:off x="34897" y="1084381"/>
              <a:ext cx="10085340" cy="645076"/>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Spend some time at the conclusion of each session. It could be beneficial to write a checklist of questions for yourself. </a:t>
              </a:r>
              <a:endParaRPr sz="1300" b="0" i="0" u="none" strike="noStrike" cap="none">
                <a:solidFill>
                  <a:schemeClr val="lt1"/>
                </a:solidFill>
                <a:latin typeface="Calibri"/>
                <a:ea typeface="Calibri"/>
                <a:cs typeface="Calibri"/>
                <a:sym typeface="Calibri"/>
              </a:endParaRPr>
            </a:p>
          </p:txBody>
        </p:sp>
        <p:sp>
          <p:nvSpPr>
            <p:cNvPr id="731" name="Google Shape;731;p30"/>
            <p:cNvSpPr/>
            <p:nvPr/>
          </p:nvSpPr>
          <p:spPr>
            <a:xfrm>
              <a:off x="0" y="1801795"/>
              <a:ext cx="10155134" cy="714870"/>
            </a:xfrm>
            <a:prstGeom prst="roundRect">
              <a:avLst>
                <a:gd name="adj" fmla="val 1666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0"/>
            <p:cNvSpPr txBox="1"/>
            <p:nvPr/>
          </p:nvSpPr>
          <p:spPr>
            <a:xfrm>
              <a:off x="34897" y="1836692"/>
              <a:ext cx="10085340" cy="645076"/>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After each mediation session, provide a memo to the clients outlining what was discussed and what was provisionally agreed upon.</a:t>
              </a:r>
              <a:endParaRPr sz="1300" b="0" i="0" u="none" strike="noStrike" cap="none">
                <a:solidFill>
                  <a:schemeClr val="lt1"/>
                </a:solidFill>
                <a:latin typeface="Calibri"/>
                <a:ea typeface="Calibri"/>
                <a:cs typeface="Calibri"/>
                <a:sym typeface="Calibri"/>
              </a:endParaRPr>
            </a:p>
          </p:txBody>
        </p:sp>
        <p:sp>
          <p:nvSpPr>
            <p:cNvPr id="733" name="Google Shape;733;p30"/>
            <p:cNvSpPr/>
            <p:nvPr/>
          </p:nvSpPr>
          <p:spPr>
            <a:xfrm>
              <a:off x="0" y="2554105"/>
              <a:ext cx="10155134" cy="714870"/>
            </a:xfrm>
            <a:prstGeom prst="roundRect">
              <a:avLst>
                <a:gd name="adj" fmla="val 16667"/>
              </a:avLst>
            </a:prstGeom>
            <a:solidFill>
              <a:srgbClr val="2D8DA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0"/>
            <p:cNvSpPr txBox="1"/>
            <p:nvPr/>
          </p:nvSpPr>
          <p:spPr>
            <a:xfrm>
              <a:off x="34897" y="2589002"/>
              <a:ext cx="10085340" cy="645076"/>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After each meditation, tape record your ideas, or you might write them down or type them. We cannot retain all the knowledge in our heads. You may make sense of the numerous things happening throughout the meditation by writing down your ideas. That seems to me like a superhighway. There are several walkways and roads that cross at different levels. Without a map, it is difficult to keep track of all of them.</a:t>
              </a:r>
              <a:endParaRPr sz="1300" b="0" i="0" u="none" strike="noStrike" cap="none">
                <a:solidFill>
                  <a:schemeClr val="lt1"/>
                </a:solidFill>
                <a:latin typeface="Calibri"/>
                <a:ea typeface="Calibri"/>
                <a:cs typeface="Calibri"/>
                <a:sym typeface="Calibri"/>
              </a:endParaRPr>
            </a:p>
          </p:txBody>
        </p:sp>
      </p:grpSp>
      <p:cxnSp>
        <p:nvCxnSpPr>
          <p:cNvPr id="735" name="Google Shape;735;p30"/>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pic>
        <p:nvPicPr>
          <p:cNvPr id="736" name="Google Shape;736;p30" descr="Badge 4 with solid fill"/>
          <p:cNvPicPr preferRelativeResize="0"/>
          <p:nvPr/>
        </p:nvPicPr>
        <p:blipFill rotWithShape="1">
          <a:blip r:embed="rId3">
            <a:alphaModFix/>
          </a:blip>
          <a:srcRect/>
          <a:stretch/>
        </p:blipFill>
        <p:spPr>
          <a:xfrm>
            <a:off x="267837" y="5233566"/>
            <a:ext cx="776028" cy="776028"/>
          </a:xfrm>
          <a:prstGeom prst="rect">
            <a:avLst/>
          </a:prstGeom>
          <a:noFill/>
          <a:ln>
            <a:noFill/>
          </a:ln>
        </p:spPr>
      </p:pic>
      <p:pic>
        <p:nvPicPr>
          <p:cNvPr id="737" name="Google Shape;737;p30" descr="Badge with solid fill"/>
          <p:cNvPicPr preferRelativeResize="0"/>
          <p:nvPr/>
        </p:nvPicPr>
        <p:blipFill rotWithShape="1">
          <a:blip r:embed="rId4">
            <a:alphaModFix/>
          </a:blip>
          <a:srcRect/>
          <a:stretch/>
        </p:blipFill>
        <p:spPr>
          <a:xfrm>
            <a:off x="267837" y="3713430"/>
            <a:ext cx="776028" cy="776028"/>
          </a:xfrm>
          <a:prstGeom prst="rect">
            <a:avLst/>
          </a:prstGeom>
          <a:noFill/>
          <a:ln>
            <a:noFill/>
          </a:ln>
        </p:spPr>
      </p:pic>
      <p:pic>
        <p:nvPicPr>
          <p:cNvPr id="738" name="Google Shape;738;p30" descr="Badge 3 with solid fill"/>
          <p:cNvPicPr preferRelativeResize="0"/>
          <p:nvPr/>
        </p:nvPicPr>
        <p:blipFill rotWithShape="1">
          <a:blip r:embed="rId5">
            <a:alphaModFix/>
          </a:blip>
          <a:srcRect/>
          <a:stretch/>
        </p:blipFill>
        <p:spPr>
          <a:xfrm>
            <a:off x="267837" y="4473498"/>
            <a:ext cx="776028" cy="776028"/>
          </a:xfrm>
          <a:prstGeom prst="rect">
            <a:avLst/>
          </a:prstGeom>
          <a:noFill/>
          <a:ln>
            <a:noFill/>
          </a:ln>
        </p:spPr>
      </p:pic>
      <p:pic>
        <p:nvPicPr>
          <p:cNvPr id="739" name="Google Shape;739;p30" descr="Badge 1 with solid fill"/>
          <p:cNvPicPr preferRelativeResize="0"/>
          <p:nvPr/>
        </p:nvPicPr>
        <p:blipFill rotWithShape="1">
          <a:blip r:embed="rId6">
            <a:alphaModFix/>
          </a:blip>
          <a:srcRect/>
          <a:stretch/>
        </p:blipFill>
        <p:spPr>
          <a:xfrm>
            <a:off x="267837" y="2880124"/>
            <a:ext cx="776028" cy="77602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31"/>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745" name="Google Shape;745;p31"/>
          <p:cNvGrpSpPr/>
          <p:nvPr/>
        </p:nvGrpSpPr>
        <p:grpSpPr>
          <a:xfrm rot="5400000">
            <a:off x="-2340441" y="2666183"/>
            <a:ext cx="5860051" cy="527712"/>
            <a:chOff x="6081624" y="1998368"/>
            <a:chExt cx="5613457" cy="782175"/>
          </a:xfrm>
        </p:grpSpPr>
        <p:sp>
          <p:nvSpPr>
            <p:cNvPr id="746" name="Google Shape;746;p31"/>
            <p:cNvSpPr/>
            <p:nvPr/>
          </p:nvSpPr>
          <p:spPr>
            <a:xfrm rot="5400000">
              <a:off x="11228040" y="2313027"/>
              <a:ext cx="7817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47" name="Google Shape;747;p31"/>
            <p:cNvSpPr/>
            <p:nvPr/>
          </p:nvSpPr>
          <p:spPr>
            <a:xfrm rot="10800000">
              <a:off x="6081624" y="1998844"/>
              <a:ext cx="5372968" cy="7816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748" name="Google Shape;748;p31"/>
          <p:cNvSpPr/>
          <p:nvPr/>
        </p:nvSpPr>
        <p:spPr>
          <a:xfrm>
            <a:off x="579528" y="922919"/>
            <a:ext cx="11111729" cy="5461252"/>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49" name="Google Shape;749;p31"/>
          <p:cNvSpPr txBox="1">
            <a:spLocks noGrp="1"/>
          </p:cNvSpPr>
          <p:nvPr>
            <p:ph type="title"/>
          </p:nvPr>
        </p:nvSpPr>
        <p:spPr>
          <a:xfrm>
            <a:off x="1432648" y="796424"/>
            <a:ext cx="9849751" cy="134967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4"/>
              </a:buClr>
              <a:buSzPts val="5400"/>
              <a:buFont typeface="Aharoni"/>
              <a:buNone/>
            </a:pPr>
            <a:r>
              <a:rPr lang="en-GB" sz="5400">
                <a:solidFill>
                  <a:schemeClr val="accent4"/>
                </a:solidFill>
                <a:latin typeface="Aharoni"/>
                <a:ea typeface="Aharoni"/>
                <a:cs typeface="Aharoni"/>
                <a:sym typeface="Aharoni"/>
              </a:rPr>
              <a:t>BIBLIOGRAPHY</a:t>
            </a:r>
            <a:endParaRPr/>
          </a:p>
        </p:txBody>
      </p:sp>
      <p:sp>
        <p:nvSpPr>
          <p:cNvPr id="750" name="Google Shape;750;p31"/>
          <p:cNvSpPr txBox="1">
            <a:spLocks noGrp="1"/>
          </p:cNvSpPr>
          <p:nvPr>
            <p:ph type="body" idx="1"/>
          </p:nvPr>
        </p:nvSpPr>
        <p:spPr>
          <a:xfrm>
            <a:off x="1347313" y="2947686"/>
            <a:ext cx="9849751" cy="303216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2000"/>
              <a:buChar char="•"/>
            </a:pPr>
            <a:r>
              <a:rPr lang="en-GB" sz="2000"/>
              <a:t>https://www.webmd.com/mental-health/signs-compassion-fatigue</a:t>
            </a:r>
            <a:endParaRPr/>
          </a:p>
          <a:p>
            <a:pPr marL="228600" lvl="0" indent="-228600" algn="l" rtl="0">
              <a:lnSpc>
                <a:spcPct val="90000"/>
              </a:lnSpc>
              <a:spcBef>
                <a:spcPts val="1000"/>
              </a:spcBef>
              <a:spcAft>
                <a:spcPts val="0"/>
              </a:spcAft>
              <a:buClr>
                <a:schemeClr val="dk1"/>
              </a:buClr>
              <a:buSzPts val="2000"/>
              <a:buChar char="•"/>
            </a:pPr>
            <a:r>
              <a:rPr lang="en-GB" sz="2000"/>
              <a:t>https://scholars.law.unlv.edu/cgi/viewcontent.cgi?article=2243&amp;context=facpub</a:t>
            </a:r>
            <a:endParaRPr/>
          </a:p>
          <a:p>
            <a:pPr marL="228600" lvl="0" indent="-228600" algn="l" rtl="0">
              <a:lnSpc>
                <a:spcPct val="90000"/>
              </a:lnSpc>
              <a:spcBef>
                <a:spcPts val="1000"/>
              </a:spcBef>
              <a:spcAft>
                <a:spcPts val="0"/>
              </a:spcAft>
              <a:buClr>
                <a:schemeClr val="dk1"/>
              </a:buClr>
              <a:buSzPts val="2000"/>
              <a:buChar char="•"/>
            </a:pPr>
            <a:r>
              <a:rPr lang="en-GB" sz="2000"/>
              <a:t>https://www.griefworkcenter.com/compassion-fatigue-vs-burnout/</a:t>
            </a:r>
            <a:endParaRPr/>
          </a:p>
          <a:p>
            <a:pPr marL="228600" lvl="0" indent="-228600" algn="l" rtl="0">
              <a:lnSpc>
                <a:spcPct val="90000"/>
              </a:lnSpc>
              <a:spcBef>
                <a:spcPts val="1000"/>
              </a:spcBef>
              <a:spcAft>
                <a:spcPts val="0"/>
              </a:spcAft>
              <a:buClr>
                <a:schemeClr val="dk1"/>
              </a:buClr>
              <a:buSzPts val="2000"/>
              <a:buChar char="•"/>
            </a:pPr>
            <a:r>
              <a:rPr lang="en-GB" sz="2000"/>
              <a:t>https://mediate.com/battling-burnout-mental-health-and-self-care-in-mediation/</a:t>
            </a:r>
            <a:endParaRPr/>
          </a:p>
          <a:p>
            <a:pPr marL="228600" lvl="0" indent="-228600" algn="l" rtl="0">
              <a:lnSpc>
                <a:spcPct val="90000"/>
              </a:lnSpc>
              <a:spcBef>
                <a:spcPts val="1000"/>
              </a:spcBef>
              <a:spcAft>
                <a:spcPts val="0"/>
              </a:spcAft>
              <a:buClr>
                <a:schemeClr val="dk1"/>
              </a:buClr>
              <a:buSzPts val="2000"/>
              <a:buChar char="•"/>
            </a:pPr>
            <a:r>
              <a:rPr lang="en-GB" sz="2000"/>
              <a:t>https://www.aswm.org.uk/post/supporting-mental-health-and-wellbeing-during-mediation</a:t>
            </a:r>
            <a:endParaRPr/>
          </a:p>
          <a:p>
            <a:pPr marL="228600" lvl="0" indent="-228600" algn="l" rtl="0">
              <a:lnSpc>
                <a:spcPct val="90000"/>
              </a:lnSpc>
              <a:spcBef>
                <a:spcPts val="1000"/>
              </a:spcBef>
              <a:spcAft>
                <a:spcPts val="0"/>
              </a:spcAft>
              <a:buClr>
                <a:schemeClr val="dk1"/>
              </a:buClr>
              <a:buSzPts val="2000"/>
              <a:buChar char="•"/>
            </a:pPr>
            <a:r>
              <a:rPr lang="en-GB" sz="2000"/>
              <a:t>https://lisaarora.com/ways-to-stay-calm-cool-and-collected-on-mediation-day/</a:t>
            </a:r>
            <a:endParaRPr/>
          </a:p>
          <a:p>
            <a:pPr marL="228600" lvl="0" indent="-228600" algn="l" rtl="0">
              <a:lnSpc>
                <a:spcPct val="90000"/>
              </a:lnSpc>
              <a:spcBef>
                <a:spcPts val="1000"/>
              </a:spcBef>
              <a:spcAft>
                <a:spcPts val="0"/>
              </a:spcAft>
              <a:buClr>
                <a:schemeClr val="dk1"/>
              </a:buClr>
              <a:buSzPts val="2000"/>
              <a:buChar char="•"/>
            </a:pPr>
            <a:r>
              <a:rPr lang="en-GB" sz="2000"/>
              <a:t>https://www.mind.org.uk/media-a/4661/resource4.pdf</a:t>
            </a:r>
            <a:endParaRPr/>
          </a:p>
          <a:p>
            <a:pPr marL="228600" lvl="0" indent="-101600" algn="l" rtl="0">
              <a:lnSpc>
                <a:spcPct val="90000"/>
              </a:lnSpc>
              <a:spcBef>
                <a:spcPts val="1000"/>
              </a:spcBef>
              <a:spcAft>
                <a:spcPts val="0"/>
              </a:spcAft>
              <a:buClr>
                <a:schemeClr val="dk1"/>
              </a:buClr>
              <a:buSzPts val="2000"/>
              <a:buNone/>
            </a:pPr>
            <a:endParaRPr sz="2000"/>
          </a:p>
          <a:p>
            <a:pPr marL="228600" lvl="0" indent="-101600" algn="l" rtl="0">
              <a:lnSpc>
                <a:spcPct val="90000"/>
              </a:lnSpc>
              <a:spcBef>
                <a:spcPts val="1000"/>
              </a:spcBef>
              <a:spcAft>
                <a:spcPts val="0"/>
              </a:spcAft>
              <a:buClr>
                <a:schemeClr val="dk1"/>
              </a:buClr>
              <a:buSzPts val="2000"/>
              <a:buNone/>
            </a:pPr>
            <a:endParaRPr sz="2000"/>
          </a:p>
          <a:p>
            <a:pPr marL="228600" lvl="0" indent="-101600" algn="l" rtl="0">
              <a:lnSpc>
                <a:spcPct val="90000"/>
              </a:lnSpc>
              <a:spcBef>
                <a:spcPts val="1000"/>
              </a:spcBef>
              <a:spcAft>
                <a:spcPts val="0"/>
              </a:spcAft>
              <a:buClr>
                <a:schemeClr val="dk1"/>
              </a:buClr>
              <a:buSzPts val="2000"/>
              <a:buNone/>
            </a:pPr>
            <a:endParaRPr sz="2000"/>
          </a:p>
          <a:p>
            <a:pPr marL="228600" lvl="0" indent="-101600" algn="l" rtl="0">
              <a:lnSpc>
                <a:spcPct val="90000"/>
              </a:lnSpc>
              <a:spcBef>
                <a:spcPts val="1000"/>
              </a:spcBef>
              <a:spcAft>
                <a:spcPts val="0"/>
              </a:spcAft>
              <a:buClr>
                <a:schemeClr val="dk1"/>
              </a:buClr>
              <a:buSzPts val="2000"/>
              <a:buNone/>
            </a:pPr>
            <a:endParaRPr sz="2000"/>
          </a:p>
        </p:txBody>
      </p:sp>
      <p:pic>
        <p:nvPicPr>
          <p:cNvPr id="751" name="Google Shape;751;p31" descr="Logo, icon, company name&#10;&#10;Description automatically generated"/>
          <p:cNvPicPr preferRelativeResize="0"/>
          <p:nvPr/>
        </p:nvPicPr>
        <p:blipFill rotWithShape="1">
          <a:blip r:embed="rId3">
            <a:alphaModFix/>
          </a:blip>
          <a:srcRect/>
          <a:stretch/>
        </p:blipFill>
        <p:spPr>
          <a:xfrm>
            <a:off x="10048835" y="1063517"/>
            <a:ext cx="1421034" cy="1366202"/>
          </a:xfrm>
          <a:prstGeom prst="rect">
            <a:avLst/>
          </a:prstGeom>
          <a:noFill/>
          <a:ln>
            <a:noFill/>
          </a:ln>
        </p:spPr>
      </p:pic>
      <p:pic>
        <p:nvPicPr>
          <p:cNvPr id="752" name="Google Shape;752;p31" descr="Chart&#10;&#10;Description automatically generated with low confidence"/>
          <p:cNvPicPr preferRelativeResize="0"/>
          <p:nvPr/>
        </p:nvPicPr>
        <p:blipFill rotWithShape="1">
          <a:blip r:embed="rId4">
            <a:alphaModFix/>
          </a:blip>
          <a:srcRect/>
          <a:stretch/>
        </p:blipFill>
        <p:spPr>
          <a:xfrm>
            <a:off x="3121813" y="5128160"/>
            <a:ext cx="6927022" cy="121780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Green Yellow">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2902</Words>
  <Application>Microsoft Macintosh PowerPoint</Application>
  <PresentationFormat>Panoramiczny</PresentationFormat>
  <Paragraphs>158</Paragraphs>
  <Slides>28</Slides>
  <Notes>28</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28</vt:i4>
      </vt:variant>
    </vt:vector>
  </HeadingPairs>
  <TitlesOfParts>
    <vt:vector size="32" baseType="lpstr">
      <vt:lpstr>Aharoni</vt:lpstr>
      <vt:lpstr>Arial</vt:lpstr>
      <vt:lpstr>Calibri</vt:lpstr>
      <vt:lpstr>Office Theme</vt:lpstr>
      <vt:lpstr>MENTAL HEALTH AND SELF CARE IN THE WORK OF A MULTICULTURAL  MEDIATOR</vt:lpstr>
      <vt:lpstr>BURNOUT </vt:lpstr>
      <vt:lpstr>BURNOUT</vt:lpstr>
      <vt:lpstr>SIGNS OF BURNOUT</vt:lpstr>
      <vt:lpstr>RECOGNISING TRIGGERS AT WORK</vt:lpstr>
      <vt:lpstr>COMPASSION FATIGUE</vt:lpstr>
      <vt:lpstr>COMPASSION FATIGUE</vt:lpstr>
      <vt:lpstr>COMPASSION FATIGUE</vt:lpstr>
      <vt:lpstr>BURNOUT VS COMPASSION FATIGUE</vt:lpstr>
      <vt:lpstr>BURNOUT VS COMPASSION FATIGUE</vt:lpstr>
      <vt:lpstr> SIGNS OF COMPASSION FATIGUE  </vt:lpstr>
      <vt:lpstr>SIGNS OF COMPASSION FATIGUE</vt:lpstr>
      <vt:lpstr>SIGNS OF COMPASSION FATIGUE </vt:lpstr>
      <vt:lpstr>SIGNS OF COMPASSION FATIGUE</vt:lpstr>
      <vt:lpstr>PHYSICAL SIGNS OF COMPASSION FATIGUE</vt:lpstr>
      <vt:lpstr>WHAT DO YOU DO FOR YOURSELF ?</vt:lpstr>
      <vt:lpstr>SELF CARE </vt:lpstr>
      <vt:lpstr>SELF CARE</vt:lpstr>
      <vt:lpstr>HOW TO SUPPORT THE CLIENT  AND THEIR MENTAL HEALTH</vt:lpstr>
      <vt:lpstr>MENTAL HEALTH IN ORGANISATIONS</vt:lpstr>
      <vt:lpstr>HOW TO SUPPORT STAFF  AND THEIR MENTAL HEALTH</vt:lpstr>
      <vt:lpstr>HOW TO CREATE A CULTURE OF SUPPORT  IN AN ORGANISATION </vt:lpstr>
      <vt:lpstr>HOW TO CREATE A CULTURE OF SUPPORT  IN AN ORGANISATION</vt:lpstr>
      <vt:lpstr>HOW TO SUPPORT STAFF  AND THEIR MENTAL HEALTH</vt:lpstr>
      <vt:lpstr>SELF REFLECTION</vt:lpstr>
      <vt:lpstr>SELF REFLECTION</vt:lpstr>
      <vt:lpstr>SELF REFLECTION</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AND SELF CARE IN THE WORK OF A MULTICULTURAL  MEDIATOR</dc:title>
  <dc:creator>Marcinkowska, Dominika (Student)</dc:creator>
  <cp:lastModifiedBy>Julia M</cp:lastModifiedBy>
  <cp:revision>1</cp:revision>
  <dcterms:created xsi:type="dcterms:W3CDTF">2023-02-22T11:23:24Z</dcterms:created>
  <dcterms:modified xsi:type="dcterms:W3CDTF">2023-12-20T20:24:11Z</dcterms:modified>
</cp:coreProperties>
</file>