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d3SKG6RKbTNzGqaMRf0/zEubP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8"/>
          <p:cNvSpPr>
            <a:spLocks noGrp="1"/>
          </p:cNvSpPr>
          <p:nvPr>
            <p:ph type="pic" idx="2"/>
          </p:nvPr>
        </p:nvSpPr>
        <p:spPr>
          <a:xfrm>
            <a:off x="5183188" y="987425"/>
            <a:ext cx="6172200" cy="4873625"/>
          </a:xfrm>
          <a:prstGeom prst="rect">
            <a:avLst/>
          </a:prstGeom>
          <a:noFill/>
          <a:ln>
            <a:noFill/>
          </a:ln>
        </p:spPr>
      </p:sp>
      <p:sp>
        <p:nvSpPr>
          <p:cNvPr id="64" name="Google Shape;64;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rgbClr val="506D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5" name="Google Shape;85;p1"/>
          <p:cNvSpPr/>
          <p:nvPr/>
        </p:nvSpPr>
        <p:spPr>
          <a:xfrm>
            <a:off x="243840" y="256540"/>
            <a:ext cx="11704320" cy="6365239"/>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1"/>
          <p:cNvCxnSpPr/>
          <p:nvPr/>
        </p:nvCxnSpPr>
        <p:spPr>
          <a:xfrm>
            <a:off x="2895600" y="5768204"/>
            <a:ext cx="6400800" cy="0"/>
          </a:xfrm>
          <a:prstGeom prst="straightConnector1">
            <a:avLst/>
          </a:prstGeom>
          <a:noFill/>
          <a:ln w="9525" cap="flat" cmpd="sng">
            <a:solidFill>
              <a:srgbClr val="506D71"/>
            </a:solidFill>
            <a:prstDash val="solid"/>
            <a:miter lim="800000"/>
            <a:headEnd type="none" w="sm" len="sm"/>
            <a:tailEnd type="none" w="sm" len="sm"/>
          </a:ln>
        </p:spPr>
      </p:cxnSp>
      <p:sp>
        <p:nvSpPr>
          <p:cNvPr id="87" name="Google Shape;87;p1"/>
          <p:cNvSpPr txBox="1">
            <a:spLocks noGrp="1"/>
          </p:cNvSpPr>
          <p:nvPr>
            <p:ph type="ctrTitle"/>
          </p:nvPr>
        </p:nvSpPr>
        <p:spPr>
          <a:xfrm>
            <a:off x="-1717431" y="3757302"/>
            <a:ext cx="15626862" cy="194561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506D71"/>
              </a:buClr>
              <a:buSzPts val="5400"/>
              <a:buFont typeface="Calibri"/>
              <a:buNone/>
            </a:pPr>
            <a:r>
              <a:rPr lang="pl-PL" sz="5400" b="1" dirty="0">
                <a:solidFill>
                  <a:srgbClr val="506D71"/>
                </a:solidFill>
                <a:latin typeface="Calibri"/>
                <a:ea typeface="Calibri"/>
                <a:cs typeface="Calibri"/>
                <a:sym typeface="Calibri"/>
              </a:rPr>
              <a:t>Pojęcie</a:t>
            </a:r>
            <a:r>
              <a:rPr lang="en-GB" sz="5400" b="1" dirty="0">
                <a:solidFill>
                  <a:srgbClr val="506D71"/>
                </a:solidFill>
                <a:latin typeface="Calibri"/>
                <a:ea typeface="Calibri"/>
                <a:cs typeface="Calibri"/>
                <a:sym typeface="Calibri"/>
              </a:rPr>
              <a:t> </a:t>
            </a:r>
            <a:br>
              <a:rPr lang="en-GB" sz="5400" b="1" dirty="0">
                <a:solidFill>
                  <a:srgbClr val="506D71"/>
                </a:solidFill>
                <a:latin typeface="Calibri"/>
                <a:ea typeface="Calibri"/>
                <a:cs typeface="Calibri"/>
                <a:sym typeface="Calibri"/>
              </a:rPr>
            </a:br>
            <a:r>
              <a:rPr lang="pl-PL" sz="5400" b="1" dirty="0">
                <a:solidFill>
                  <a:srgbClr val="506D71"/>
                </a:solidFill>
                <a:latin typeface="Calibri"/>
                <a:ea typeface="Calibri"/>
                <a:cs typeface="Calibri"/>
                <a:sym typeface="Calibri"/>
              </a:rPr>
              <a:t>mediacji</a:t>
            </a:r>
            <a:endParaRPr dirty="0"/>
          </a:p>
        </p:txBody>
      </p:sp>
      <p:pic>
        <p:nvPicPr>
          <p:cNvPr id="88" name="Google Shape;88;p1" descr="What Is Workplace Mediation, and How Can It Resolve Conflict?"/>
          <p:cNvPicPr preferRelativeResize="0"/>
          <p:nvPr/>
        </p:nvPicPr>
        <p:blipFill rotWithShape="1">
          <a:blip r:embed="rId3">
            <a:alphaModFix/>
          </a:blip>
          <a:srcRect t="36850" r="1" b="10210"/>
          <a:stretch/>
        </p:blipFill>
        <p:spPr>
          <a:xfrm>
            <a:off x="243840" y="236221"/>
            <a:ext cx="11704320" cy="3776161"/>
          </a:xfrm>
          <a:prstGeom prst="rect">
            <a:avLst/>
          </a:prstGeom>
          <a:noFill/>
          <a:ln>
            <a:noFill/>
          </a:ln>
        </p:spPr>
      </p:pic>
      <p:pic>
        <p:nvPicPr>
          <p:cNvPr id="89" name="Google Shape;89;p1" descr="Logo, icon, company name&#10;&#10;Description automatically generated"/>
          <p:cNvPicPr preferRelativeResize="0"/>
          <p:nvPr/>
        </p:nvPicPr>
        <p:blipFill rotWithShape="1">
          <a:blip r:embed="rId4">
            <a:alphaModFix/>
          </a:blip>
          <a:srcRect/>
          <a:stretch/>
        </p:blipFill>
        <p:spPr>
          <a:xfrm>
            <a:off x="8044405" y="4111023"/>
            <a:ext cx="1569528" cy="1508966"/>
          </a:xfrm>
          <a:prstGeom prst="rect">
            <a:avLst/>
          </a:prstGeom>
          <a:noFill/>
          <a:ln>
            <a:noFill/>
          </a:ln>
        </p:spPr>
      </p:pic>
      <p:pic>
        <p:nvPicPr>
          <p:cNvPr id="90" name="Google Shape;90;p1" descr="Chart&#10;&#10;Description automatically generated with low confidence"/>
          <p:cNvPicPr preferRelativeResize="0"/>
          <p:nvPr/>
        </p:nvPicPr>
        <p:blipFill rotWithShape="1">
          <a:blip r:embed="rId5">
            <a:alphaModFix/>
          </a:blip>
          <a:srcRect/>
          <a:stretch/>
        </p:blipFill>
        <p:spPr>
          <a:xfrm>
            <a:off x="3766086" y="5781133"/>
            <a:ext cx="4659828" cy="8203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t="7804" r="30505" b="1285"/>
          <a:stretch/>
        </p:blipFill>
        <p:spPr>
          <a:xfrm>
            <a:off x="20" y="10"/>
            <a:ext cx="12191980" cy="6857990"/>
          </a:xfrm>
          <a:prstGeom prst="rect">
            <a:avLst/>
          </a:prstGeom>
          <a:noFill/>
          <a:ln>
            <a:noFill/>
          </a:ln>
        </p:spPr>
      </p:pic>
      <p:sp>
        <p:nvSpPr>
          <p:cNvPr id="96" name="Google Shape;96;p2"/>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Google Shape;97;p2"/>
          <p:cNvSpPr txBox="1">
            <a:spLocks noGrp="1"/>
          </p:cNvSpPr>
          <p:nvPr>
            <p:ph type="title"/>
          </p:nvPr>
        </p:nvSpPr>
        <p:spPr>
          <a:xfrm>
            <a:off x="594804" y="640263"/>
            <a:ext cx="6619811" cy="13449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pl-PL" sz="4000" b="1" dirty="0">
                <a:latin typeface="Calibri"/>
                <a:ea typeface="Calibri"/>
                <a:cs typeface="Calibri"/>
                <a:sym typeface="Calibri"/>
              </a:rPr>
              <a:t>CO TO JEST MEDIACJA</a:t>
            </a:r>
            <a:r>
              <a:rPr lang="en-GB" sz="4000" b="1" dirty="0">
                <a:latin typeface="Calibri"/>
                <a:ea typeface="Calibri"/>
                <a:cs typeface="Calibri"/>
                <a:sym typeface="Calibri"/>
              </a:rPr>
              <a:t>?</a:t>
            </a:r>
            <a:endParaRPr dirty="0"/>
          </a:p>
        </p:txBody>
      </p:sp>
      <p:sp>
        <p:nvSpPr>
          <p:cNvPr id="98" name="Google Shape;98;p2"/>
          <p:cNvSpPr txBox="1">
            <a:spLocks noGrp="1"/>
          </p:cNvSpPr>
          <p:nvPr>
            <p:ph type="body" idx="1"/>
          </p:nvPr>
        </p:nvSpPr>
        <p:spPr>
          <a:xfrm>
            <a:off x="594109" y="2121763"/>
            <a:ext cx="6620505" cy="3773010"/>
          </a:xfrm>
          <a:prstGeom prst="rect">
            <a:avLst/>
          </a:prstGeom>
          <a:noFill/>
          <a:ln>
            <a:noFill/>
          </a:ln>
        </p:spPr>
        <p:txBody>
          <a:bodyPr spcFirstLastPara="1" wrap="square" lIns="91425" tIns="45700" rIns="91425" bIns="45700" anchor="t" anchorCtr="0">
            <a:normAutofit/>
          </a:bodyPr>
          <a:lstStyle/>
          <a:p>
            <a:pPr marL="342900" lvl="0" algn="just" rtl="0">
              <a:lnSpc>
                <a:spcPct val="90000"/>
              </a:lnSpc>
              <a:spcBef>
                <a:spcPts val="1000"/>
              </a:spcBef>
              <a:spcAft>
                <a:spcPts val="0"/>
              </a:spcAft>
              <a:buClr>
                <a:schemeClr val="dk1"/>
              </a:buClr>
              <a:buSzPts val="2400"/>
              <a:buFont typeface="Arial" panose="020B0604020202020204" pitchFamily="34" charset="0"/>
              <a:buChar char="•"/>
            </a:pPr>
            <a:r>
              <a:rPr lang="pl-PL" sz="2400" dirty="0"/>
              <a:t>W mediacji strony (dwie lub więcej) wyznaczają neutralną osobę trzecią (mediatora), która pomaga im w niezobowiązującej rozmowie, mającej na celu rozwiązanie konfliktu i sfinalizowanie warunków porozumienia.</a:t>
            </a:r>
          </a:p>
          <a:p>
            <a:pPr marL="342900" lvl="0" algn="just" rtl="0">
              <a:lnSpc>
                <a:spcPct val="90000"/>
              </a:lnSpc>
              <a:spcBef>
                <a:spcPts val="1000"/>
              </a:spcBef>
              <a:spcAft>
                <a:spcPts val="0"/>
              </a:spcAft>
              <a:buClr>
                <a:schemeClr val="dk1"/>
              </a:buClr>
              <a:buSzPts val="2400"/>
              <a:buFont typeface="Arial" panose="020B0604020202020204" pitchFamily="34" charset="0"/>
              <a:buChar char="•"/>
            </a:pPr>
            <a:r>
              <a:rPr lang="pl-PL" sz="2400" dirty="0"/>
              <a:t>Bezstronna osoba trzecia pomaga stronom konfliktu dojść do ugody lub porozumienia, korzystnych dla obu stron. </a:t>
            </a:r>
          </a:p>
          <a:p>
            <a:pPr marL="342900" lvl="0" algn="just" rtl="0">
              <a:lnSpc>
                <a:spcPct val="90000"/>
              </a:lnSpc>
              <a:spcBef>
                <a:spcPts val="1000"/>
              </a:spcBef>
              <a:spcAft>
                <a:spcPts val="0"/>
              </a:spcAft>
              <a:buClr>
                <a:schemeClr val="dk1"/>
              </a:buClr>
              <a:buSzPts val="2400"/>
              <a:buFont typeface="Arial" panose="020B0604020202020204" pitchFamily="34" charset="0"/>
              <a:buChar char="•"/>
            </a:pPr>
            <a:r>
              <a:rPr lang="pl-PL" sz="2400" dirty="0"/>
              <a:t>Jest to dobrowolna metoda rozwiązywania konfliktów.</a:t>
            </a:r>
          </a:p>
          <a:p>
            <a:pPr marL="342900" lvl="0" algn="just" rtl="0">
              <a:lnSpc>
                <a:spcPct val="90000"/>
              </a:lnSpc>
              <a:spcBef>
                <a:spcPts val="1000"/>
              </a:spcBef>
              <a:spcAft>
                <a:spcPts val="0"/>
              </a:spcAft>
              <a:buClr>
                <a:schemeClr val="dk1"/>
              </a:buClr>
              <a:buSzPts val="2400"/>
              <a:buFont typeface="Arial" panose="020B0604020202020204" pitchFamily="34" charset="0"/>
              <a:buChar char="•"/>
            </a:pPr>
            <a:endParaRPr lang="pl-PL"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pic>
        <p:nvPicPr>
          <p:cNvPr id="103" name="Google Shape;103;p3" descr="Workplace Mediation – National Dispute Resolution"/>
          <p:cNvPicPr preferRelativeResize="0"/>
          <p:nvPr/>
        </p:nvPicPr>
        <p:blipFill rotWithShape="1">
          <a:blip r:embed="rId3">
            <a:alphaModFix/>
          </a:blip>
          <a:srcRect t="10774" r="9091" b="11746"/>
          <a:stretch/>
        </p:blipFill>
        <p:spPr>
          <a:xfrm>
            <a:off x="20" y="10"/>
            <a:ext cx="12191980" cy="6857990"/>
          </a:xfrm>
          <a:prstGeom prst="rect">
            <a:avLst/>
          </a:prstGeom>
          <a:noFill/>
          <a:ln>
            <a:noFill/>
          </a:ln>
        </p:spPr>
      </p:pic>
      <p:sp>
        <p:nvSpPr>
          <p:cNvPr id="104" name="Google Shape;104;p3"/>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5" name="Google Shape;105;p3"/>
          <p:cNvSpPr txBox="1">
            <a:spLocks noGrp="1"/>
          </p:cNvSpPr>
          <p:nvPr>
            <p:ph type="title"/>
          </p:nvPr>
        </p:nvSpPr>
        <p:spPr>
          <a:xfrm>
            <a:off x="594802" y="264627"/>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4000" b="1" dirty="0">
                <a:latin typeface="Calibri"/>
                <a:ea typeface="Calibri"/>
                <a:cs typeface="Calibri"/>
                <a:sym typeface="Calibri"/>
              </a:rPr>
              <a:t>UCZESTNICY</a:t>
            </a:r>
            <a:endParaRPr dirty="0"/>
          </a:p>
        </p:txBody>
      </p:sp>
      <p:grpSp>
        <p:nvGrpSpPr>
          <p:cNvPr id="106" name="Google Shape;106;p3"/>
          <p:cNvGrpSpPr/>
          <p:nvPr/>
        </p:nvGrpSpPr>
        <p:grpSpPr>
          <a:xfrm>
            <a:off x="594803" y="1467547"/>
            <a:ext cx="6619812" cy="4425062"/>
            <a:chOff x="0" y="2162"/>
            <a:chExt cx="6619812" cy="4425062"/>
          </a:xfrm>
        </p:grpSpPr>
        <p:cxnSp>
          <p:nvCxnSpPr>
            <p:cNvPr id="107" name="Google Shape;107;p3"/>
            <p:cNvCxnSpPr/>
            <p:nvPr/>
          </p:nvCxnSpPr>
          <p:spPr>
            <a:xfrm>
              <a:off x="0" y="2162"/>
              <a:ext cx="6619812" cy="0"/>
            </a:xfrm>
            <a:prstGeom prst="straightConnector1">
              <a:avLst/>
            </a:prstGeom>
            <a:solidFill>
              <a:schemeClr val="accent2"/>
            </a:solidFill>
            <a:ln w="12700" cap="flat" cmpd="sng">
              <a:solidFill>
                <a:schemeClr val="accent2"/>
              </a:solidFill>
              <a:prstDash val="solid"/>
              <a:miter lim="800000"/>
              <a:headEnd type="none" w="sm" len="sm"/>
              <a:tailEnd type="none" w="sm" len="sm"/>
            </a:ln>
          </p:spPr>
        </p:cxnSp>
        <p:sp>
          <p:nvSpPr>
            <p:cNvPr id="108" name="Google Shape;108;p3"/>
            <p:cNvSpPr/>
            <p:nvPr/>
          </p:nvSpPr>
          <p:spPr>
            <a:xfrm>
              <a:off x="0" y="2162"/>
              <a:ext cx="6619812" cy="14750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txBox="1"/>
            <p:nvPr/>
          </p:nvSpPr>
          <p:spPr>
            <a:xfrm>
              <a:off x="0" y="2162"/>
              <a:ext cx="6619812" cy="1475020"/>
            </a:xfrm>
            <a:prstGeom prst="rect">
              <a:avLst/>
            </a:prstGeom>
            <a:noFill/>
            <a:ln>
              <a:noFill/>
            </a:ln>
          </p:spPr>
          <p:txBody>
            <a:bodyPr spcFirstLastPara="1" wrap="square" lIns="76200" tIns="76200" rIns="76200" bIns="76200" anchor="t" anchorCtr="0">
              <a:noAutofit/>
            </a:bodyPr>
            <a:lstStyle/>
            <a:p>
              <a:pPr marL="0" marR="0" lvl="0" indent="0" algn="just" rtl="0">
                <a:lnSpc>
                  <a:spcPct val="90000"/>
                </a:lnSpc>
                <a:spcBef>
                  <a:spcPts val="0"/>
                </a:spcBef>
                <a:spcAft>
                  <a:spcPts val="0"/>
                </a:spcAft>
                <a:buClr>
                  <a:schemeClr val="dk1"/>
                </a:buClr>
                <a:buSzPts val="2000"/>
                <a:buFont typeface="Calibri"/>
                <a:buNone/>
              </a:pPr>
              <a:r>
                <a:rPr lang="pl-PL" sz="2000" b="0" i="0" u="none" strike="noStrike" cap="none" dirty="0">
                  <a:solidFill>
                    <a:schemeClr val="dk1"/>
                  </a:solidFill>
                  <a:latin typeface="Calibri"/>
                  <a:ea typeface="Calibri"/>
                  <a:cs typeface="Calibri"/>
                  <a:sym typeface="Calibri"/>
                </a:rPr>
                <a:t>Osoby biorące udział w mediacji są często określane jako "strony" lub "uczestnicy sporu".</a:t>
              </a:r>
              <a:endParaRPr dirty="0"/>
            </a:p>
          </p:txBody>
        </p:sp>
        <p:cxnSp>
          <p:nvCxnSpPr>
            <p:cNvPr id="110" name="Google Shape;110;p3"/>
            <p:cNvCxnSpPr/>
            <p:nvPr/>
          </p:nvCxnSpPr>
          <p:spPr>
            <a:xfrm>
              <a:off x="0" y="1477183"/>
              <a:ext cx="6619812" cy="0"/>
            </a:xfrm>
            <a:prstGeom prst="straightConnector1">
              <a:avLst/>
            </a:prstGeom>
            <a:solidFill>
              <a:schemeClr val="accent3"/>
            </a:solidFill>
            <a:ln w="12700" cap="flat" cmpd="sng">
              <a:solidFill>
                <a:schemeClr val="accent3"/>
              </a:solidFill>
              <a:prstDash val="solid"/>
              <a:miter lim="800000"/>
              <a:headEnd type="none" w="sm" len="sm"/>
              <a:tailEnd type="none" w="sm" len="sm"/>
            </a:ln>
          </p:spPr>
        </p:cxnSp>
        <p:sp>
          <p:nvSpPr>
            <p:cNvPr id="111" name="Google Shape;111;p3"/>
            <p:cNvSpPr/>
            <p:nvPr/>
          </p:nvSpPr>
          <p:spPr>
            <a:xfrm>
              <a:off x="0" y="1477183"/>
              <a:ext cx="6619812" cy="14750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txBox="1"/>
            <p:nvPr/>
          </p:nvSpPr>
          <p:spPr>
            <a:xfrm>
              <a:off x="0" y="1477183"/>
              <a:ext cx="6619812" cy="1475020"/>
            </a:xfrm>
            <a:prstGeom prst="rect">
              <a:avLst/>
            </a:prstGeom>
            <a:noFill/>
            <a:ln>
              <a:noFill/>
            </a:ln>
          </p:spPr>
          <p:txBody>
            <a:bodyPr spcFirstLastPara="1" wrap="square" lIns="76200" tIns="76200" rIns="76200" bIns="76200" anchor="t" anchorCtr="0">
              <a:noAutofit/>
            </a:bodyPr>
            <a:lstStyle/>
            <a:p>
              <a:pPr marL="0" marR="0" lvl="0" indent="0" algn="just" rtl="0">
                <a:lnSpc>
                  <a:spcPct val="90000"/>
                </a:lnSpc>
                <a:spcBef>
                  <a:spcPts val="0"/>
                </a:spcBef>
                <a:spcAft>
                  <a:spcPts val="0"/>
                </a:spcAft>
                <a:buClr>
                  <a:schemeClr val="dk1"/>
                </a:buClr>
                <a:buSzPts val="2000"/>
                <a:buFont typeface="Calibri"/>
                <a:buNone/>
              </a:pPr>
              <a:r>
                <a:rPr lang="pl-PL" sz="2000" b="0" i="0" u="none" strike="noStrike" cap="none" dirty="0">
                  <a:solidFill>
                    <a:schemeClr val="dk1"/>
                  </a:solidFill>
                  <a:latin typeface="Calibri"/>
                  <a:ea typeface="Calibri"/>
                  <a:cs typeface="Calibri"/>
                  <a:sym typeface="Calibri"/>
                </a:rPr>
                <a:t>Osoba, grupa lub organizacja, przyjmująca rolę osoby trzeciej lub "mediatora", jest zobowiązana do wypełnienia szeregu istotnych obowiązków.</a:t>
              </a:r>
              <a:endParaRPr lang="en-US" dirty="0"/>
            </a:p>
          </p:txBody>
        </p:sp>
        <p:cxnSp>
          <p:nvCxnSpPr>
            <p:cNvPr id="113" name="Google Shape;113;p3"/>
            <p:cNvCxnSpPr/>
            <p:nvPr/>
          </p:nvCxnSpPr>
          <p:spPr>
            <a:xfrm>
              <a:off x="0" y="2952204"/>
              <a:ext cx="6619812" cy="0"/>
            </a:xfrm>
            <a:prstGeom prst="straightConnector1">
              <a:avLst/>
            </a:prstGeom>
            <a:solidFill>
              <a:schemeClr val="accent4"/>
            </a:solidFill>
            <a:ln w="12700" cap="flat" cmpd="sng">
              <a:solidFill>
                <a:schemeClr val="accent4"/>
              </a:solidFill>
              <a:prstDash val="solid"/>
              <a:miter lim="800000"/>
              <a:headEnd type="none" w="sm" len="sm"/>
              <a:tailEnd type="none" w="sm" len="sm"/>
            </a:ln>
          </p:spPr>
        </p:cxnSp>
        <p:sp>
          <p:nvSpPr>
            <p:cNvPr id="114" name="Google Shape;114;p3"/>
            <p:cNvSpPr/>
            <p:nvPr/>
          </p:nvSpPr>
          <p:spPr>
            <a:xfrm>
              <a:off x="0" y="2952204"/>
              <a:ext cx="6619812" cy="14750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txBox="1"/>
            <p:nvPr/>
          </p:nvSpPr>
          <p:spPr>
            <a:xfrm>
              <a:off x="0" y="2952204"/>
              <a:ext cx="6619812" cy="1475020"/>
            </a:xfrm>
            <a:prstGeom prst="rect">
              <a:avLst/>
            </a:prstGeom>
            <a:noFill/>
            <a:ln>
              <a:noFill/>
            </a:ln>
          </p:spPr>
          <p:txBody>
            <a:bodyPr spcFirstLastPara="1" wrap="square" lIns="76200" tIns="76200" rIns="76200" bIns="76200" anchor="t" anchorCtr="0">
              <a:noAutofit/>
            </a:bodyPr>
            <a:lstStyle/>
            <a:p>
              <a:pPr marL="0" marR="0" lvl="0" indent="0" algn="just" rtl="0">
                <a:lnSpc>
                  <a:spcPct val="90000"/>
                </a:lnSpc>
                <a:spcBef>
                  <a:spcPts val="0"/>
                </a:spcBef>
                <a:spcAft>
                  <a:spcPts val="0"/>
                </a:spcAft>
                <a:buClr>
                  <a:schemeClr val="dk1"/>
                </a:buClr>
                <a:buSzPts val="2000"/>
                <a:buFont typeface="Calibri"/>
                <a:buNone/>
              </a:pPr>
              <a:r>
                <a:rPr lang="pl-PL" sz="2000" b="0" i="0" u="none" strike="noStrike" cap="none" dirty="0">
                  <a:solidFill>
                    <a:schemeClr val="dk1"/>
                  </a:solidFill>
                  <a:latin typeface="Calibri"/>
                  <a:ea typeface="Calibri"/>
                  <a:cs typeface="Calibri"/>
                  <a:sym typeface="Calibri"/>
                </a:rPr>
                <a:t>Obejmują one zebranie informacji na temat sporu, budowanie zaufania, udrażnianie komunikacji między stronami,  dotarcie do istoty problemów i oferowanie wsparcia, zwłaszcza gdy jedna ze stron jest znacznie słabsza i ma mniej zasobów niż druga.</a:t>
              </a:r>
            </a:p>
            <a:p>
              <a:pPr marL="0" marR="0" lvl="0" indent="0" algn="l" rtl="0">
                <a:lnSpc>
                  <a:spcPct val="90000"/>
                </a:lnSpc>
                <a:spcBef>
                  <a:spcPts val="0"/>
                </a:spcBef>
                <a:spcAft>
                  <a:spcPts val="0"/>
                </a:spcAft>
                <a:buClr>
                  <a:schemeClr val="dk1"/>
                </a:buClr>
                <a:buSzPts val="2000"/>
                <a:buFont typeface="Calibri"/>
                <a:buNone/>
              </a:pPr>
              <a:endParaRPr lang="pl-PL" sz="2000" b="0" i="0" u="none" strike="noStrike" cap="none" dirty="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2000"/>
                <a:buFont typeface="Calibri"/>
                <a:buNone/>
              </a:pPr>
              <a:endParaRPr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pic>
        <p:nvPicPr>
          <p:cNvPr id="120" name="Google Shape;120;p4" descr="Workplace: How can I mediate between two colleagues? | RCNi"/>
          <p:cNvPicPr preferRelativeResize="0"/>
          <p:nvPr/>
        </p:nvPicPr>
        <p:blipFill rotWithShape="1">
          <a:blip r:embed="rId3">
            <a:alphaModFix/>
          </a:blip>
          <a:srcRect t="586" b="5663"/>
          <a:stretch/>
        </p:blipFill>
        <p:spPr>
          <a:xfrm>
            <a:off x="20" y="10"/>
            <a:ext cx="12191980" cy="6857990"/>
          </a:xfrm>
          <a:prstGeom prst="rect">
            <a:avLst/>
          </a:prstGeom>
          <a:noFill/>
          <a:ln>
            <a:noFill/>
          </a:ln>
        </p:spPr>
      </p:pic>
      <p:sp>
        <p:nvSpPr>
          <p:cNvPr id="121" name="Google Shape;121;p4"/>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2" name="Google Shape;122;p4"/>
          <p:cNvSpPr txBox="1">
            <a:spLocks noGrp="1"/>
          </p:cNvSpPr>
          <p:nvPr>
            <p:ph type="title"/>
          </p:nvPr>
        </p:nvSpPr>
        <p:spPr>
          <a:xfrm>
            <a:off x="477574" y="290739"/>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4000" b="1" dirty="0"/>
              <a:t>AUTONOMIA STRON</a:t>
            </a:r>
            <a:endParaRPr dirty="0"/>
          </a:p>
        </p:txBody>
      </p:sp>
      <p:sp>
        <p:nvSpPr>
          <p:cNvPr id="123" name="Google Shape;123;p4"/>
          <p:cNvSpPr txBox="1">
            <a:spLocks noGrp="1"/>
          </p:cNvSpPr>
          <p:nvPr>
            <p:ph type="body" idx="1"/>
          </p:nvPr>
        </p:nvSpPr>
        <p:spPr>
          <a:xfrm>
            <a:off x="477574" y="1635714"/>
            <a:ext cx="6737040" cy="4452835"/>
          </a:xfrm>
          <a:prstGeom prst="rect">
            <a:avLst/>
          </a:prstGeom>
          <a:noFill/>
          <a:ln>
            <a:noFill/>
          </a:ln>
        </p:spPr>
        <p:txBody>
          <a:bodyPr spcFirstLastPara="1" wrap="square" lIns="91425" tIns="45700" rIns="91425" bIns="45700" anchor="t" anchorCtr="0">
            <a:normAutofit fontScale="70000" lnSpcReduction="20000"/>
          </a:bodyPr>
          <a:lstStyle/>
          <a:p>
            <a:pPr marL="228600" lvl="0" indent="-228600" algn="just">
              <a:spcBef>
                <a:spcPts val="0"/>
              </a:spcBef>
              <a:buSzPts val="2000"/>
            </a:pPr>
            <a:r>
              <a:rPr lang="pl-PL" dirty="0"/>
              <a:t>Kolejną czynnością jest identyfikacja osób, które powinny uczestniczyć w mediacji. Osoby zaangażowane w mediację muszą mieć prawo do podejmowania decyzji. </a:t>
            </a:r>
          </a:p>
          <a:p>
            <a:pPr marL="228600" lvl="0" indent="-228600" algn="just">
              <a:spcBef>
                <a:spcPts val="0"/>
              </a:spcBef>
              <a:buSzPts val="2000"/>
            </a:pPr>
            <a:endParaRPr lang="pl-PL" dirty="0"/>
          </a:p>
          <a:p>
            <a:pPr marL="228600" lvl="0" indent="-228600" algn="just" rtl="0">
              <a:lnSpc>
                <a:spcPct val="90000"/>
              </a:lnSpc>
              <a:spcBef>
                <a:spcPts val="0"/>
              </a:spcBef>
              <a:spcAft>
                <a:spcPts val="0"/>
              </a:spcAft>
              <a:buClr>
                <a:schemeClr val="dk1"/>
              </a:buClr>
              <a:buSzPts val="2000"/>
              <a:buChar char="•"/>
            </a:pPr>
            <a:r>
              <a:rPr lang="pl-PL" dirty="0"/>
              <a:t>Niektóre osoby są uprawnione do podejmowania decyzji na mocy przepisów prawa (np. mąż, żona, właściciel gruntu, dyrektor spółki lub posiadacz praw autorskich). Inne osoby mogą mieć znaczący wpływ na przebieg mediacji. Mogą to być adwokaci, partnerzy biznesowi, księgowi, pomocnicy, tłumacze lub małżonkowie. </a:t>
            </a:r>
          </a:p>
          <a:p>
            <a:pPr marL="228600" lvl="0" indent="-228600" algn="just" rtl="0">
              <a:lnSpc>
                <a:spcPct val="90000"/>
              </a:lnSpc>
              <a:spcBef>
                <a:spcPts val="0"/>
              </a:spcBef>
              <a:spcAft>
                <a:spcPts val="0"/>
              </a:spcAft>
              <a:buClr>
                <a:schemeClr val="dk1"/>
              </a:buClr>
              <a:buSzPts val="2000"/>
              <a:buChar char="•"/>
            </a:pPr>
            <a:endParaRPr lang="pl-PL" dirty="0"/>
          </a:p>
          <a:p>
            <a:pPr marL="228600" lvl="0" indent="-228600" algn="just" rtl="0">
              <a:lnSpc>
                <a:spcPct val="90000"/>
              </a:lnSpc>
              <a:spcBef>
                <a:spcPts val="0"/>
              </a:spcBef>
              <a:spcAft>
                <a:spcPts val="0"/>
              </a:spcAft>
              <a:buClr>
                <a:schemeClr val="dk1"/>
              </a:buClr>
              <a:buSzPts val="2000"/>
              <a:buChar char="•"/>
            </a:pPr>
            <a:r>
              <a:rPr lang="pl-PL" dirty="0"/>
              <a:t>Należy zadać następujące pytania, aby ocenić czy zaangażowane osoby mają uprawnienia do podejmowania decyzji: </a:t>
            </a:r>
          </a:p>
          <a:p>
            <a:pPr marL="228600" lvl="0" indent="-228600" algn="just" rtl="0">
              <a:lnSpc>
                <a:spcPct val="90000"/>
              </a:lnSpc>
              <a:spcBef>
                <a:spcPts val="0"/>
              </a:spcBef>
              <a:spcAft>
                <a:spcPts val="0"/>
              </a:spcAft>
              <a:buClr>
                <a:schemeClr val="dk1"/>
              </a:buClr>
              <a:buSzPts val="2000"/>
              <a:buChar char="•"/>
            </a:pPr>
            <a:endParaRPr lang="pl-PL" dirty="0"/>
          </a:p>
          <a:p>
            <a:pPr marL="685800" lvl="1" indent="-228600" algn="just">
              <a:spcBef>
                <a:spcPts val="0"/>
              </a:spcBef>
              <a:buSzPts val="2000"/>
            </a:pPr>
            <a:r>
              <a:rPr lang="pl-PL" dirty="0"/>
              <a:t>Kto ma ostatnie słowo w danej sprawie? </a:t>
            </a:r>
          </a:p>
          <a:p>
            <a:pPr marL="457200" lvl="1" indent="0" algn="just">
              <a:spcBef>
                <a:spcPts val="0"/>
              </a:spcBef>
              <a:buSzPts val="2000"/>
              <a:buNone/>
            </a:pPr>
            <a:endParaRPr lang="pl-PL" dirty="0"/>
          </a:p>
          <a:p>
            <a:pPr marL="685800" lvl="1" indent="-228600" algn="just">
              <a:spcBef>
                <a:spcPts val="0"/>
              </a:spcBef>
              <a:buSzPts val="2000"/>
            </a:pPr>
            <a:r>
              <a:rPr lang="pl-PL" dirty="0"/>
              <a:t>Kto powinien być zaangażowany w podejmowanie decyzji?</a:t>
            </a:r>
          </a:p>
          <a:p>
            <a:pPr marL="228600" lvl="0" indent="-228600" algn="l" rtl="0">
              <a:lnSpc>
                <a:spcPct val="90000"/>
              </a:lnSpc>
              <a:spcBef>
                <a:spcPts val="0"/>
              </a:spcBef>
              <a:spcAft>
                <a:spcPts val="0"/>
              </a:spcAft>
              <a:buClr>
                <a:schemeClr val="dk1"/>
              </a:buClr>
              <a:buSzPts val="2000"/>
              <a:buChar char="•"/>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5"/>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9" name="Google Shape;129;p5"/>
          <p:cNvSpPr txBox="1">
            <a:spLocks noGrp="1"/>
          </p:cNvSpPr>
          <p:nvPr>
            <p:ph type="title"/>
          </p:nvPr>
        </p:nvSpPr>
        <p:spPr>
          <a:xfrm>
            <a:off x="668268" y="50195"/>
            <a:ext cx="6002110" cy="1495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4000" b="1" dirty="0">
                <a:latin typeface="Calibri"/>
                <a:ea typeface="Calibri"/>
                <a:cs typeface="Calibri"/>
                <a:sym typeface="Calibri"/>
              </a:rPr>
              <a:t>ZALETY MEDIACJI</a:t>
            </a:r>
            <a:endParaRPr dirty="0"/>
          </a:p>
        </p:txBody>
      </p:sp>
      <p:sp>
        <p:nvSpPr>
          <p:cNvPr id="130" name="Google Shape;130;p5"/>
          <p:cNvSpPr txBox="1">
            <a:spLocks noGrp="1"/>
          </p:cNvSpPr>
          <p:nvPr>
            <p:ph type="body" idx="1"/>
          </p:nvPr>
        </p:nvSpPr>
        <p:spPr>
          <a:xfrm>
            <a:off x="246184" y="1624379"/>
            <a:ext cx="6846277" cy="5183426"/>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1800"/>
              <a:buChar char="•"/>
            </a:pPr>
            <a:r>
              <a:rPr lang="pl-PL" sz="1800" b="1" dirty="0"/>
              <a:t>Kwestie ekonomiczne </a:t>
            </a:r>
            <a:r>
              <a:rPr lang="pl-PL" sz="1800" dirty="0"/>
              <a:t>- wiele stron wybiera mediację, jako tańszy sposób rozwiązywania sporów. Mediacja zajmuje również mniej czasu niż tradycyjna droga prawna. </a:t>
            </a:r>
            <a:endParaRPr dirty="0"/>
          </a:p>
          <a:p>
            <a:pPr marL="228600" lvl="0" indent="-228600" algn="just" rtl="0">
              <a:lnSpc>
                <a:spcPct val="90000"/>
              </a:lnSpc>
              <a:spcBef>
                <a:spcPts val="1000"/>
              </a:spcBef>
              <a:spcAft>
                <a:spcPts val="0"/>
              </a:spcAft>
              <a:buClr>
                <a:schemeClr val="dk1"/>
              </a:buClr>
              <a:buSzPts val="1800"/>
              <a:buChar char="•"/>
            </a:pPr>
            <a:r>
              <a:rPr lang="pl-PL" sz="1800" b="1" dirty="0"/>
              <a:t>Szybka ugoda </a:t>
            </a:r>
            <a:r>
              <a:rPr lang="pl-PL" sz="1800" dirty="0"/>
              <a:t>- gdy strony chcą zająć się biznesem lub swoim życiem, mediacja może być celowa jako sposób na osiągnięcie szybkich rezultatów w porównaniu ze zwykłymi ścieżkami prawnymi. Podczas gdy mediacja trwa zazwyczaj kilka tygodni, w sądzie gospodarczym sprawa zajmuje zazwyczaj kilka miesięcy lub lat. </a:t>
            </a:r>
          </a:p>
          <a:p>
            <a:pPr marL="228600" lvl="0" indent="-228600" algn="just" rtl="0">
              <a:lnSpc>
                <a:spcPct val="90000"/>
              </a:lnSpc>
              <a:spcBef>
                <a:spcPts val="1000"/>
              </a:spcBef>
              <a:spcAft>
                <a:spcPts val="0"/>
              </a:spcAft>
              <a:buClr>
                <a:schemeClr val="dk1"/>
              </a:buClr>
              <a:buSzPts val="1800"/>
              <a:buChar char="•"/>
            </a:pPr>
            <a:r>
              <a:rPr lang="pl-PL" sz="1800" b="1" dirty="0"/>
              <a:t>Przewidywanie przyszłych potrzeb </a:t>
            </a:r>
            <a:r>
              <a:rPr lang="pl-PL" sz="1800" dirty="0"/>
              <a:t>- mediacja może uwzględniać przyszłe kwestie, scenariusze i wyzwania pomiędzy stronami. Nie będzie to natomiast kluczową kwestią dla sądu. </a:t>
            </a:r>
          </a:p>
          <a:p>
            <a:pPr marL="228600" lvl="0" indent="-228600" algn="just" rtl="0">
              <a:lnSpc>
                <a:spcPct val="90000"/>
              </a:lnSpc>
              <a:spcBef>
                <a:spcPts val="1000"/>
              </a:spcBef>
              <a:spcAft>
                <a:spcPts val="0"/>
              </a:spcAft>
              <a:buClr>
                <a:schemeClr val="dk1"/>
              </a:buClr>
              <a:buSzPts val="1800"/>
              <a:buChar char="•"/>
            </a:pPr>
            <a:r>
              <a:rPr lang="pl-PL" sz="1800" b="1" dirty="0"/>
              <a:t>Poufność</a:t>
            </a:r>
            <a:r>
              <a:rPr lang="pl-PL" sz="1800" dirty="0"/>
              <a:t> - sprawy sądowe odbywają się publicznie. Mediacja jest objęta zasadą poufności. </a:t>
            </a:r>
          </a:p>
          <a:p>
            <a:pPr marL="228600" lvl="0" indent="-228600" algn="just" rtl="0">
              <a:lnSpc>
                <a:spcPct val="90000"/>
              </a:lnSpc>
              <a:spcBef>
                <a:spcPts val="1000"/>
              </a:spcBef>
              <a:spcAft>
                <a:spcPts val="0"/>
              </a:spcAft>
              <a:buClr>
                <a:schemeClr val="dk1"/>
              </a:buClr>
              <a:buSzPts val="1800"/>
              <a:buChar char="•"/>
            </a:pPr>
            <a:r>
              <a:rPr lang="pl-PL" sz="1800" b="1" dirty="0"/>
              <a:t>Mniej formalny charakter </a:t>
            </a:r>
            <a:r>
              <a:rPr lang="pl-PL" sz="1800" dirty="0"/>
              <a:t>- ludzie są otwarci na mediację, ponieważ pozwala ona rozwiązywać spory w znany im sposób, a mianowicie poprzez negocjacje.</a:t>
            </a:r>
          </a:p>
          <a:p>
            <a:pPr marL="0" lvl="0" indent="0" algn="l" rtl="0">
              <a:lnSpc>
                <a:spcPct val="90000"/>
              </a:lnSpc>
              <a:spcBef>
                <a:spcPts val="1000"/>
              </a:spcBef>
              <a:spcAft>
                <a:spcPts val="0"/>
              </a:spcAft>
              <a:buClr>
                <a:schemeClr val="dk1"/>
              </a:buClr>
              <a:buSzPts val="1800"/>
              <a:buNone/>
            </a:pPr>
            <a:endParaRPr lang="pl-PL" sz="1800" dirty="0"/>
          </a:p>
        </p:txBody>
      </p:sp>
      <p:pic>
        <p:nvPicPr>
          <p:cNvPr id="131" name="Google Shape;131;p5" descr="Employee Benefits - What do management consultants really value?"/>
          <p:cNvPicPr preferRelativeResize="0"/>
          <p:nvPr/>
        </p:nvPicPr>
        <p:blipFill rotWithShape="1">
          <a:blip r:embed="rId3">
            <a:alphaModFix/>
          </a:blip>
          <a:srcRect l="24879" r="22524"/>
          <a:stretch/>
        </p:blipFill>
        <p:spPr>
          <a:xfrm>
            <a:off x="7199440" y="10"/>
            <a:ext cx="4992560" cy="68579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pic>
        <p:nvPicPr>
          <p:cNvPr id="136" name="Google Shape;136;p6" descr="A bright light in the sky&#10;&#10;Description automatically generated with low confidence"/>
          <p:cNvPicPr preferRelativeResize="0"/>
          <p:nvPr/>
        </p:nvPicPr>
        <p:blipFill rotWithShape="1">
          <a:blip r:embed="rId3">
            <a:alphaModFix/>
          </a:blip>
          <a:srcRect t="32345" r="9091" b="31219"/>
          <a:stretch/>
        </p:blipFill>
        <p:spPr>
          <a:xfrm>
            <a:off x="20" y="65650"/>
            <a:ext cx="12191980" cy="6857990"/>
          </a:xfrm>
          <a:prstGeom prst="rect">
            <a:avLst/>
          </a:prstGeom>
          <a:noFill/>
          <a:ln>
            <a:noFill/>
          </a:ln>
        </p:spPr>
      </p:pic>
      <p:sp>
        <p:nvSpPr>
          <p:cNvPr id="137" name="Google Shape;137;p6"/>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 name="Google Shape;138;p6"/>
          <p:cNvSpPr txBox="1">
            <a:spLocks noGrp="1"/>
          </p:cNvSpPr>
          <p:nvPr>
            <p:ph type="title"/>
          </p:nvPr>
        </p:nvSpPr>
        <p:spPr>
          <a:xfrm>
            <a:off x="422031" y="245430"/>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4000" b="1" dirty="0">
                <a:latin typeface="Calibri"/>
                <a:ea typeface="Calibri"/>
                <a:cs typeface="Calibri"/>
                <a:sym typeface="Calibri"/>
              </a:rPr>
              <a:t>USTAWODAWSTWO IRLANDII</a:t>
            </a:r>
            <a:endParaRPr dirty="0"/>
          </a:p>
        </p:txBody>
      </p:sp>
      <p:sp>
        <p:nvSpPr>
          <p:cNvPr id="139" name="Google Shape;139;p6"/>
          <p:cNvSpPr txBox="1">
            <a:spLocks noGrp="1"/>
          </p:cNvSpPr>
          <p:nvPr>
            <p:ph type="body" idx="1"/>
          </p:nvPr>
        </p:nvSpPr>
        <p:spPr>
          <a:xfrm>
            <a:off x="422031" y="1770184"/>
            <a:ext cx="7971692" cy="4935415"/>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90000"/>
              </a:lnSpc>
              <a:spcBef>
                <a:spcPts val="1000"/>
              </a:spcBef>
              <a:spcAft>
                <a:spcPts val="0"/>
              </a:spcAft>
              <a:buClr>
                <a:schemeClr val="dk1"/>
              </a:buClr>
              <a:buSzPts val="1800"/>
              <a:buNone/>
            </a:pPr>
            <a:r>
              <a:rPr lang="pl-PL" sz="1800" b="1" dirty="0">
                <a:latin typeface="Arial"/>
                <a:ea typeface="Arial"/>
                <a:cs typeface="Arial"/>
                <a:sym typeface="Arial"/>
              </a:rPr>
              <a:t>Ustawa o mediacji z 2017 r. </a:t>
            </a:r>
          </a:p>
          <a:p>
            <a:pPr marL="0" lvl="0" indent="0" algn="just" rtl="0">
              <a:lnSpc>
                <a:spcPct val="90000"/>
              </a:lnSpc>
              <a:spcBef>
                <a:spcPts val="1000"/>
              </a:spcBef>
              <a:spcAft>
                <a:spcPts val="0"/>
              </a:spcAft>
              <a:buClr>
                <a:schemeClr val="dk1"/>
              </a:buClr>
              <a:buSzPts val="1800"/>
              <a:buNone/>
            </a:pPr>
            <a:r>
              <a:rPr lang="pl-PL" sz="1800" dirty="0">
                <a:latin typeface="Arial"/>
                <a:ea typeface="Arial"/>
                <a:cs typeface="Arial"/>
                <a:sym typeface="Arial"/>
              </a:rPr>
              <a:t>W Irlandii w styczniu 2018 r. weszła w życie ustawa o mediacji z 2017 r. (</a:t>
            </a:r>
            <a:r>
              <a:rPr lang="pl-PL" sz="1800" dirty="0" err="1">
                <a:latin typeface="Arial"/>
                <a:ea typeface="Arial"/>
                <a:cs typeface="Arial"/>
                <a:sym typeface="Arial"/>
              </a:rPr>
              <a:t>Mediation</a:t>
            </a:r>
            <a:r>
              <a:rPr lang="pl-PL" sz="1800" dirty="0">
                <a:latin typeface="Arial"/>
                <a:ea typeface="Arial"/>
                <a:cs typeface="Arial"/>
                <a:sym typeface="Arial"/>
              </a:rPr>
              <a:t> </a:t>
            </a:r>
            <a:r>
              <a:rPr lang="pl-PL" sz="1800" dirty="0" err="1">
                <a:latin typeface="Arial"/>
                <a:ea typeface="Arial"/>
                <a:cs typeface="Arial"/>
                <a:sym typeface="Arial"/>
              </a:rPr>
              <a:t>Act</a:t>
            </a:r>
            <a:r>
              <a:rPr lang="pl-PL" sz="1800" dirty="0">
                <a:latin typeface="Arial"/>
                <a:ea typeface="Arial"/>
                <a:cs typeface="Arial"/>
                <a:sym typeface="Arial"/>
              </a:rPr>
              <a:t> 2017). Ustawa ta ma na celu ograniczenie liczby sporów wnoszonych do sądów i umożliwienie stronom uniknięcia kosztów postępowania sądowego.</a:t>
            </a:r>
          </a:p>
          <a:p>
            <a:pPr marL="0" lvl="0" indent="0" algn="just" rtl="0">
              <a:lnSpc>
                <a:spcPct val="90000"/>
              </a:lnSpc>
              <a:spcBef>
                <a:spcPts val="1000"/>
              </a:spcBef>
              <a:spcAft>
                <a:spcPts val="0"/>
              </a:spcAft>
              <a:buClr>
                <a:schemeClr val="dk1"/>
              </a:buClr>
              <a:buSzPts val="1800"/>
              <a:buNone/>
            </a:pPr>
            <a:endParaRPr lang="pl-PL" sz="1800" b="1" dirty="0">
              <a:latin typeface="Arial"/>
              <a:ea typeface="Arial"/>
              <a:cs typeface="Arial"/>
              <a:sym typeface="Arial"/>
            </a:endParaRPr>
          </a:p>
          <a:p>
            <a:pPr marL="0" lvl="0" indent="0" algn="just" rtl="0">
              <a:lnSpc>
                <a:spcPct val="90000"/>
              </a:lnSpc>
              <a:spcBef>
                <a:spcPts val="1000"/>
              </a:spcBef>
              <a:spcAft>
                <a:spcPts val="0"/>
              </a:spcAft>
              <a:buClr>
                <a:schemeClr val="dk1"/>
              </a:buClr>
              <a:buSzPts val="1800"/>
              <a:buNone/>
            </a:pPr>
            <a:r>
              <a:rPr lang="pl-PL" sz="1800" b="1" dirty="0">
                <a:latin typeface="Arial"/>
                <a:ea typeface="Arial"/>
                <a:cs typeface="Arial"/>
                <a:sym typeface="Arial"/>
              </a:rPr>
              <a:t>Zgodnie z ustawą:</a:t>
            </a:r>
          </a:p>
          <a:p>
            <a:pPr marL="0" lvl="0" indent="0" algn="just" rtl="0">
              <a:lnSpc>
                <a:spcPct val="90000"/>
              </a:lnSpc>
              <a:spcBef>
                <a:spcPts val="1000"/>
              </a:spcBef>
              <a:spcAft>
                <a:spcPts val="0"/>
              </a:spcAft>
              <a:buClr>
                <a:schemeClr val="dk1"/>
              </a:buClr>
              <a:buSzPts val="1800"/>
              <a:buNone/>
            </a:pPr>
            <a:r>
              <a:rPr lang="pl-PL" sz="1800" dirty="0">
                <a:latin typeface="Arial"/>
                <a:ea typeface="Arial"/>
                <a:cs typeface="Arial"/>
                <a:sym typeface="Arial"/>
              </a:rPr>
              <a:t>(1) strony sporu mogą zaangażować się w mediację w celu próby rozwiązania sporu, </a:t>
            </a:r>
          </a:p>
          <a:p>
            <a:pPr marL="0" lvl="0" indent="0" algn="just" rtl="0">
              <a:lnSpc>
                <a:spcPct val="90000"/>
              </a:lnSpc>
              <a:spcBef>
                <a:spcPts val="1000"/>
              </a:spcBef>
              <a:spcAft>
                <a:spcPts val="0"/>
              </a:spcAft>
              <a:buClr>
                <a:schemeClr val="dk1"/>
              </a:buClr>
              <a:buSzPts val="1800"/>
              <a:buNone/>
            </a:pPr>
            <a:r>
              <a:rPr lang="pl-PL" sz="1800" dirty="0">
                <a:latin typeface="Arial"/>
                <a:ea typeface="Arial"/>
                <a:cs typeface="Arial"/>
                <a:sym typeface="Arial"/>
              </a:rPr>
              <a:t>(2) udział w mediacji jest zawsze dobrowolny, oraz </a:t>
            </a:r>
          </a:p>
          <a:p>
            <a:pPr marL="0" lvl="0" indent="0" algn="just" rtl="0">
              <a:lnSpc>
                <a:spcPct val="90000"/>
              </a:lnSpc>
              <a:spcBef>
                <a:spcPts val="1000"/>
              </a:spcBef>
              <a:spcAft>
                <a:spcPts val="0"/>
              </a:spcAft>
              <a:buClr>
                <a:schemeClr val="dk1"/>
              </a:buClr>
              <a:buSzPts val="1800"/>
              <a:buNone/>
            </a:pPr>
            <a:r>
              <a:rPr lang="pl-PL" sz="1800" dirty="0">
                <a:latin typeface="Arial"/>
                <a:ea typeface="Arial"/>
                <a:cs typeface="Arial"/>
                <a:sym typeface="Arial"/>
              </a:rPr>
              <a:t>(3) wszczęcie postępowania w sprawie sporu nie stanowi przeszkody do podjęcia przez strony mediacji w dowolnym czasie przed rozstrzygnięciem sporu.</a:t>
            </a:r>
            <a:endParaRPr dirty="0"/>
          </a:p>
          <a:p>
            <a:pPr marL="0" lvl="0" indent="0" algn="l" rtl="0">
              <a:lnSpc>
                <a:spcPct val="90000"/>
              </a:lnSpc>
              <a:spcBef>
                <a:spcPts val="1000"/>
              </a:spcBef>
              <a:spcAft>
                <a:spcPts val="0"/>
              </a:spcAft>
              <a:buClr>
                <a:schemeClr val="dk1"/>
              </a:buClr>
              <a:buSzPts val="1100"/>
              <a:buNone/>
            </a:pPr>
            <a:endParaRPr sz="1100" dirty="0">
              <a:latin typeface="Arial"/>
              <a:ea typeface="Arial"/>
              <a:cs typeface="Arial"/>
              <a:sym typeface="Arial"/>
            </a:endParaRPr>
          </a:p>
          <a:p>
            <a:pPr marL="0" lvl="0" indent="0" algn="l" rtl="0">
              <a:lnSpc>
                <a:spcPct val="90000"/>
              </a:lnSpc>
              <a:spcBef>
                <a:spcPts val="1000"/>
              </a:spcBef>
              <a:spcAft>
                <a:spcPts val="0"/>
              </a:spcAft>
              <a:buClr>
                <a:schemeClr val="dk1"/>
              </a:buClr>
              <a:buSzPts val="1100"/>
              <a:buNone/>
            </a:pPr>
            <a:endParaRPr sz="1100" dirty="0">
              <a:latin typeface="Arial"/>
              <a:ea typeface="Arial"/>
              <a:cs typeface="Arial"/>
              <a:sym typeface="Arial"/>
            </a:endParaRPr>
          </a:p>
          <a:p>
            <a:pPr marL="0" lvl="0" indent="0" algn="l" rtl="0">
              <a:lnSpc>
                <a:spcPct val="90000"/>
              </a:lnSpc>
              <a:spcBef>
                <a:spcPts val="1000"/>
              </a:spcBef>
              <a:spcAft>
                <a:spcPts val="0"/>
              </a:spcAft>
              <a:buClr>
                <a:schemeClr val="dk1"/>
              </a:buClr>
              <a:buSzPts val="1100"/>
              <a:buNone/>
            </a:pPr>
            <a:endParaRPr sz="1100" dirty="0">
              <a:latin typeface="Arial"/>
              <a:ea typeface="Arial"/>
              <a:cs typeface="Arial"/>
              <a:sym typeface="Arial"/>
            </a:endParaRPr>
          </a:p>
          <a:p>
            <a:pPr marL="0" lvl="0" indent="0" algn="l" rtl="0">
              <a:lnSpc>
                <a:spcPct val="90000"/>
              </a:lnSpc>
              <a:spcBef>
                <a:spcPts val="1000"/>
              </a:spcBef>
              <a:spcAft>
                <a:spcPts val="0"/>
              </a:spcAft>
              <a:buClr>
                <a:schemeClr val="dk1"/>
              </a:buClr>
              <a:buSzPts val="1100"/>
              <a:buNone/>
            </a:pPr>
            <a:r>
              <a:rPr lang="pl-PL" sz="1100" dirty="0">
                <a:latin typeface="Arial"/>
                <a:ea typeface="Arial"/>
                <a:cs typeface="Arial"/>
                <a:sym typeface="Arial"/>
              </a:rPr>
              <a:t>Źródło</a:t>
            </a:r>
            <a:r>
              <a:rPr lang="en-GB" sz="1100" dirty="0">
                <a:latin typeface="Arial"/>
                <a:ea typeface="Arial"/>
                <a:cs typeface="Arial"/>
                <a:sym typeface="Arial"/>
              </a:rPr>
              <a:t>: https://www.irishstatutebook.ie/eli/2017/act/27/enacted/en/html</a:t>
            </a:r>
            <a:endParaRPr dirty="0"/>
          </a:p>
          <a:p>
            <a:pPr marL="0" lvl="0" indent="0" algn="l" rtl="0">
              <a:lnSpc>
                <a:spcPct val="90000"/>
              </a:lnSpc>
              <a:spcBef>
                <a:spcPts val="1000"/>
              </a:spcBef>
              <a:spcAft>
                <a:spcPts val="0"/>
              </a:spcAft>
              <a:buClr>
                <a:schemeClr val="dk1"/>
              </a:buClr>
              <a:buSzPts val="1100"/>
              <a:buNone/>
            </a:pPr>
            <a:endParaRPr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7"/>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p7"/>
          <p:cNvSpPr txBox="1">
            <a:spLocks noGrp="1"/>
          </p:cNvSpPr>
          <p:nvPr>
            <p:ph type="title"/>
          </p:nvPr>
        </p:nvSpPr>
        <p:spPr>
          <a:xfrm>
            <a:off x="836680" y="185743"/>
            <a:ext cx="6002110" cy="1495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3600" b="1" dirty="0">
                <a:latin typeface="Calibri"/>
                <a:ea typeface="Calibri"/>
                <a:cs typeface="Calibri"/>
                <a:sym typeface="Calibri"/>
              </a:rPr>
              <a:t>USTAWA O MEDIACJI Z </a:t>
            </a:r>
            <a:r>
              <a:rPr lang="en-GB" sz="3600" b="1" dirty="0">
                <a:latin typeface="Calibri"/>
                <a:ea typeface="Calibri"/>
                <a:cs typeface="Calibri"/>
                <a:sym typeface="Calibri"/>
              </a:rPr>
              <a:t>2017: </a:t>
            </a:r>
            <a:r>
              <a:rPr lang="pl-PL" sz="3600" b="1" dirty="0">
                <a:latin typeface="Calibri"/>
                <a:ea typeface="Calibri"/>
                <a:cs typeface="Calibri"/>
                <a:sym typeface="Calibri"/>
              </a:rPr>
              <a:t>MEDIACJA</a:t>
            </a:r>
            <a:r>
              <a:rPr lang="en-GB" sz="3600" b="1" dirty="0">
                <a:latin typeface="Calibri"/>
                <a:ea typeface="Calibri"/>
                <a:cs typeface="Calibri"/>
                <a:sym typeface="Calibri"/>
              </a:rPr>
              <a:t> </a:t>
            </a:r>
            <a:endParaRPr sz="3600" dirty="0"/>
          </a:p>
        </p:txBody>
      </p:sp>
      <p:sp>
        <p:nvSpPr>
          <p:cNvPr id="146" name="Google Shape;146;p7"/>
          <p:cNvSpPr txBox="1">
            <a:spLocks noGrp="1"/>
          </p:cNvSpPr>
          <p:nvPr>
            <p:ph type="body" idx="1"/>
          </p:nvPr>
        </p:nvSpPr>
        <p:spPr>
          <a:xfrm>
            <a:off x="164123" y="1866911"/>
            <a:ext cx="6822831" cy="4805346"/>
          </a:xfrm>
          <a:prstGeom prst="rect">
            <a:avLst/>
          </a:prstGeom>
          <a:noFill/>
          <a:ln>
            <a:noFill/>
          </a:ln>
        </p:spPr>
        <p:txBody>
          <a:bodyPr spcFirstLastPara="1" wrap="square" lIns="91425" tIns="45700" rIns="91425" bIns="45700" anchor="t" anchorCtr="0">
            <a:normAutofit lnSpcReduction="10000"/>
          </a:bodyPr>
          <a:lstStyle/>
          <a:p>
            <a:pPr marL="228600" lvl="0" indent="-228600" algn="just" rtl="0">
              <a:lnSpc>
                <a:spcPct val="90000"/>
              </a:lnSpc>
              <a:spcBef>
                <a:spcPts val="0"/>
              </a:spcBef>
              <a:spcAft>
                <a:spcPts val="0"/>
              </a:spcAft>
              <a:buClr>
                <a:schemeClr val="dk1"/>
              </a:buClr>
              <a:buSzPts val="1800"/>
              <a:buChar char="•"/>
            </a:pPr>
            <a:r>
              <a:rPr lang="en-GB" sz="1800" dirty="0"/>
              <a:t>(1) </a:t>
            </a:r>
            <a:r>
              <a:rPr lang="pl-PL" sz="1800" dirty="0"/>
              <a:t>Strony sporu mogą zaangażować się w mediację w celu podjęcia próby rozwiązania sporu.</a:t>
            </a:r>
          </a:p>
          <a:p>
            <a:pPr marL="228600" lvl="0" indent="-228600" algn="just" rtl="0">
              <a:lnSpc>
                <a:spcPct val="90000"/>
              </a:lnSpc>
              <a:spcBef>
                <a:spcPts val="0"/>
              </a:spcBef>
              <a:spcAft>
                <a:spcPts val="0"/>
              </a:spcAft>
              <a:buClr>
                <a:schemeClr val="dk1"/>
              </a:buClr>
              <a:buSzPts val="1800"/>
              <a:buChar char="•"/>
            </a:pPr>
            <a:endParaRPr lang="pl-PL" sz="1800" dirty="0"/>
          </a:p>
          <a:p>
            <a:pPr marL="228600" lvl="0" indent="-228600" algn="just" rtl="0">
              <a:lnSpc>
                <a:spcPct val="90000"/>
              </a:lnSpc>
              <a:spcBef>
                <a:spcPts val="0"/>
              </a:spcBef>
              <a:spcAft>
                <a:spcPts val="0"/>
              </a:spcAft>
              <a:buClr>
                <a:schemeClr val="dk1"/>
              </a:buClr>
              <a:buSzPts val="1800"/>
              <a:buChar char="•"/>
            </a:pPr>
            <a:r>
              <a:rPr lang="en-GB" sz="1800" dirty="0"/>
              <a:t>(2) </a:t>
            </a:r>
            <a:r>
              <a:rPr lang="pl-PL" sz="1800" dirty="0"/>
              <a:t>Udział w mediacji jest zawsze dobrowolny.</a:t>
            </a:r>
          </a:p>
          <a:p>
            <a:pPr marL="228600" lvl="0" indent="-228600" algn="just" rtl="0">
              <a:lnSpc>
                <a:spcPct val="90000"/>
              </a:lnSpc>
              <a:spcBef>
                <a:spcPts val="0"/>
              </a:spcBef>
              <a:spcAft>
                <a:spcPts val="0"/>
              </a:spcAft>
              <a:buClr>
                <a:schemeClr val="dk1"/>
              </a:buClr>
              <a:buSzPts val="1800"/>
              <a:buChar char="•"/>
            </a:pPr>
            <a:endParaRPr lang="pl-PL" sz="1800" dirty="0"/>
          </a:p>
          <a:p>
            <a:pPr marL="228600" lvl="0" indent="-228600" algn="just" rtl="0">
              <a:lnSpc>
                <a:spcPct val="90000"/>
              </a:lnSpc>
              <a:spcBef>
                <a:spcPts val="0"/>
              </a:spcBef>
              <a:spcAft>
                <a:spcPts val="0"/>
              </a:spcAft>
              <a:buClr>
                <a:schemeClr val="dk1"/>
              </a:buClr>
              <a:buSzPts val="1800"/>
              <a:buChar char="•"/>
            </a:pPr>
            <a:r>
              <a:rPr lang="en-GB" sz="1800" dirty="0"/>
              <a:t>(3) </a:t>
            </a:r>
            <a:r>
              <a:rPr lang="pl-PL" sz="1800" dirty="0"/>
              <a:t>Fakt wszczęcia postępowania w związku ze sporem nie stanowi przeszkody dla podjęcia mediacji przez strony w dowolnym momencie przed rozstrzygnięciem sporu.</a:t>
            </a:r>
          </a:p>
          <a:p>
            <a:pPr marL="228600" lvl="0" indent="-228600" algn="just" rtl="0">
              <a:lnSpc>
                <a:spcPct val="90000"/>
              </a:lnSpc>
              <a:spcBef>
                <a:spcPts val="0"/>
              </a:spcBef>
              <a:spcAft>
                <a:spcPts val="0"/>
              </a:spcAft>
              <a:buClr>
                <a:schemeClr val="dk1"/>
              </a:buClr>
              <a:buSzPts val="1800"/>
              <a:buChar char="•"/>
            </a:pPr>
            <a:endParaRPr lang="pl-PL" sz="1800" dirty="0"/>
          </a:p>
          <a:p>
            <a:pPr marL="228600" lvl="0" indent="-228600" algn="just" rtl="0">
              <a:lnSpc>
                <a:spcPct val="90000"/>
              </a:lnSpc>
              <a:spcBef>
                <a:spcPts val="0"/>
              </a:spcBef>
              <a:spcAft>
                <a:spcPts val="0"/>
              </a:spcAft>
              <a:buClr>
                <a:schemeClr val="dk1"/>
              </a:buClr>
              <a:buSzPts val="1800"/>
              <a:buChar char="•"/>
            </a:pPr>
            <a:r>
              <a:rPr lang="en-GB" sz="1800" dirty="0"/>
              <a:t>(4) </a:t>
            </a:r>
            <a:r>
              <a:rPr lang="pl-PL" sz="1800" dirty="0"/>
              <a:t>Strona może </a:t>
            </a:r>
            <a:r>
              <a:rPr lang="en-GB" sz="1800" dirty="0"/>
              <a:t>—</a:t>
            </a:r>
            <a:endParaRPr dirty="0"/>
          </a:p>
          <a:p>
            <a:pPr marL="228600" lvl="0" indent="-228600" algn="just" rtl="0">
              <a:lnSpc>
                <a:spcPct val="90000"/>
              </a:lnSpc>
              <a:spcBef>
                <a:spcPts val="1000"/>
              </a:spcBef>
              <a:spcAft>
                <a:spcPts val="0"/>
              </a:spcAft>
              <a:buClr>
                <a:schemeClr val="dk1"/>
              </a:buClr>
              <a:buSzPts val="1800"/>
              <a:buChar char="•"/>
            </a:pPr>
            <a:r>
              <a:rPr lang="en-GB" sz="1800" dirty="0"/>
              <a:t>(a) </a:t>
            </a:r>
            <a:r>
              <a:rPr lang="pl-PL" sz="1800" dirty="0"/>
              <a:t>wycofać się z mediacji w dowolnym momencie jej trwania,</a:t>
            </a:r>
          </a:p>
          <a:p>
            <a:pPr marL="228600" lvl="0" indent="-228600" algn="just" rtl="0">
              <a:lnSpc>
                <a:spcPct val="90000"/>
              </a:lnSpc>
              <a:spcBef>
                <a:spcPts val="1000"/>
              </a:spcBef>
              <a:spcAft>
                <a:spcPts val="0"/>
              </a:spcAft>
              <a:buClr>
                <a:schemeClr val="dk1"/>
              </a:buClr>
              <a:buSzPts val="1800"/>
              <a:buChar char="•"/>
            </a:pPr>
            <a:r>
              <a:rPr lang="en-GB" sz="1800" dirty="0"/>
              <a:t>(b) </a:t>
            </a:r>
            <a:r>
              <a:rPr lang="pl-PL" sz="1800" dirty="0"/>
              <a:t>uczestniczyć w mediacji i korzystać z pomocy osoby (w tym doradcy prawnego), która nie jest stroną, lub</a:t>
            </a:r>
            <a:endParaRPr dirty="0"/>
          </a:p>
          <a:p>
            <a:pPr marL="228600" lvl="0" indent="-228600" algn="just" rtl="0">
              <a:lnSpc>
                <a:spcPct val="90000"/>
              </a:lnSpc>
              <a:spcBef>
                <a:spcPts val="1000"/>
              </a:spcBef>
              <a:spcAft>
                <a:spcPts val="0"/>
              </a:spcAft>
              <a:buClr>
                <a:schemeClr val="dk1"/>
              </a:buClr>
              <a:buSzPts val="1800"/>
              <a:buChar char="•"/>
            </a:pPr>
            <a:r>
              <a:rPr lang="en-GB" sz="1800" dirty="0"/>
              <a:t>(c) </a:t>
            </a:r>
            <a:r>
              <a:rPr lang="pl-PL" sz="1800" dirty="0"/>
              <a:t>uzyskać niezależną poradę prawną w dowolnym momencie mediacji.</a:t>
            </a:r>
          </a:p>
          <a:p>
            <a:pPr marL="228600" lvl="0" indent="-228600" algn="just" rtl="0">
              <a:lnSpc>
                <a:spcPct val="90000"/>
              </a:lnSpc>
              <a:spcBef>
                <a:spcPts val="1000"/>
              </a:spcBef>
              <a:spcAft>
                <a:spcPts val="0"/>
              </a:spcAft>
              <a:buClr>
                <a:schemeClr val="dk1"/>
              </a:buClr>
              <a:buSzPts val="1800"/>
              <a:buChar char="•"/>
            </a:pPr>
            <a:r>
              <a:rPr lang="en-GB" sz="1800" dirty="0"/>
              <a:t>(5) </a:t>
            </a:r>
            <a:r>
              <a:rPr lang="pl-PL" sz="1800" dirty="0"/>
              <a:t>) Z zastrzeżeniem pkt 4 lit. a), mediator i strony, mając na uwadze charakter sporu, podejmują wszelkie uzasadnione starania w celu zakończenia mediacji w sposób sprawny i mogący zminimalizować koszty.</a:t>
            </a:r>
            <a:endParaRPr dirty="0"/>
          </a:p>
        </p:txBody>
      </p:sp>
      <p:pic>
        <p:nvPicPr>
          <p:cNvPr id="147" name="Google Shape;147;p7" descr="Justice scales and wooden judge gavel concept. Law hammer sign with books  of laws. Legal law and auction symbol. Classic court Libra. Flat Vector  illustration. | Practice Business"/>
          <p:cNvPicPr preferRelativeResize="0"/>
          <p:nvPr/>
        </p:nvPicPr>
        <p:blipFill rotWithShape="1">
          <a:blip r:embed="rId3">
            <a:alphaModFix/>
          </a:blip>
          <a:srcRect l="19577" r="7622"/>
          <a:stretch/>
        </p:blipFill>
        <p:spPr>
          <a:xfrm>
            <a:off x="7199440" y="10"/>
            <a:ext cx="4992560" cy="6857990"/>
          </a:xfrm>
          <a:prstGeom prst="rect">
            <a:avLst/>
          </a:prstGeom>
          <a:noFill/>
          <a:ln>
            <a:noFill/>
          </a:ln>
        </p:spPr>
      </p:pic>
      <p:sp>
        <p:nvSpPr>
          <p:cNvPr id="148" name="Google Shape;148;p7"/>
          <p:cNvSpPr txBox="1"/>
          <p:nvPr/>
        </p:nvSpPr>
        <p:spPr>
          <a:xfrm>
            <a:off x="175846" y="6530829"/>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b="0" i="0" u="none" strike="noStrike" cap="none"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https://www.irishstatutebook.ie/eli/2017/act/27/section/6/enacted/en/html#sec6</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sp>
        <p:nvSpPr>
          <p:cNvPr id="153" name="Google Shape;153;p8"/>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4" name="Google Shape;154;p8"/>
          <p:cNvSpPr txBox="1">
            <a:spLocks noGrp="1"/>
          </p:cNvSpPr>
          <p:nvPr>
            <p:ph type="title"/>
          </p:nvPr>
        </p:nvSpPr>
        <p:spPr>
          <a:xfrm>
            <a:off x="836680" y="185743"/>
            <a:ext cx="6002110" cy="1495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3600" b="1" dirty="0">
                <a:latin typeface="Calibri"/>
                <a:ea typeface="Calibri"/>
                <a:cs typeface="Calibri"/>
                <a:sym typeface="Calibri"/>
              </a:rPr>
              <a:t>USTAWA O MEDIACJI Z </a:t>
            </a:r>
            <a:r>
              <a:rPr lang="en-GB" sz="3600" b="1" dirty="0">
                <a:latin typeface="Calibri"/>
                <a:ea typeface="Calibri"/>
                <a:cs typeface="Calibri"/>
                <a:sym typeface="Calibri"/>
              </a:rPr>
              <a:t>2017: </a:t>
            </a:r>
            <a:r>
              <a:rPr lang="pl-PL" sz="3600" b="1" dirty="0">
                <a:latin typeface="Calibri"/>
                <a:ea typeface="Calibri"/>
                <a:cs typeface="Calibri"/>
                <a:sym typeface="Calibri"/>
              </a:rPr>
              <a:t>MEDIACJA</a:t>
            </a:r>
            <a:r>
              <a:rPr lang="en-GB" sz="3600" b="1" dirty="0">
                <a:latin typeface="Calibri"/>
                <a:ea typeface="Calibri"/>
                <a:cs typeface="Calibri"/>
                <a:sym typeface="Calibri"/>
              </a:rPr>
              <a:t> </a:t>
            </a:r>
            <a:endParaRPr lang="en-GB" sz="3600" dirty="0"/>
          </a:p>
        </p:txBody>
      </p:sp>
      <p:sp>
        <p:nvSpPr>
          <p:cNvPr id="155" name="Google Shape;155;p8"/>
          <p:cNvSpPr txBox="1">
            <a:spLocks noGrp="1"/>
          </p:cNvSpPr>
          <p:nvPr>
            <p:ph type="body" idx="1"/>
          </p:nvPr>
        </p:nvSpPr>
        <p:spPr>
          <a:xfrm>
            <a:off x="164123" y="1866911"/>
            <a:ext cx="6822831" cy="4805346"/>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1800"/>
              <a:buChar char="•"/>
            </a:pPr>
            <a:r>
              <a:rPr lang="en-GB" sz="1800" dirty="0"/>
              <a:t>(6) </a:t>
            </a:r>
            <a:r>
              <a:rPr lang="pl-PL" sz="1800" dirty="0"/>
              <a:t>Z zastrzeżeniem pkt 7 i 8 oraz z zastrzeżeniem poufności mediacji, mediator może wycofać się z mediacji w dowolnym momencie w drodze pisemnego zawiadomienia przekazanego stronom z podaniem ogólnych powodów wycofania się mediatora.</a:t>
            </a:r>
          </a:p>
          <a:p>
            <a:pPr marL="228600" lvl="0" indent="-228600" algn="just" rtl="0">
              <a:lnSpc>
                <a:spcPct val="90000"/>
              </a:lnSpc>
              <a:spcBef>
                <a:spcPts val="0"/>
              </a:spcBef>
              <a:spcAft>
                <a:spcPts val="0"/>
              </a:spcAft>
              <a:buClr>
                <a:schemeClr val="dk1"/>
              </a:buClr>
              <a:buSzPts val="1800"/>
              <a:buChar char="•"/>
            </a:pPr>
            <a:endParaRPr lang="pl-PL" sz="1800" dirty="0"/>
          </a:p>
          <a:p>
            <a:pPr marL="228600" lvl="0" indent="-228600" algn="just" rtl="0">
              <a:lnSpc>
                <a:spcPct val="90000"/>
              </a:lnSpc>
              <a:spcBef>
                <a:spcPts val="0"/>
              </a:spcBef>
              <a:spcAft>
                <a:spcPts val="0"/>
              </a:spcAft>
              <a:buClr>
                <a:schemeClr val="dk1"/>
              </a:buClr>
              <a:buSzPts val="1800"/>
              <a:buChar char="•"/>
            </a:pPr>
            <a:r>
              <a:rPr lang="en-GB" sz="1800" dirty="0"/>
              <a:t>(7) </a:t>
            </a:r>
            <a:r>
              <a:rPr lang="pl-PL" sz="1800" dirty="0"/>
              <a:t>Wycofanie się mediatora z mediacji zgodnie z pkt 6 nie stanowi samo w sobie przeszkody dla ponownego objęcia przez mediatora funkcji mediatora w danej mediacji.</a:t>
            </a:r>
          </a:p>
          <a:p>
            <a:pPr marL="228600" lvl="0" indent="-228600" algn="just" rtl="0">
              <a:lnSpc>
                <a:spcPct val="90000"/>
              </a:lnSpc>
              <a:spcBef>
                <a:spcPts val="0"/>
              </a:spcBef>
              <a:spcAft>
                <a:spcPts val="0"/>
              </a:spcAft>
              <a:buClr>
                <a:schemeClr val="dk1"/>
              </a:buClr>
              <a:buSzPts val="1800"/>
              <a:buChar char="•"/>
            </a:pPr>
            <a:endParaRPr lang="pl-PL" sz="1800" dirty="0"/>
          </a:p>
          <a:p>
            <a:pPr marL="228600" lvl="0" indent="-228600" algn="just" rtl="0">
              <a:lnSpc>
                <a:spcPct val="90000"/>
              </a:lnSpc>
              <a:spcBef>
                <a:spcPts val="0"/>
              </a:spcBef>
              <a:spcAft>
                <a:spcPts val="0"/>
              </a:spcAft>
              <a:buClr>
                <a:schemeClr val="dk1"/>
              </a:buClr>
              <a:buSzPts val="1800"/>
              <a:buChar char="•"/>
            </a:pPr>
            <a:r>
              <a:rPr lang="pl-PL" sz="1800" dirty="0"/>
              <a:t>(8) W przypadku wycofania się mediatora z mediacji na podstawie pkt 6, mediator zwraca opłaty i uiszczone koszty proporcjonalnie do czasu, w którym pełnił funkcję mediatora.</a:t>
            </a:r>
          </a:p>
          <a:p>
            <a:pPr marL="0" lvl="0" indent="0" algn="just" rtl="0">
              <a:lnSpc>
                <a:spcPct val="90000"/>
              </a:lnSpc>
              <a:spcBef>
                <a:spcPts val="0"/>
              </a:spcBef>
              <a:spcAft>
                <a:spcPts val="0"/>
              </a:spcAft>
              <a:buClr>
                <a:schemeClr val="dk1"/>
              </a:buClr>
              <a:buSzPts val="1800"/>
              <a:buNone/>
            </a:pPr>
            <a:endParaRPr lang="pl-PL" sz="1800" dirty="0"/>
          </a:p>
          <a:p>
            <a:pPr marL="228600" lvl="0" indent="-228600" algn="just" rtl="0">
              <a:lnSpc>
                <a:spcPct val="90000"/>
              </a:lnSpc>
              <a:spcBef>
                <a:spcPts val="0"/>
              </a:spcBef>
              <a:spcAft>
                <a:spcPts val="0"/>
              </a:spcAft>
              <a:buClr>
                <a:schemeClr val="dk1"/>
              </a:buClr>
              <a:buSzPts val="1800"/>
              <a:buChar char="•"/>
            </a:pPr>
            <a:r>
              <a:rPr lang="pl-PL" sz="1800" dirty="0"/>
              <a:t>(9) Ustalenie wyniku mediacji należy do stron.</a:t>
            </a:r>
          </a:p>
          <a:p>
            <a:pPr marL="0" lvl="0" indent="0" algn="just" rtl="0">
              <a:lnSpc>
                <a:spcPct val="90000"/>
              </a:lnSpc>
              <a:spcBef>
                <a:spcPts val="0"/>
              </a:spcBef>
              <a:spcAft>
                <a:spcPts val="0"/>
              </a:spcAft>
              <a:buClr>
                <a:schemeClr val="dk1"/>
              </a:buClr>
              <a:buSzPts val="1800"/>
              <a:buNone/>
            </a:pPr>
            <a:endParaRPr lang="pl-PL" sz="1800" dirty="0"/>
          </a:p>
          <a:p>
            <a:pPr marL="228600" lvl="0" indent="-228600" algn="just" rtl="0">
              <a:lnSpc>
                <a:spcPct val="90000"/>
              </a:lnSpc>
              <a:spcBef>
                <a:spcPts val="0"/>
              </a:spcBef>
              <a:spcAft>
                <a:spcPts val="0"/>
              </a:spcAft>
              <a:buClr>
                <a:schemeClr val="dk1"/>
              </a:buClr>
              <a:buSzPts val="1800"/>
              <a:buChar char="•"/>
            </a:pPr>
            <a:r>
              <a:rPr lang="pl-PL" sz="1800" dirty="0"/>
              <a:t>(10) Opłaty i koszty mediacji nie są uzależnione od jej wyniku.</a:t>
            </a:r>
          </a:p>
        </p:txBody>
      </p:sp>
      <p:pic>
        <p:nvPicPr>
          <p:cNvPr id="156" name="Google Shape;156;p8" descr="Justice scales and wooden judge gavel concept. Law hammer sign with books  of laws. Legal law and auction symbol. Classic court Libra. Flat Vector  illustration. | Practice Business"/>
          <p:cNvPicPr preferRelativeResize="0"/>
          <p:nvPr/>
        </p:nvPicPr>
        <p:blipFill rotWithShape="1">
          <a:blip r:embed="rId3">
            <a:alphaModFix/>
          </a:blip>
          <a:srcRect l="19577" r="7622"/>
          <a:stretch/>
        </p:blipFill>
        <p:spPr>
          <a:xfrm>
            <a:off x="7199440" y="10"/>
            <a:ext cx="4992560" cy="6857990"/>
          </a:xfrm>
          <a:prstGeom prst="rect">
            <a:avLst/>
          </a:prstGeom>
          <a:noFill/>
          <a:ln>
            <a:noFill/>
          </a:ln>
        </p:spPr>
      </p:pic>
      <p:sp>
        <p:nvSpPr>
          <p:cNvPr id="157" name="Google Shape;157;p8"/>
          <p:cNvSpPr txBox="1"/>
          <p:nvPr/>
        </p:nvSpPr>
        <p:spPr>
          <a:xfrm>
            <a:off x="175846" y="6530829"/>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https://www.irishstatutebook.ie/eli/2017/act/27/section/6/enacted/en/html#sec6</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9"/>
          <p:cNvSpPr txBox="1">
            <a:spLocks noGrp="1"/>
          </p:cNvSpPr>
          <p:nvPr>
            <p:ph type="title"/>
          </p:nvPr>
        </p:nvSpPr>
        <p:spPr>
          <a:xfrm>
            <a:off x="486505" y="340823"/>
            <a:ext cx="1121898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200"/>
              <a:buFont typeface="Calibri"/>
              <a:buNone/>
            </a:pPr>
            <a:r>
              <a:rPr lang="pl-PL" sz="4200" b="1" dirty="0">
                <a:latin typeface="Calibri"/>
                <a:ea typeface="Calibri"/>
                <a:cs typeface="Calibri"/>
                <a:sym typeface="Calibri"/>
              </a:rPr>
              <a:t>USTAWA O MEDIACJI Z 2017</a:t>
            </a:r>
            <a:r>
              <a:rPr lang="en-GB" sz="4200" b="1" dirty="0">
                <a:latin typeface="Calibri"/>
                <a:ea typeface="Calibri"/>
                <a:cs typeface="Calibri"/>
                <a:sym typeface="Calibri"/>
              </a:rPr>
              <a:t>: </a:t>
            </a:r>
            <a:br>
              <a:rPr lang="pl-PL" sz="4200" b="1" dirty="0">
                <a:latin typeface="Calibri"/>
                <a:ea typeface="Calibri"/>
                <a:cs typeface="Calibri"/>
                <a:sym typeface="Calibri"/>
              </a:rPr>
            </a:br>
            <a:r>
              <a:rPr lang="pl-PL" sz="4200" b="1" dirty="0">
                <a:latin typeface="Calibri"/>
                <a:ea typeface="Calibri"/>
                <a:cs typeface="Calibri"/>
                <a:sym typeface="Calibri"/>
              </a:rPr>
              <a:t>ROLA MEDIATORA</a:t>
            </a:r>
            <a:endParaRPr dirty="0"/>
          </a:p>
        </p:txBody>
      </p:sp>
      <p:sp>
        <p:nvSpPr>
          <p:cNvPr id="163" name="Google Shape;163;p9"/>
          <p:cNvSpPr/>
          <p:nvPr/>
        </p:nvSpPr>
        <p:spPr>
          <a:xfrm rot="5400000">
            <a:off x="6032938" y="-6032938"/>
            <a:ext cx="126124" cy="12192000"/>
          </a:xfrm>
          <a:prstGeom prst="rect">
            <a:avLst/>
          </a:prstGeom>
          <a:solidFill>
            <a:srgbClr val="4472C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4" name="Google Shape;164;p9"/>
          <p:cNvSpPr txBox="1"/>
          <p:nvPr/>
        </p:nvSpPr>
        <p:spPr>
          <a:xfrm>
            <a:off x="-257908" y="6492875"/>
            <a:ext cx="8499231" cy="323125"/>
          </a:xfrm>
          <a:prstGeom prst="rect">
            <a:avLst/>
          </a:prstGeom>
          <a:noFill/>
          <a:ln>
            <a:noFill/>
          </a:ln>
        </p:spPr>
        <p:txBody>
          <a:bodyPr spcFirstLastPara="1" wrap="square" lIns="91425" tIns="45700" rIns="91425" bIns="45700" anchor="t" anchorCtr="0">
            <a:spAutoFit/>
          </a:bodyPr>
          <a:lstStyle/>
          <a:p>
            <a:pPr marL="457200" marR="0" lvl="1" indent="0" algn="l" rtl="0">
              <a:lnSpc>
                <a:spcPct val="150000"/>
              </a:lnSpc>
              <a:spcBef>
                <a:spcPts val="0"/>
              </a:spcBef>
              <a:spcAft>
                <a:spcPts val="0"/>
              </a:spcAft>
              <a:buClr>
                <a:schemeClr val="dk1"/>
              </a:buClr>
              <a:buSzPts val="1000"/>
              <a:buFont typeface="Calibri"/>
              <a:buNone/>
            </a:pPr>
            <a:r>
              <a:rPr lang="pl-PL" sz="1000">
                <a:solidFill>
                  <a:schemeClr val="dk1"/>
                </a:solidFill>
                <a:latin typeface="Calibri"/>
                <a:ea typeface="Calibri"/>
                <a:cs typeface="Calibri"/>
                <a:sym typeface="Calibri"/>
              </a:rPr>
              <a:t>Źródło</a:t>
            </a:r>
            <a:r>
              <a:rPr lang="en-GB" sz="1000" b="0" i="0" u="none" strike="noStrike" cap="none">
                <a:solidFill>
                  <a:schemeClr val="dk1"/>
                </a:solidFill>
                <a:latin typeface="Calibri"/>
                <a:ea typeface="Calibri"/>
                <a:cs typeface="Calibri"/>
                <a:sym typeface="Calibri"/>
              </a:rPr>
              <a:t>: https://www.irishstatutebook.ie/eli/2017/act/27/section/6/enacted/en/html#sec6</a:t>
            </a:r>
            <a:endParaRPr dirty="0"/>
          </a:p>
        </p:txBody>
      </p:sp>
      <p:sp>
        <p:nvSpPr>
          <p:cNvPr id="165" name="Google Shape;165;p9"/>
          <p:cNvSpPr txBox="1">
            <a:spLocks noGrp="1"/>
          </p:cNvSpPr>
          <p:nvPr>
            <p:ph type="body" idx="1"/>
          </p:nvPr>
        </p:nvSpPr>
        <p:spPr>
          <a:xfrm>
            <a:off x="281353" y="1666386"/>
            <a:ext cx="11769969" cy="4628906"/>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50000"/>
              </a:lnSpc>
              <a:spcBef>
                <a:spcPts val="0"/>
              </a:spcBef>
              <a:spcAft>
                <a:spcPts val="0"/>
              </a:spcAft>
              <a:buClr>
                <a:schemeClr val="dk1"/>
              </a:buClr>
              <a:buSzPct val="100000"/>
              <a:buNone/>
            </a:pPr>
            <a:r>
              <a:rPr lang="pl-PL" b="1" dirty="0"/>
              <a:t>Zgodnie z ustawą o mediacji z 2017 r., przed mediacją mediator powinien:</a:t>
            </a:r>
            <a:endParaRPr lang="en-US" dirty="0"/>
          </a:p>
          <a:p>
            <a:pPr marL="685800" lvl="1" indent="-228600" algn="l" rtl="0">
              <a:lnSpc>
                <a:spcPct val="150000"/>
              </a:lnSpc>
              <a:spcBef>
                <a:spcPts val="500"/>
              </a:spcBef>
              <a:spcAft>
                <a:spcPts val="0"/>
              </a:spcAft>
              <a:buClr>
                <a:schemeClr val="dk1"/>
              </a:buClr>
              <a:buSzPct val="100000"/>
              <a:buChar char="•"/>
            </a:pPr>
            <a:r>
              <a:rPr lang="pl-PL" dirty="0"/>
              <a:t>"</a:t>
            </a:r>
            <a:r>
              <a:rPr lang="pl-PL" sz="2900" dirty="0"/>
              <a:t>Ustalić wszelkie faktyczne lub potencjalne konflikty interesów i nie pełnić funkcji mediatora, jeśli konflikt istnieje." </a:t>
            </a:r>
          </a:p>
          <a:p>
            <a:pPr marL="685800" lvl="1" indent="-228600" algn="l" rtl="0">
              <a:lnSpc>
                <a:spcPct val="150000"/>
              </a:lnSpc>
              <a:spcBef>
                <a:spcPts val="500"/>
              </a:spcBef>
              <a:spcAft>
                <a:spcPts val="0"/>
              </a:spcAft>
              <a:buClr>
                <a:schemeClr val="dk1"/>
              </a:buClr>
              <a:buSzPct val="100000"/>
              <a:buChar char="•"/>
            </a:pPr>
            <a:r>
              <a:rPr lang="pl-PL" sz="2900" dirty="0"/>
              <a:t>"Przedstawić stronom (i) kwalifikacje mediatora; (ii) odbyte szkolenia i doświadczenie; (iii) swój ustawiczny rozwój zawodowy oraz kopię kodeksu postępowania zatwierdzonego na mocy ustawy o mediacji z 2017 r., do którego mediator się stosuje." </a:t>
            </a:r>
          </a:p>
          <a:p>
            <a:pPr marL="685800" lvl="1" indent="-228600" algn="l" rtl="0">
              <a:lnSpc>
                <a:spcPct val="150000"/>
              </a:lnSpc>
              <a:spcBef>
                <a:spcPts val="500"/>
              </a:spcBef>
              <a:spcAft>
                <a:spcPts val="0"/>
              </a:spcAft>
              <a:buClr>
                <a:schemeClr val="dk1"/>
              </a:buClr>
              <a:buSzPct val="100000"/>
              <a:buChar char="•"/>
            </a:pPr>
            <a:r>
              <a:rPr lang="pl-PL" sz="2900" dirty="0"/>
              <a:t>"Przedstawić stronom wszelkie faktyczne lub potencjalne konflikty interesów, o których się dowie". </a:t>
            </a:r>
          </a:p>
          <a:p>
            <a:pPr marL="685800" lvl="1" indent="-228600" algn="l" rtl="0">
              <a:lnSpc>
                <a:spcPct val="150000"/>
              </a:lnSpc>
              <a:spcBef>
                <a:spcPts val="500"/>
              </a:spcBef>
              <a:spcAft>
                <a:spcPts val="0"/>
              </a:spcAft>
              <a:buClr>
                <a:schemeClr val="dk1"/>
              </a:buClr>
              <a:buSzPct val="100000"/>
              <a:buChar char="•"/>
            </a:pPr>
            <a:r>
              <a:rPr lang="pl-PL" sz="2900" dirty="0"/>
              <a:t>"Działać bezstronnie i uczciwie oraz sprawiedliwie traktować strony." </a:t>
            </a:r>
          </a:p>
          <a:p>
            <a:pPr marL="685800" lvl="1" indent="-228600" algn="l" rtl="0">
              <a:lnSpc>
                <a:spcPct val="150000"/>
              </a:lnSpc>
              <a:spcBef>
                <a:spcPts val="500"/>
              </a:spcBef>
              <a:spcAft>
                <a:spcPts val="0"/>
              </a:spcAft>
              <a:buClr>
                <a:schemeClr val="dk1"/>
              </a:buClr>
              <a:buSzPct val="100000"/>
              <a:buChar char="•"/>
            </a:pPr>
            <a:r>
              <a:rPr lang="pl-PL" sz="2900" dirty="0"/>
              <a:t>"Zakończyć mediację tak szybko, jak to możliwe". </a:t>
            </a:r>
          </a:p>
          <a:p>
            <a:pPr marL="685800" lvl="1" indent="-228600" algn="l" rtl="0">
              <a:lnSpc>
                <a:spcPct val="150000"/>
              </a:lnSpc>
              <a:spcBef>
                <a:spcPts val="500"/>
              </a:spcBef>
              <a:spcAft>
                <a:spcPts val="0"/>
              </a:spcAft>
              <a:buClr>
                <a:schemeClr val="dk1"/>
              </a:buClr>
              <a:buSzPct val="100000"/>
              <a:buChar char="•"/>
            </a:pPr>
            <a:r>
              <a:rPr lang="pl-PL" sz="2900" dirty="0"/>
              <a:t>"Upewnić się, że strony są świadome swoich praw do uzyskania niezależnej porady (w tym porady prawnej) przed podpisaniem ugody mediacyjnej".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0"/>
          <p:cNvSpPr txBox="1">
            <a:spLocks noGrp="1"/>
          </p:cNvSpPr>
          <p:nvPr>
            <p:ph type="title"/>
          </p:nvPr>
        </p:nvSpPr>
        <p:spPr>
          <a:xfrm>
            <a:off x="838200" y="180299"/>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pl-PL" b="1" dirty="0">
                <a:latin typeface="Calibri"/>
                <a:ea typeface="Calibri"/>
                <a:cs typeface="Calibri"/>
                <a:sym typeface="Calibri"/>
              </a:rPr>
              <a:t>USTAWA O MEDIACJI Z </a:t>
            </a:r>
            <a:r>
              <a:rPr lang="en-GB" b="1" dirty="0">
                <a:latin typeface="Calibri"/>
                <a:ea typeface="Calibri"/>
                <a:cs typeface="Calibri"/>
                <a:sym typeface="Calibri"/>
              </a:rPr>
              <a:t>2017: </a:t>
            </a:r>
            <a:br>
              <a:rPr lang="pl-PL" b="1" dirty="0">
                <a:latin typeface="Calibri"/>
                <a:ea typeface="Calibri"/>
                <a:cs typeface="Calibri"/>
                <a:sym typeface="Calibri"/>
              </a:rPr>
            </a:br>
            <a:r>
              <a:rPr lang="pl-PL" b="1" dirty="0">
                <a:latin typeface="Calibri"/>
                <a:ea typeface="Calibri"/>
                <a:cs typeface="Calibri"/>
                <a:sym typeface="Calibri"/>
              </a:rPr>
              <a:t>POUFNOŚĆ</a:t>
            </a:r>
            <a:endParaRPr dirty="0"/>
          </a:p>
        </p:txBody>
      </p:sp>
      <p:sp>
        <p:nvSpPr>
          <p:cNvPr id="171" name="Google Shape;171;p10"/>
          <p:cNvSpPr txBox="1"/>
          <p:nvPr/>
        </p:nvSpPr>
        <p:spPr>
          <a:xfrm>
            <a:off x="98502" y="6554591"/>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https://www.irishstatutebook.ie/eli/2017/act/27/section/10/enacted/en/html#sec10</a:t>
            </a:r>
            <a:endParaRPr dirty="0"/>
          </a:p>
        </p:txBody>
      </p:sp>
      <p:sp>
        <p:nvSpPr>
          <p:cNvPr id="172" name="Google Shape;172;p10"/>
          <p:cNvSpPr txBox="1">
            <a:spLocks noGrp="1"/>
          </p:cNvSpPr>
          <p:nvPr>
            <p:ph type="body" idx="1"/>
          </p:nvPr>
        </p:nvSpPr>
        <p:spPr>
          <a:xfrm>
            <a:off x="712177" y="1505862"/>
            <a:ext cx="10767646" cy="4875701"/>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50000"/>
              </a:lnSpc>
              <a:spcBef>
                <a:spcPts val="0"/>
              </a:spcBef>
              <a:spcAft>
                <a:spcPts val="0"/>
              </a:spcAft>
              <a:buClr>
                <a:schemeClr val="dk1"/>
              </a:buClr>
              <a:buSzPct val="100000"/>
              <a:buNone/>
            </a:pPr>
            <a:r>
              <a:rPr lang="pl-PL" sz="1800" b="1" dirty="0"/>
              <a:t>W regulacji poufności w ustawie o mediacji z 2017 r. stosuje się następujące postanowienia odnośnie do ochrony danych osobowych:</a:t>
            </a:r>
          </a:p>
          <a:p>
            <a:pPr marL="342900" lvl="0" algn="l" rtl="0">
              <a:lnSpc>
                <a:spcPct val="150000"/>
              </a:lnSpc>
              <a:spcBef>
                <a:spcPts val="1000"/>
              </a:spcBef>
              <a:spcAft>
                <a:spcPts val="0"/>
              </a:spcAft>
              <a:buClr>
                <a:schemeClr val="dk1"/>
              </a:buClr>
              <a:buSzPct val="100000"/>
              <a:buAutoNum type="arabicParenBoth"/>
            </a:pPr>
            <a:r>
              <a:rPr lang="pl-PL" sz="1800" dirty="0"/>
              <a:t>Z zastrzeżeniem pkt (2) i sekcji 17, wszelka komunikacja (w tym oświadczenia ustne) oraz wszelkie zapisy i notatki dotyczące mediacji są poufne i nie mogą być ujawniane w żadnym postępowaniu przed sądem ani w inny sposób.</a:t>
            </a:r>
          </a:p>
          <a:p>
            <a:pPr marL="342900" lvl="0" algn="l" rtl="0">
              <a:lnSpc>
                <a:spcPct val="150000"/>
              </a:lnSpc>
              <a:spcBef>
                <a:spcPts val="1000"/>
              </a:spcBef>
              <a:spcAft>
                <a:spcPts val="0"/>
              </a:spcAft>
              <a:buClr>
                <a:schemeClr val="dk1"/>
              </a:buClr>
              <a:buSzPct val="100000"/>
              <a:buAutoNum type="arabicParenBoth"/>
            </a:pPr>
            <a:r>
              <a:rPr lang="pl-PL" sz="1800" dirty="0"/>
              <a:t>Pkt (1) nie ma zastosowania do komunikacji, zapisów, notatek, w przypadku gdy ich ujawnienie:</a:t>
            </a:r>
          </a:p>
          <a:p>
            <a:pPr marL="0" lvl="0" indent="0" algn="l" rtl="0">
              <a:lnSpc>
                <a:spcPct val="150000"/>
              </a:lnSpc>
              <a:spcBef>
                <a:spcPts val="1000"/>
              </a:spcBef>
              <a:spcAft>
                <a:spcPts val="0"/>
              </a:spcAft>
              <a:buClr>
                <a:schemeClr val="dk1"/>
              </a:buClr>
              <a:buSzPct val="100000"/>
              <a:buNone/>
            </a:pPr>
            <a:r>
              <a:rPr lang="pl-PL" sz="1800" dirty="0"/>
              <a:t>	(a) jest konieczne w celu wdrożenia lub wyegzekwowania ugody mediacyjnej,</a:t>
            </a:r>
          </a:p>
          <a:p>
            <a:pPr marL="0" lvl="0" indent="0" algn="l" rtl="0">
              <a:lnSpc>
                <a:spcPct val="150000"/>
              </a:lnSpc>
              <a:spcBef>
                <a:spcPts val="1000"/>
              </a:spcBef>
              <a:spcAft>
                <a:spcPts val="0"/>
              </a:spcAft>
              <a:buClr>
                <a:schemeClr val="dk1"/>
              </a:buClr>
              <a:buSzPct val="100000"/>
              <a:buNone/>
            </a:pPr>
            <a:r>
              <a:rPr lang="pl-PL" sz="1800" dirty="0"/>
              <a:t>	(b) jest konieczne, aby zapobiec fizycznym lub psychicznym urazom strony,</a:t>
            </a:r>
          </a:p>
          <a:p>
            <a:pPr marL="0" lvl="0" indent="0" algn="l" rtl="0">
              <a:lnSpc>
                <a:spcPct val="150000"/>
              </a:lnSpc>
              <a:spcBef>
                <a:spcPts val="1000"/>
              </a:spcBef>
              <a:spcAft>
                <a:spcPts val="0"/>
              </a:spcAft>
              <a:buClr>
                <a:schemeClr val="dk1"/>
              </a:buClr>
              <a:buSzPct val="100000"/>
              <a:buNone/>
            </a:pPr>
            <a:r>
              <a:rPr lang="pl-PL" sz="1800" dirty="0"/>
              <a:t>	(c) jest wymagane przez prawo,</a:t>
            </a:r>
          </a:p>
          <a:p>
            <a:pPr marL="0" lvl="0" indent="0" algn="l" rtl="0">
              <a:lnSpc>
                <a:spcPct val="150000"/>
              </a:lnSpc>
              <a:spcBef>
                <a:spcPts val="1000"/>
              </a:spcBef>
              <a:spcAft>
                <a:spcPts val="0"/>
              </a:spcAft>
              <a:buClr>
                <a:schemeClr val="dk1"/>
              </a:buClr>
              <a:buSzPct val="100000"/>
              <a:buNone/>
            </a:pPr>
            <a:r>
              <a:rPr lang="pl-PL" sz="1800" dirty="0"/>
              <a:t>	(d) jest niezbędne w celu zapobieżenia lub ujawnienia:</a:t>
            </a:r>
          </a:p>
          <a:p>
            <a:pPr marL="0" lvl="0" indent="0" algn="l" rtl="0">
              <a:lnSpc>
                <a:spcPct val="150000"/>
              </a:lnSpc>
              <a:spcBef>
                <a:spcPts val="1000"/>
              </a:spcBef>
              <a:spcAft>
                <a:spcPts val="0"/>
              </a:spcAft>
              <a:buClr>
                <a:schemeClr val="dk1"/>
              </a:buClr>
              <a:buSzPct val="100000"/>
              <a:buNone/>
            </a:pPr>
            <a:r>
              <a:rPr lang="pl-PL" sz="1800" dirty="0"/>
              <a:t>		(i) popełnienia przestępstwa (w tym usiłowania popełnienia przestępstwa),</a:t>
            </a:r>
          </a:p>
          <a:p>
            <a:pPr marL="0" lvl="0" indent="0" algn="l" rtl="0">
              <a:lnSpc>
                <a:spcPct val="150000"/>
              </a:lnSpc>
              <a:spcBef>
                <a:spcPts val="1000"/>
              </a:spcBef>
              <a:spcAft>
                <a:spcPts val="0"/>
              </a:spcAft>
              <a:buClr>
                <a:schemeClr val="dk1"/>
              </a:buClr>
              <a:buSzPct val="100000"/>
              <a:buNone/>
            </a:pPr>
            <a:r>
              <a:rPr lang="pl-PL" sz="1800" dirty="0"/>
              <a:t>		(ii) ukrywania przestępstwa, lub</a:t>
            </a:r>
          </a:p>
          <a:p>
            <a:pPr marL="0" lvl="0" indent="0" algn="l" rtl="0">
              <a:lnSpc>
                <a:spcPct val="150000"/>
              </a:lnSpc>
              <a:spcBef>
                <a:spcPts val="1000"/>
              </a:spcBef>
              <a:spcAft>
                <a:spcPts val="0"/>
              </a:spcAft>
              <a:buClr>
                <a:schemeClr val="dk1"/>
              </a:buClr>
              <a:buSzPct val="100000"/>
              <a:buNone/>
            </a:pPr>
            <a:r>
              <a:rPr lang="pl-PL" sz="1800" dirty="0"/>
              <a:t>		(iii) zagrożenia dla strony.</a:t>
            </a:r>
          </a:p>
          <a:p>
            <a:pPr marL="457200" lvl="1" indent="0" algn="l" rtl="0">
              <a:lnSpc>
                <a:spcPct val="150000"/>
              </a:lnSpc>
              <a:spcBef>
                <a:spcPts val="500"/>
              </a:spcBef>
              <a:spcAft>
                <a:spcPts val="0"/>
              </a:spcAft>
              <a:buClr>
                <a:schemeClr val="dk1"/>
              </a:buClr>
              <a:buSzPct val="100000"/>
              <a:buNone/>
            </a:pPr>
            <a:endParaRPr dirty="0"/>
          </a:p>
        </p:txBody>
      </p:sp>
      <p:pic>
        <p:nvPicPr>
          <p:cNvPr id="173" name="Google Shape;173;p10" descr="Sharing Confidential Information. It's a cultural thing"/>
          <p:cNvPicPr preferRelativeResize="0"/>
          <p:nvPr/>
        </p:nvPicPr>
        <p:blipFill rotWithShape="1">
          <a:blip r:embed="rId3">
            <a:alphaModFix/>
          </a:blip>
          <a:srcRect/>
          <a:stretch/>
        </p:blipFill>
        <p:spPr>
          <a:xfrm>
            <a:off x="8294244" y="3955126"/>
            <a:ext cx="3799254" cy="28456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1"/>
          <p:cNvSpPr txBox="1">
            <a:spLocks noGrp="1"/>
          </p:cNvSpPr>
          <p:nvPr>
            <p:ph type="title"/>
          </p:nvPr>
        </p:nvSpPr>
        <p:spPr>
          <a:xfrm>
            <a:off x="468923" y="23927"/>
            <a:ext cx="12012827"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pl-PL" b="1" dirty="0">
                <a:latin typeface="Calibri"/>
                <a:ea typeface="Calibri"/>
                <a:cs typeface="Calibri"/>
                <a:sym typeface="Calibri"/>
              </a:rPr>
              <a:t>USTAWA O MEDIACJI Z 2017</a:t>
            </a:r>
            <a:r>
              <a:rPr lang="en-GB" b="1" dirty="0">
                <a:latin typeface="Calibri"/>
                <a:ea typeface="Calibri"/>
                <a:cs typeface="Calibri"/>
                <a:sym typeface="Calibri"/>
              </a:rPr>
              <a:t>:</a:t>
            </a:r>
            <a:br>
              <a:rPr lang="pl-PL" b="1" dirty="0">
                <a:latin typeface="Calibri"/>
                <a:ea typeface="Calibri"/>
                <a:cs typeface="Calibri"/>
                <a:sym typeface="Calibri"/>
              </a:rPr>
            </a:br>
            <a:r>
              <a:rPr lang="en-GB" b="1" dirty="0">
                <a:latin typeface="Calibri"/>
                <a:ea typeface="Calibri"/>
                <a:cs typeface="Calibri"/>
                <a:sym typeface="Calibri"/>
              </a:rPr>
              <a:t> </a:t>
            </a:r>
            <a:r>
              <a:rPr lang="pl-PL" b="1" dirty="0">
                <a:latin typeface="Calibri"/>
                <a:ea typeface="Calibri"/>
                <a:cs typeface="Calibri"/>
                <a:sym typeface="Calibri"/>
              </a:rPr>
              <a:t>ZGODA NA MEDIACJĘ</a:t>
            </a:r>
            <a:endParaRPr dirty="0"/>
          </a:p>
        </p:txBody>
      </p:sp>
      <p:sp>
        <p:nvSpPr>
          <p:cNvPr id="179" name="Google Shape;179;p11"/>
          <p:cNvSpPr txBox="1"/>
          <p:nvPr/>
        </p:nvSpPr>
        <p:spPr>
          <a:xfrm>
            <a:off x="-175846" y="6325967"/>
            <a:ext cx="6424246" cy="400069"/>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Clr>
                <a:schemeClr val="dk1"/>
              </a:buClr>
              <a:buSzPts val="1000"/>
              <a:buFont typeface="Calibri"/>
              <a:buNone/>
            </a:pPr>
            <a:endParaRPr sz="1000" b="0" i="0" u="none" strike="noStrike" cap="none" dirty="0">
              <a:solidFill>
                <a:schemeClr val="dk1"/>
              </a:solidFill>
              <a:latin typeface="Arial"/>
              <a:ea typeface="Arial"/>
              <a:cs typeface="Arial"/>
              <a:sym typeface="Arial"/>
            </a:endParaRPr>
          </a:p>
          <a:p>
            <a:pPr marL="457200" marR="0" lvl="1"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https://www.irishstatutebook.ie/eli/2017/act/27/section/10/enacted/en/html#sec10</a:t>
            </a:r>
            <a:endParaRPr dirty="0"/>
          </a:p>
        </p:txBody>
      </p:sp>
      <p:sp>
        <p:nvSpPr>
          <p:cNvPr id="180" name="Google Shape;180;p11"/>
          <p:cNvSpPr txBox="1">
            <a:spLocks noGrp="1"/>
          </p:cNvSpPr>
          <p:nvPr>
            <p:ph type="body" idx="1"/>
          </p:nvPr>
        </p:nvSpPr>
        <p:spPr>
          <a:xfrm>
            <a:off x="211016" y="1184031"/>
            <a:ext cx="10884877" cy="4711578"/>
          </a:xfrm>
          <a:prstGeom prst="rect">
            <a:avLst/>
          </a:prstGeom>
          <a:noFill/>
          <a:ln>
            <a:noFill/>
          </a:ln>
        </p:spPr>
        <p:txBody>
          <a:bodyPr spcFirstLastPara="1" wrap="square" lIns="91425" tIns="45700" rIns="91425" bIns="45700" anchor="t" anchorCtr="0">
            <a:noAutofit/>
          </a:bodyPr>
          <a:lstStyle/>
          <a:p>
            <a:pPr marL="0" lvl="0" indent="0" algn="l" rtl="0">
              <a:lnSpc>
                <a:spcPct val="160000"/>
              </a:lnSpc>
              <a:spcBef>
                <a:spcPts val="0"/>
              </a:spcBef>
              <a:spcAft>
                <a:spcPts val="0"/>
              </a:spcAft>
              <a:buClr>
                <a:schemeClr val="dk1"/>
              </a:buClr>
              <a:buSzPts val="1800"/>
              <a:buNone/>
            </a:pPr>
            <a:r>
              <a:rPr lang="pl-PL" sz="1800" b="1" dirty="0"/>
              <a:t>Zgodnie z ustawą o mediacji z 2017 r., przed rozpoczęciem mediacji strony i mediator muszą przygotować i podpisać dokument wyznaczający mediatora, który zawiera co najmniej następujące informacje:</a:t>
            </a:r>
          </a:p>
          <a:p>
            <a:pPr marL="0" lvl="0" indent="0" algn="l" rtl="0">
              <a:lnSpc>
                <a:spcPct val="160000"/>
              </a:lnSpc>
              <a:spcBef>
                <a:spcPts val="0"/>
              </a:spcBef>
              <a:spcAft>
                <a:spcPts val="0"/>
              </a:spcAft>
              <a:buClr>
                <a:schemeClr val="dk1"/>
              </a:buClr>
              <a:buSzPts val="1800"/>
              <a:buNone/>
            </a:pPr>
            <a:endParaRPr lang="pl-PL" sz="1800" b="1" dirty="0"/>
          </a:p>
          <a:p>
            <a:pPr marL="285750" indent="-285750">
              <a:lnSpc>
                <a:spcPct val="160000"/>
              </a:lnSpc>
              <a:spcBef>
                <a:spcPts val="0"/>
              </a:spcBef>
            </a:pPr>
            <a:r>
              <a:rPr lang="pl-PL" sz="1800" dirty="0"/>
              <a:t>"Sposób prowadzenia mediacji". </a:t>
            </a:r>
          </a:p>
          <a:p>
            <a:pPr marL="285750" indent="-285750">
              <a:lnSpc>
                <a:spcPct val="160000"/>
              </a:lnSpc>
              <a:spcBef>
                <a:spcPts val="0"/>
              </a:spcBef>
            </a:pPr>
            <a:r>
              <a:rPr lang="pl-PL" sz="1800" dirty="0"/>
              <a:t>"Sposób pokrycia opłat i kosztów mediacji." </a:t>
            </a:r>
          </a:p>
          <a:p>
            <a:pPr marL="285750" indent="-285750">
              <a:lnSpc>
                <a:spcPct val="160000"/>
              </a:lnSpc>
              <a:spcBef>
                <a:spcPts val="0"/>
              </a:spcBef>
            </a:pPr>
            <a:r>
              <a:rPr lang="pl-PL" sz="1800" dirty="0"/>
              <a:t>"Miejsce i czas przeprowadzenia mediacji." </a:t>
            </a:r>
          </a:p>
          <a:p>
            <a:pPr marL="285750" indent="-285750">
              <a:lnSpc>
                <a:spcPct val="160000"/>
              </a:lnSpc>
              <a:spcBef>
                <a:spcPts val="0"/>
              </a:spcBef>
            </a:pPr>
            <a:r>
              <a:rPr lang="pl-PL" sz="1800" dirty="0"/>
              <a:t>"Fakt, że mediacja ma być prowadzona w sposób poufny." </a:t>
            </a:r>
          </a:p>
          <a:p>
            <a:pPr marL="285750" indent="-285750">
              <a:lnSpc>
                <a:spcPct val="160000"/>
              </a:lnSpc>
              <a:spcBef>
                <a:spcPts val="0"/>
              </a:spcBef>
            </a:pPr>
            <a:r>
              <a:rPr lang="pl-PL" sz="1800" dirty="0"/>
              <a:t>"Prawo każdej ze stron do skorzystania z porady prawnej". </a:t>
            </a:r>
          </a:p>
          <a:p>
            <a:pPr marL="285750" indent="-285750">
              <a:lnSpc>
                <a:spcPct val="160000"/>
              </a:lnSpc>
              <a:spcBef>
                <a:spcPts val="0"/>
              </a:spcBef>
            </a:pPr>
            <a:r>
              <a:rPr lang="pl-PL" sz="1800" dirty="0"/>
              <a:t>"Sposób zakończenia mediacji." </a:t>
            </a:r>
          </a:p>
          <a:p>
            <a:pPr marL="285750" indent="-285750">
              <a:lnSpc>
                <a:spcPct val="160000"/>
              </a:lnSpc>
              <a:spcBef>
                <a:spcPts val="0"/>
              </a:spcBef>
            </a:pPr>
            <a:r>
              <a:rPr lang="pl-PL" sz="1800" dirty="0"/>
              <a:t>"Wszelkie inne ustalenia pomiędzy stronami a mediatorem".</a:t>
            </a:r>
          </a:p>
        </p:txBody>
      </p:sp>
      <p:pic>
        <p:nvPicPr>
          <p:cNvPr id="181" name="Google Shape;181;p11" descr="354,495 Agreement Illustrations &amp; Clip Art - iStock"/>
          <p:cNvPicPr preferRelativeResize="0"/>
          <p:nvPr/>
        </p:nvPicPr>
        <p:blipFill rotWithShape="1">
          <a:blip r:embed="rId3">
            <a:alphaModFix/>
          </a:blip>
          <a:srcRect/>
          <a:stretch/>
        </p:blipFill>
        <p:spPr>
          <a:xfrm>
            <a:off x="7743692" y="2298443"/>
            <a:ext cx="4237292" cy="29979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pic>
        <p:nvPicPr>
          <p:cNvPr id="186" name="Google Shape;186;p12" descr="Business Ethics Standard - GoodCorporation"/>
          <p:cNvPicPr preferRelativeResize="0"/>
          <p:nvPr/>
        </p:nvPicPr>
        <p:blipFill rotWithShape="1">
          <a:blip r:embed="rId3">
            <a:alphaModFix/>
          </a:blip>
          <a:srcRect t="12366" r="9091" b="11024"/>
          <a:stretch/>
        </p:blipFill>
        <p:spPr>
          <a:xfrm>
            <a:off x="20" y="10"/>
            <a:ext cx="12191980" cy="6857990"/>
          </a:xfrm>
          <a:prstGeom prst="rect">
            <a:avLst/>
          </a:prstGeom>
          <a:noFill/>
          <a:ln>
            <a:noFill/>
          </a:ln>
        </p:spPr>
      </p:pic>
      <p:sp>
        <p:nvSpPr>
          <p:cNvPr id="187" name="Google Shape;187;p12"/>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8" name="Google Shape;188;p12"/>
          <p:cNvSpPr txBox="1">
            <a:spLocks noGrp="1"/>
          </p:cNvSpPr>
          <p:nvPr>
            <p:ph type="title"/>
          </p:nvPr>
        </p:nvSpPr>
        <p:spPr>
          <a:xfrm>
            <a:off x="625864" y="339934"/>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4000" b="1" dirty="0">
                <a:latin typeface="Calibri"/>
                <a:ea typeface="Calibri"/>
                <a:cs typeface="Calibri"/>
                <a:sym typeface="Calibri"/>
              </a:rPr>
              <a:t>STANDARDY ETYCZNE</a:t>
            </a:r>
            <a:endParaRPr dirty="0"/>
          </a:p>
        </p:txBody>
      </p:sp>
      <p:sp>
        <p:nvSpPr>
          <p:cNvPr id="189" name="Google Shape;189;p12"/>
          <p:cNvSpPr txBox="1">
            <a:spLocks noGrp="1"/>
          </p:cNvSpPr>
          <p:nvPr>
            <p:ph type="body" idx="1"/>
          </p:nvPr>
        </p:nvSpPr>
        <p:spPr>
          <a:xfrm>
            <a:off x="886226" y="1789452"/>
            <a:ext cx="6099085" cy="3909535"/>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800"/>
              <a:buNone/>
            </a:pPr>
            <a:r>
              <a:rPr lang="pl-PL" i="1" dirty="0"/>
              <a:t>"Zaufanie leży u podstaw procesu mediacji. Jeśli strony nie ufają uczciwości mediatora pod względem kompetencji, staranności, neutralności, niezależności, bezstronności, uczciwości i zdolności do poszanowania poufności, jest mało prawdopodobne, aby mediacja zakończyła się sukcesem".</a:t>
            </a:r>
            <a:br>
              <a:rPr lang="en-GB" dirty="0"/>
            </a:br>
            <a:endParaRPr dirty="0"/>
          </a:p>
          <a:p>
            <a:pPr marL="0" lvl="0" indent="0" algn="ctr" rtl="0">
              <a:lnSpc>
                <a:spcPct val="90000"/>
              </a:lnSpc>
              <a:spcBef>
                <a:spcPts val="1000"/>
              </a:spcBef>
              <a:spcAft>
                <a:spcPts val="0"/>
              </a:spcAft>
              <a:buClr>
                <a:schemeClr val="dk1"/>
              </a:buClr>
              <a:buSzPts val="2000"/>
              <a:buNone/>
            </a:pPr>
            <a:r>
              <a:rPr lang="en-GB" sz="2000" b="0" dirty="0"/>
              <a:t>— </a:t>
            </a:r>
            <a:r>
              <a:rPr lang="pl-PL" sz="2000" b="1" dirty="0"/>
              <a:t>Międzynarodowy Instytut Mediacji, 2010 (IMI, 2020)</a:t>
            </a:r>
            <a:endParaRPr sz="2000" dirty="0"/>
          </a:p>
          <a:p>
            <a:pPr marL="228600" lvl="0" indent="-76200" algn="l" rtl="0">
              <a:lnSpc>
                <a:spcPct val="90000"/>
              </a:lnSpc>
              <a:spcBef>
                <a:spcPts val="1000"/>
              </a:spcBef>
              <a:spcAft>
                <a:spcPts val="0"/>
              </a:spcAft>
              <a:buClr>
                <a:schemeClr val="dk1"/>
              </a:buClr>
              <a:buSzPts val="2400"/>
              <a:buNone/>
            </a:pPr>
            <a:endParaRP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pic>
        <p:nvPicPr>
          <p:cNvPr id="194" name="Google Shape;194;p13" descr="EU competences in the field of culture | Culture and Creativity"/>
          <p:cNvPicPr preferRelativeResize="0"/>
          <p:nvPr/>
        </p:nvPicPr>
        <p:blipFill rotWithShape="1">
          <a:blip r:embed="rId3">
            <a:alphaModFix/>
          </a:blip>
          <a:srcRect t="9091" r="9091"/>
          <a:stretch/>
        </p:blipFill>
        <p:spPr>
          <a:xfrm>
            <a:off x="0" y="0"/>
            <a:ext cx="12192000" cy="6856413"/>
          </a:xfrm>
          <a:prstGeom prst="rect">
            <a:avLst/>
          </a:prstGeom>
          <a:noFill/>
          <a:ln>
            <a:noFill/>
          </a:ln>
        </p:spPr>
      </p:pic>
      <p:sp>
        <p:nvSpPr>
          <p:cNvPr id="195" name="Google Shape;195;p13"/>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6" name="Google Shape;196;p13"/>
          <p:cNvSpPr txBox="1">
            <a:spLocks noGrp="1"/>
          </p:cNvSpPr>
          <p:nvPr>
            <p:ph type="title"/>
          </p:nvPr>
        </p:nvSpPr>
        <p:spPr>
          <a:xfrm>
            <a:off x="685502" y="487681"/>
            <a:ext cx="6619811" cy="134497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3500"/>
              <a:buFont typeface="Calibri"/>
              <a:buNone/>
            </a:pPr>
            <a:r>
              <a:rPr lang="pl-PL" sz="3500" b="1" dirty="0">
                <a:latin typeface="Calibri"/>
                <a:ea typeface="Calibri"/>
                <a:cs typeface="Calibri"/>
                <a:sym typeface="Calibri"/>
              </a:rPr>
              <a:t>EUROPEJSKI KODEKS POSTĘPOWANIA</a:t>
            </a:r>
            <a:r>
              <a:rPr lang="en-GB" sz="3500" b="1" dirty="0">
                <a:latin typeface="Calibri"/>
                <a:ea typeface="Calibri"/>
                <a:cs typeface="Calibri"/>
                <a:sym typeface="Calibri"/>
              </a:rPr>
              <a:t>: </a:t>
            </a:r>
            <a:br>
              <a:rPr lang="en-GB" sz="3500" b="1" dirty="0">
                <a:latin typeface="Calibri"/>
                <a:ea typeface="Calibri"/>
                <a:cs typeface="Calibri"/>
                <a:sym typeface="Calibri"/>
              </a:rPr>
            </a:br>
            <a:r>
              <a:rPr lang="pl-PL" sz="3500" b="1" dirty="0">
                <a:latin typeface="Calibri"/>
                <a:ea typeface="Calibri"/>
                <a:cs typeface="Calibri"/>
                <a:sym typeface="Calibri"/>
              </a:rPr>
              <a:t>STANDARDY ETYCZNE</a:t>
            </a:r>
            <a:endParaRPr dirty="0"/>
          </a:p>
        </p:txBody>
      </p:sp>
      <p:sp>
        <p:nvSpPr>
          <p:cNvPr id="197" name="Google Shape;197;p13"/>
          <p:cNvSpPr txBox="1">
            <a:spLocks noGrp="1"/>
          </p:cNvSpPr>
          <p:nvPr>
            <p:ph type="body" idx="1"/>
          </p:nvPr>
        </p:nvSpPr>
        <p:spPr>
          <a:xfrm>
            <a:off x="594803" y="1723292"/>
            <a:ext cx="6619811" cy="4654062"/>
          </a:xfrm>
          <a:prstGeom prst="rect">
            <a:avLst/>
          </a:prstGeom>
          <a:noFill/>
          <a:ln>
            <a:noFill/>
          </a:ln>
        </p:spPr>
        <p:txBody>
          <a:bodyPr spcFirstLastPara="1" wrap="square" lIns="91425" tIns="45700" rIns="91425" bIns="45700" anchor="t" anchorCtr="0">
            <a:normAutofit/>
          </a:bodyPr>
          <a:lstStyle/>
          <a:p>
            <a:pPr marL="342900" lvl="0" algn="just" rtl="0">
              <a:lnSpc>
                <a:spcPct val="90000"/>
              </a:lnSpc>
              <a:spcBef>
                <a:spcPts val="1000"/>
              </a:spcBef>
              <a:spcAft>
                <a:spcPts val="0"/>
              </a:spcAft>
              <a:buClr>
                <a:schemeClr val="dk1"/>
              </a:buClr>
              <a:buSzPts val="2000"/>
              <a:buFont typeface="Arial" panose="020B0604020202020204" pitchFamily="34" charset="0"/>
              <a:buChar char="•"/>
            </a:pPr>
            <a:r>
              <a:rPr lang="pl-PL" sz="2000" dirty="0"/>
              <a:t>W 2004 r. UE opublikowała Europejski kodeks postępowania dla mediatorów, w którym przedstawiono szereg zasad, których każdy mediator może dobrowolnie przestrzegać, na swoją własną odpowiedzialność. Kodeks znajduje zastosowanie do wszystkich mediacji cywilnych i biznesowych. </a:t>
            </a:r>
          </a:p>
          <a:p>
            <a:pPr marL="228600" lvl="0" indent="-228600" algn="just" rtl="0">
              <a:lnSpc>
                <a:spcPct val="90000"/>
              </a:lnSpc>
              <a:spcBef>
                <a:spcPts val="1000"/>
              </a:spcBef>
              <a:spcAft>
                <a:spcPts val="0"/>
              </a:spcAft>
              <a:buClr>
                <a:schemeClr val="dk1"/>
              </a:buClr>
              <a:buSzPts val="2000"/>
              <a:buChar char="•"/>
            </a:pPr>
            <a:r>
              <a:rPr lang="pl-PL" sz="2000" dirty="0"/>
              <a:t>Organizacje oferujące usługi mediacyjne mają prawo wymagać od mediatorów przestrzegania Kodeksu. </a:t>
            </a:r>
          </a:p>
          <a:p>
            <a:pPr marL="228600" lvl="0" indent="-228600" algn="just" rtl="0">
              <a:lnSpc>
                <a:spcPct val="90000"/>
              </a:lnSpc>
              <a:spcBef>
                <a:spcPts val="1000"/>
              </a:spcBef>
              <a:spcAft>
                <a:spcPts val="0"/>
              </a:spcAft>
              <a:buClr>
                <a:schemeClr val="dk1"/>
              </a:buClr>
              <a:buSzPts val="2000"/>
              <a:buChar char="•"/>
            </a:pPr>
            <a:r>
              <a:rPr lang="pl-PL" sz="2000" dirty="0"/>
              <a:t>Definicja mediacji zawarta w Europejskim kodeksie postępowania dla mediatorów to: "Każde postępowanie, w której dwie lub więcej stron zgadza się na wyznaczenie osoby trzeciej pomagającej im w rozwiązaniu sporu poprzez uzyskanie porozumienia bez poddawania sporu pod rozstrzygnięcie".</a:t>
            </a:r>
            <a:endParaRPr dirty="0"/>
          </a:p>
        </p:txBody>
      </p:sp>
      <p:sp>
        <p:nvSpPr>
          <p:cNvPr id="198" name="Google Shape;198;p13"/>
          <p:cNvSpPr txBox="1"/>
          <p:nvPr/>
        </p:nvSpPr>
        <p:spPr>
          <a:xfrm>
            <a:off x="246185" y="6176963"/>
            <a:ext cx="609600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pic>
        <p:nvPicPr>
          <p:cNvPr id="203" name="Google Shape;203;p14" descr="EU competences in the field of culture | Culture and Creativity"/>
          <p:cNvPicPr preferRelativeResize="0"/>
          <p:nvPr/>
        </p:nvPicPr>
        <p:blipFill rotWithShape="1">
          <a:blip r:embed="rId3">
            <a:alphaModFix/>
          </a:blip>
          <a:srcRect t="9091" r="9091"/>
          <a:stretch/>
        </p:blipFill>
        <p:spPr>
          <a:xfrm>
            <a:off x="0" y="0"/>
            <a:ext cx="12192000" cy="6856413"/>
          </a:xfrm>
          <a:prstGeom prst="rect">
            <a:avLst/>
          </a:prstGeom>
          <a:noFill/>
          <a:ln>
            <a:noFill/>
          </a:ln>
        </p:spPr>
      </p:pic>
      <p:sp>
        <p:nvSpPr>
          <p:cNvPr id="204" name="Google Shape;204;p14"/>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5" name="Google Shape;205;p14"/>
          <p:cNvSpPr txBox="1">
            <a:spLocks noGrp="1"/>
          </p:cNvSpPr>
          <p:nvPr>
            <p:ph type="title"/>
          </p:nvPr>
        </p:nvSpPr>
        <p:spPr>
          <a:xfrm>
            <a:off x="199508" y="548982"/>
            <a:ext cx="7472523" cy="134497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pl-PL" sz="3500" b="1" dirty="0">
                <a:latin typeface="Calibri"/>
                <a:ea typeface="Calibri"/>
                <a:cs typeface="Calibri"/>
                <a:sym typeface="Calibri"/>
              </a:rPr>
              <a:t>Europejski Kodeks </a:t>
            </a:r>
            <a:r>
              <a:rPr lang="pl-PL" sz="3500" b="1" dirty="0"/>
              <a:t>P</a:t>
            </a:r>
            <a:r>
              <a:rPr lang="pl-PL" sz="3500" b="1" dirty="0">
                <a:latin typeface="Calibri"/>
                <a:ea typeface="Calibri"/>
                <a:cs typeface="Calibri"/>
                <a:sym typeface="Calibri"/>
              </a:rPr>
              <a:t>ostępowania dla Mediatorów </a:t>
            </a:r>
            <a:r>
              <a:rPr lang="en-GB" sz="3500" b="1" dirty="0">
                <a:latin typeface="Calibri"/>
                <a:ea typeface="Calibri"/>
                <a:cs typeface="Calibri"/>
                <a:sym typeface="Calibri"/>
              </a:rPr>
              <a:t> </a:t>
            </a:r>
            <a:br>
              <a:rPr lang="en-GB" sz="2800" dirty="0"/>
            </a:br>
            <a:endParaRPr sz="2800" dirty="0"/>
          </a:p>
        </p:txBody>
      </p:sp>
      <p:sp>
        <p:nvSpPr>
          <p:cNvPr id="206" name="Google Shape;206;p14"/>
          <p:cNvSpPr txBox="1">
            <a:spLocks noGrp="1"/>
          </p:cNvSpPr>
          <p:nvPr>
            <p:ph type="body" idx="1"/>
          </p:nvPr>
        </p:nvSpPr>
        <p:spPr>
          <a:xfrm>
            <a:off x="456735" y="1524000"/>
            <a:ext cx="6757880" cy="43707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1800" b="1" dirty="0">
                <a:latin typeface="Calibri"/>
                <a:ea typeface="Calibri"/>
                <a:cs typeface="Calibri"/>
                <a:sym typeface="Calibri"/>
              </a:rPr>
              <a:t>1. </a:t>
            </a:r>
            <a:r>
              <a:rPr lang="pl-PL" sz="1800" b="1" dirty="0">
                <a:latin typeface="Calibri"/>
                <a:ea typeface="Calibri"/>
                <a:cs typeface="Calibri"/>
                <a:sym typeface="Calibri"/>
              </a:rPr>
              <a:t>KOMPETENCJE I WYZNACZANIE MEDIATORÓW</a:t>
            </a:r>
            <a:endParaRPr sz="1800" b="1" dirty="0">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GB" sz="1800" b="1" dirty="0">
                <a:latin typeface="Calibri"/>
                <a:ea typeface="Calibri"/>
                <a:cs typeface="Calibri"/>
                <a:sym typeface="Calibri"/>
              </a:rPr>
              <a:t>1.1 </a:t>
            </a:r>
            <a:r>
              <a:rPr lang="pl-PL" sz="1800" b="1" dirty="0">
                <a:latin typeface="Calibri"/>
                <a:ea typeface="Calibri"/>
                <a:cs typeface="Calibri"/>
                <a:sym typeface="Calibri"/>
              </a:rPr>
              <a:t>Kompetencje</a:t>
            </a:r>
            <a:r>
              <a:rPr lang="en-GB" sz="1800" b="1" dirty="0">
                <a:latin typeface="Calibri"/>
                <a:ea typeface="Calibri"/>
                <a:cs typeface="Calibri"/>
                <a:sym typeface="Calibri"/>
              </a:rPr>
              <a:t> </a:t>
            </a:r>
            <a:endParaRPr sz="1800" b="1" dirty="0">
              <a:latin typeface="Calibri"/>
              <a:ea typeface="Calibri"/>
              <a:cs typeface="Calibri"/>
              <a:sym typeface="Calibri"/>
            </a:endParaRPr>
          </a:p>
          <a:p>
            <a:pPr marL="0" lvl="0" indent="0" algn="just" rtl="0">
              <a:lnSpc>
                <a:spcPct val="90000"/>
              </a:lnSpc>
              <a:spcBef>
                <a:spcPts val="1000"/>
              </a:spcBef>
              <a:spcAft>
                <a:spcPts val="0"/>
              </a:spcAft>
              <a:buClr>
                <a:schemeClr val="dk1"/>
              </a:buClr>
              <a:buSzPts val="1800"/>
              <a:buNone/>
            </a:pPr>
            <a:r>
              <a:rPr lang="pl-PL" sz="1800" dirty="0">
                <a:latin typeface="Calibri"/>
                <a:ea typeface="Calibri"/>
                <a:cs typeface="Calibri"/>
                <a:sym typeface="Calibri"/>
              </a:rPr>
              <a:t>Mediatorzy muszą posiadać kompetencje i wiedzę w zakresie procesu mediacji. Obejmuje to: odpowiednie szkolenie i ciągłą aktualizację wiedzy i praktyki w zakresie umiejętności mediacyjnych, z uwzględnieniem wszelkich odpowiednich norm lub systemów akredytacji. </a:t>
            </a:r>
          </a:p>
          <a:p>
            <a:pPr marL="0" lvl="0" indent="0" algn="l" rtl="0">
              <a:lnSpc>
                <a:spcPct val="90000"/>
              </a:lnSpc>
              <a:spcBef>
                <a:spcPts val="1000"/>
              </a:spcBef>
              <a:spcAft>
                <a:spcPts val="0"/>
              </a:spcAft>
              <a:buClr>
                <a:schemeClr val="dk1"/>
              </a:buClr>
              <a:buSzPts val="1800"/>
              <a:buNone/>
            </a:pPr>
            <a:r>
              <a:rPr lang="en-GB" sz="1800" b="1" dirty="0">
                <a:latin typeface="Calibri"/>
                <a:ea typeface="Calibri"/>
                <a:cs typeface="Calibri"/>
                <a:sym typeface="Calibri"/>
              </a:rPr>
              <a:t>1.2 </a:t>
            </a:r>
            <a:r>
              <a:rPr lang="pl-PL" sz="1800" b="1" dirty="0">
                <a:latin typeface="Calibri"/>
                <a:ea typeface="Calibri"/>
                <a:cs typeface="Calibri"/>
                <a:sym typeface="Calibri"/>
              </a:rPr>
              <a:t>Wyznaczenie mediatora</a:t>
            </a:r>
            <a:r>
              <a:rPr lang="en-GB" sz="1800" b="1" dirty="0">
                <a:latin typeface="Calibri"/>
                <a:ea typeface="Calibri"/>
                <a:cs typeface="Calibri"/>
                <a:sym typeface="Calibri"/>
              </a:rPr>
              <a:t> </a:t>
            </a:r>
            <a:endParaRPr sz="1800" b="1" dirty="0">
              <a:latin typeface="Calibri"/>
              <a:ea typeface="Calibri"/>
              <a:cs typeface="Calibri"/>
              <a:sym typeface="Calibri"/>
            </a:endParaRPr>
          </a:p>
          <a:p>
            <a:pPr marL="0" lvl="0" indent="0" algn="just" rtl="0">
              <a:lnSpc>
                <a:spcPct val="90000"/>
              </a:lnSpc>
              <a:spcBef>
                <a:spcPts val="1000"/>
              </a:spcBef>
              <a:spcAft>
                <a:spcPts val="0"/>
              </a:spcAft>
              <a:buClr>
                <a:schemeClr val="dk1"/>
              </a:buClr>
              <a:buSzPts val="1800"/>
              <a:buNone/>
            </a:pPr>
            <a:r>
              <a:rPr lang="pl-PL" sz="1800" dirty="0">
                <a:latin typeface="Calibri"/>
                <a:ea typeface="Calibri"/>
                <a:cs typeface="Calibri"/>
                <a:sym typeface="Calibri"/>
              </a:rPr>
              <a:t>Mediator uzgadnia ze stronami odpowiednie terminy, w których mediacja może się odbyć. Przed przyjęciem sprawy mediator upewnia się co do swojego przygotowania i kompetencji do prowadzenia mediacji oraz, na żądanie, ujawnia stronom informacje dotyczące swojego przygotowania i doświadczenia.</a:t>
            </a:r>
            <a:endParaRPr sz="1300" dirty="0"/>
          </a:p>
        </p:txBody>
      </p:sp>
      <p:sp>
        <p:nvSpPr>
          <p:cNvPr id="207" name="Google Shape;207;p14"/>
          <p:cNvSpPr txBox="1"/>
          <p:nvPr/>
        </p:nvSpPr>
        <p:spPr>
          <a:xfrm>
            <a:off x="456734" y="5810124"/>
            <a:ext cx="61897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b="0" i="0" u="none" strike="noStrike" cap="none"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http://www.euromed-justice-iii.eu/document/eu-european-code-conduct-mediators</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1"/>
        <p:cNvGrpSpPr/>
        <p:nvPr/>
      </p:nvGrpSpPr>
      <p:grpSpPr>
        <a:xfrm>
          <a:off x="0" y="0"/>
          <a:ext cx="0" cy="0"/>
          <a:chOff x="0" y="0"/>
          <a:chExt cx="0" cy="0"/>
        </a:xfrm>
      </p:grpSpPr>
      <p:pic>
        <p:nvPicPr>
          <p:cNvPr id="212" name="Google Shape;212;p15"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13" name="Google Shape;213;p15"/>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4" name="Google Shape;214;p15"/>
          <p:cNvSpPr txBox="1">
            <a:spLocks noGrp="1"/>
          </p:cNvSpPr>
          <p:nvPr>
            <p:ph type="title"/>
          </p:nvPr>
        </p:nvSpPr>
        <p:spPr>
          <a:xfrm>
            <a:off x="-397444" y="124068"/>
            <a:ext cx="8666427"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pl-PL" sz="3200" b="1" dirty="0">
                <a:latin typeface="Calibri"/>
                <a:ea typeface="Calibri"/>
                <a:cs typeface="Calibri"/>
                <a:sym typeface="Calibri"/>
              </a:rPr>
              <a:t>Europejski Kodeks </a:t>
            </a:r>
            <a:r>
              <a:rPr lang="pl-PL" sz="3200" b="1" dirty="0"/>
              <a:t>P</a:t>
            </a:r>
            <a:r>
              <a:rPr lang="pl-PL" sz="3200" b="1" dirty="0">
                <a:latin typeface="Calibri"/>
                <a:ea typeface="Calibri"/>
                <a:cs typeface="Calibri"/>
                <a:sym typeface="Calibri"/>
              </a:rPr>
              <a:t>ostępowania </a:t>
            </a:r>
            <a:br>
              <a:rPr lang="pl-PL" sz="3200" b="1" dirty="0">
                <a:latin typeface="Calibri"/>
                <a:ea typeface="Calibri"/>
                <a:cs typeface="Calibri"/>
                <a:sym typeface="Calibri"/>
              </a:rPr>
            </a:br>
            <a:r>
              <a:rPr lang="pl-PL" sz="3200" b="1" dirty="0">
                <a:latin typeface="Calibri"/>
                <a:ea typeface="Calibri"/>
                <a:cs typeface="Calibri"/>
                <a:sym typeface="Calibri"/>
              </a:rPr>
              <a:t>dla Mediatorów</a:t>
            </a:r>
            <a:endParaRPr sz="3200" b="1" dirty="0">
              <a:latin typeface="Calibri"/>
              <a:ea typeface="Calibri"/>
              <a:cs typeface="Calibri"/>
              <a:sym typeface="Calibri"/>
            </a:endParaRPr>
          </a:p>
        </p:txBody>
      </p:sp>
      <p:sp>
        <p:nvSpPr>
          <p:cNvPr id="215" name="Google Shape;215;p15"/>
          <p:cNvSpPr txBox="1">
            <a:spLocks noGrp="1"/>
          </p:cNvSpPr>
          <p:nvPr>
            <p:ph type="body" idx="1"/>
          </p:nvPr>
        </p:nvSpPr>
        <p:spPr>
          <a:xfrm>
            <a:off x="443950" y="1271935"/>
            <a:ext cx="6769137" cy="4822873"/>
          </a:xfrm>
          <a:prstGeom prst="rect">
            <a:avLst/>
          </a:prstGeom>
          <a:noFill/>
          <a:ln>
            <a:noFill/>
          </a:ln>
        </p:spPr>
        <p:txBody>
          <a:bodyPr spcFirstLastPara="1" wrap="square" lIns="91425" tIns="45700" rIns="91425" bIns="45700" anchor="t" anchorCtr="0">
            <a:normAutofit fontScale="92500" lnSpcReduction="20000"/>
          </a:bodyPr>
          <a:lstStyle/>
          <a:p>
            <a:pPr marL="0" lvl="0" indent="0" algn="just" rtl="0">
              <a:lnSpc>
                <a:spcPct val="90000"/>
              </a:lnSpc>
              <a:spcBef>
                <a:spcPts val="0"/>
              </a:spcBef>
              <a:spcAft>
                <a:spcPts val="0"/>
              </a:spcAft>
              <a:buClr>
                <a:schemeClr val="dk1"/>
              </a:buClr>
              <a:buSzPct val="100000"/>
              <a:buNone/>
            </a:pPr>
            <a:r>
              <a:rPr lang="en-GB" sz="1600" b="1" dirty="0">
                <a:latin typeface="Calibri"/>
                <a:ea typeface="Calibri"/>
                <a:cs typeface="Calibri"/>
                <a:sym typeface="Calibri"/>
              </a:rPr>
              <a:t>2. </a:t>
            </a:r>
            <a:r>
              <a:rPr lang="pl-PL" sz="1600" b="1" dirty="0">
                <a:latin typeface="Calibri"/>
                <a:ea typeface="Calibri"/>
                <a:cs typeface="Calibri"/>
                <a:sym typeface="Calibri"/>
              </a:rPr>
              <a:t>NIEZALEŻNOŚĆ I BEZSTRONNOŚĆ</a:t>
            </a:r>
            <a:endParaRPr sz="1600" b="1" dirty="0">
              <a:latin typeface="Calibri"/>
              <a:ea typeface="Calibri"/>
              <a:cs typeface="Calibri"/>
              <a:sym typeface="Calibri"/>
            </a:endParaRPr>
          </a:p>
          <a:p>
            <a:pPr marL="0" lvl="0" indent="0" algn="just" rtl="0">
              <a:lnSpc>
                <a:spcPct val="90000"/>
              </a:lnSpc>
              <a:spcBef>
                <a:spcPts val="1000"/>
              </a:spcBef>
              <a:spcAft>
                <a:spcPts val="0"/>
              </a:spcAft>
              <a:buClr>
                <a:schemeClr val="dk1"/>
              </a:buClr>
              <a:buSzPct val="100000"/>
              <a:buNone/>
            </a:pPr>
            <a:r>
              <a:rPr lang="en-GB" sz="1600" b="1" dirty="0">
                <a:latin typeface="Calibri"/>
                <a:ea typeface="Calibri"/>
                <a:cs typeface="Calibri"/>
                <a:sym typeface="Calibri"/>
              </a:rPr>
              <a:t>2.1 </a:t>
            </a:r>
            <a:r>
              <a:rPr lang="pl-PL" sz="1600" b="1" dirty="0">
                <a:latin typeface="Calibri"/>
                <a:ea typeface="Calibri"/>
                <a:cs typeface="Calibri"/>
                <a:sym typeface="Calibri"/>
              </a:rPr>
              <a:t>Niezależność i neutralność</a:t>
            </a:r>
            <a:endParaRPr sz="1600" b="1" dirty="0">
              <a:latin typeface="Calibri"/>
              <a:ea typeface="Calibri"/>
              <a:cs typeface="Calibri"/>
              <a:sym typeface="Calibri"/>
            </a:endParaRPr>
          </a:p>
          <a:p>
            <a:pPr marL="0" lvl="0" indent="0" algn="just" rtl="0">
              <a:lnSpc>
                <a:spcPct val="90000"/>
              </a:lnSpc>
              <a:spcBef>
                <a:spcPts val="1000"/>
              </a:spcBef>
              <a:spcAft>
                <a:spcPts val="0"/>
              </a:spcAft>
              <a:buClr>
                <a:schemeClr val="dk1"/>
              </a:buClr>
              <a:buSzPct val="100000"/>
              <a:buNone/>
            </a:pPr>
            <a:r>
              <a:rPr lang="pl-PL" sz="1600" dirty="0">
                <a:latin typeface="Calibri"/>
                <a:ea typeface="Calibri"/>
                <a:cs typeface="Calibri"/>
                <a:sym typeface="Calibri"/>
              </a:rPr>
              <a:t>Mediatorowi nie wolno podejmować działań ani, po ich rozpoczęciu, kontynuować ich bez ujawnienia stronom wszystkich okoliczności, które mogą mieć wpływ na jego niezależność lub konflikt interesów lub mogą być tak postrzegane przez strony. Obowiązek ujawnienia takich okoliczności ma charakter ciągły przez cały czas trwania postępowania</a:t>
            </a:r>
            <a:r>
              <a:rPr lang="en-GB" sz="1600" dirty="0">
                <a:latin typeface="Calibri"/>
                <a:ea typeface="Calibri"/>
                <a:cs typeface="Calibri"/>
                <a:sym typeface="Calibri"/>
              </a:rPr>
              <a:t>. </a:t>
            </a:r>
            <a:endParaRPr sz="1600" dirty="0">
              <a:latin typeface="Calibri"/>
              <a:ea typeface="Calibri"/>
              <a:cs typeface="Calibri"/>
              <a:sym typeface="Calibri"/>
            </a:endParaRPr>
          </a:p>
          <a:p>
            <a:pPr marL="0" lvl="0" indent="0" algn="just" rtl="0">
              <a:lnSpc>
                <a:spcPct val="90000"/>
              </a:lnSpc>
              <a:spcBef>
                <a:spcPts val="1000"/>
              </a:spcBef>
              <a:spcAft>
                <a:spcPts val="0"/>
              </a:spcAft>
              <a:buClr>
                <a:schemeClr val="dk1"/>
              </a:buClr>
              <a:buSzPct val="100000"/>
              <a:buNone/>
            </a:pPr>
            <a:r>
              <a:rPr lang="pl-PL" sz="1600" dirty="0">
                <a:latin typeface="Calibri"/>
                <a:ea typeface="Calibri"/>
                <a:cs typeface="Calibri"/>
                <a:sym typeface="Calibri"/>
              </a:rPr>
              <a:t>Takie okoliczności obejmują</a:t>
            </a:r>
            <a:r>
              <a:rPr lang="en-GB" sz="1600" dirty="0">
                <a:latin typeface="Calibri"/>
                <a:ea typeface="Calibri"/>
                <a:cs typeface="Calibri"/>
                <a:sym typeface="Calibri"/>
              </a:rPr>
              <a:t>:</a:t>
            </a:r>
            <a:endParaRPr sz="1600"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ct val="100000"/>
              <a:buFont typeface="Arial"/>
              <a:buChar char="•"/>
            </a:pPr>
            <a:r>
              <a:rPr lang="pl-PL" sz="1600" dirty="0"/>
              <a:t>ws</a:t>
            </a:r>
            <a:r>
              <a:rPr lang="pl-PL" sz="1600" dirty="0">
                <a:latin typeface="Calibri"/>
                <a:ea typeface="Calibri"/>
                <a:cs typeface="Calibri"/>
                <a:sym typeface="Calibri"/>
              </a:rPr>
              <a:t>zelkie osobiste lub biznesowe relacje z jedną ze stron</a:t>
            </a:r>
            <a:r>
              <a:rPr lang="en-GB" sz="1600" dirty="0">
                <a:latin typeface="Calibri"/>
                <a:ea typeface="Calibri"/>
                <a:cs typeface="Calibri"/>
                <a:sym typeface="Calibri"/>
              </a:rPr>
              <a:t>, </a:t>
            </a:r>
            <a:endParaRPr dirty="0"/>
          </a:p>
          <a:p>
            <a:pPr marL="228600" lvl="0" indent="-228600" algn="just" rtl="0">
              <a:lnSpc>
                <a:spcPct val="90000"/>
              </a:lnSpc>
              <a:spcBef>
                <a:spcPts val="1000"/>
              </a:spcBef>
              <a:spcAft>
                <a:spcPts val="0"/>
              </a:spcAft>
              <a:buClr>
                <a:schemeClr val="dk1"/>
              </a:buClr>
              <a:buSzPct val="100000"/>
              <a:buFont typeface="Arial"/>
              <a:buChar char="•"/>
            </a:pPr>
            <a:r>
              <a:rPr lang="pl-PL" sz="1600" dirty="0">
                <a:latin typeface="Calibri"/>
                <a:ea typeface="Calibri"/>
                <a:cs typeface="Calibri"/>
                <a:sym typeface="Calibri"/>
              </a:rPr>
              <a:t>wszelkie interesy finansowe lub inne, bezpośrednie lub pośrednie, związane z wynikiem mediacji, lub </a:t>
            </a:r>
          </a:p>
          <a:p>
            <a:pPr marL="228600" lvl="0" indent="-228600" algn="just" rtl="0">
              <a:lnSpc>
                <a:spcPct val="90000"/>
              </a:lnSpc>
              <a:spcBef>
                <a:spcPts val="1000"/>
              </a:spcBef>
              <a:spcAft>
                <a:spcPts val="0"/>
              </a:spcAft>
              <a:buClr>
                <a:schemeClr val="dk1"/>
              </a:buClr>
              <a:buSzPct val="100000"/>
              <a:buFont typeface="Arial"/>
              <a:buChar char="•"/>
            </a:pPr>
            <a:r>
              <a:rPr lang="pl-PL" sz="1600" dirty="0">
                <a:latin typeface="Calibri"/>
                <a:ea typeface="Calibri"/>
                <a:cs typeface="Calibri"/>
                <a:sym typeface="Calibri"/>
              </a:rPr>
              <a:t>pełnienie przez mediatora lub członka jego firmy funkcji innej niż mediatora na rzecz jednej ze stron</a:t>
            </a:r>
            <a:r>
              <a:rPr lang="en-GB" sz="1600" dirty="0">
                <a:latin typeface="Calibri"/>
                <a:ea typeface="Calibri"/>
                <a:cs typeface="Calibri"/>
                <a:sym typeface="Calibri"/>
              </a:rPr>
              <a:t>. </a:t>
            </a:r>
            <a:endParaRPr dirty="0"/>
          </a:p>
          <a:p>
            <a:pPr marL="0" lvl="0" indent="0" algn="just" rtl="0">
              <a:lnSpc>
                <a:spcPct val="90000"/>
              </a:lnSpc>
              <a:spcBef>
                <a:spcPts val="1000"/>
              </a:spcBef>
              <a:spcAft>
                <a:spcPts val="0"/>
              </a:spcAft>
              <a:buClr>
                <a:schemeClr val="dk1"/>
              </a:buClr>
              <a:buSzPct val="100000"/>
              <a:buNone/>
            </a:pPr>
            <a:r>
              <a:rPr lang="pl-PL" sz="1600" dirty="0">
                <a:latin typeface="Calibri"/>
                <a:ea typeface="Calibri"/>
                <a:cs typeface="Calibri"/>
                <a:sym typeface="Calibri"/>
              </a:rPr>
              <a:t>W takich przypadkach mediator może przyjąć lub kontynuować mediację wyłącznie pod warunkiem, że jest pewien, iż jest w stanie przeprowadzić mediację z zachowaniem pełnej niezależności i neutralności w celu zagwarantowania pełnej bezstronności oraz że strony wyraźnie wyrażą na to zgodę. </a:t>
            </a:r>
          </a:p>
          <a:p>
            <a:pPr marL="0" lvl="0" indent="0" algn="just" rtl="0">
              <a:lnSpc>
                <a:spcPct val="90000"/>
              </a:lnSpc>
              <a:spcBef>
                <a:spcPts val="1000"/>
              </a:spcBef>
              <a:spcAft>
                <a:spcPts val="0"/>
              </a:spcAft>
              <a:buClr>
                <a:schemeClr val="dk1"/>
              </a:buClr>
              <a:buSzPct val="100000"/>
              <a:buNone/>
            </a:pPr>
            <a:r>
              <a:rPr lang="en-GB" sz="1600" b="1" dirty="0">
                <a:latin typeface="Calibri"/>
                <a:ea typeface="Calibri"/>
                <a:cs typeface="Calibri"/>
                <a:sym typeface="Calibri"/>
              </a:rPr>
              <a:t>2.2 </a:t>
            </a:r>
            <a:r>
              <a:rPr lang="pl-PL" sz="1600" b="1" dirty="0">
                <a:latin typeface="Calibri"/>
                <a:ea typeface="Calibri"/>
                <a:cs typeface="Calibri"/>
                <a:sym typeface="Calibri"/>
              </a:rPr>
              <a:t>Bezstronność</a:t>
            </a:r>
            <a:r>
              <a:rPr lang="en-GB" sz="1600" b="1" dirty="0">
                <a:latin typeface="Calibri"/>
                <a:ea typeface="Calibri"/>
                <a:cs typeface="Calibri"/>
                <a:sym typeface="Calibri"/>
              </a:rPr>
              <a:t> </a:t>
            </a:r>
            <a:endParaRPr sz="1600" b="1"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ct val="100000"/>
              <a:buChar char="•"/>
            </a:pPr>
            <a:r>
              <a:rPr lang="pl-PL" sz="1600" dirty="0">
                <a:latin typeface="Calibri"/>
                <a:ea typeface="Calibri"/>
                <a:cs typeface="Calibri"/>
                <a:sym typeface="Calibri"/>
              </a:rPr>
              <a:t>Mediator zawsze działa w sposób bezstronny i stara się być postrzegany jako bezstronny wobec stron oraz zobowiązuje się służyć w procesie mediacji wszystkim stronom w równym stopniu.</a:t>
            </a:r>
            <a:endParaRPr sz="1000" dirty="0"/>
          </a:p>
          <a:p>
            <a:pPr marL="228600" lvl="0" indent="-169862" algn="l" rtl="0">
              <a:lnSpc>
                <a:spcPct val="90000"/>
              </a:lnSpc>
              <a:spcBef>
                <a:spcPts val="1000"/>
              </a:spcBef>
              <a:spcAft>
                <a:spcPts val="0"/>
              </a:spcAft>
              <a:buClr>
                <a:schemeClr val="dk1"/>
              </a:buClr>
              <a:buSzPct val="100000"/>
              <a:buNone/>
            </a:pPr>
            <a:endParaRPr sz="1000" dirty="0"/>
          </a:p>
        </p:txBody>
      </p:sp>
      <p:sp>
        <p:nvSpPr>
          <p:cNvPr id="216" name="Google Shape;216;p15"/>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http://www.euromed-justice-iii.eu/document/eu-european-code-conduct-mediators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pic>
        <p:nvPicPr>
          <p:cNvPr id="221" name="Google Shape;221;p16"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22" name="Google Shape;222;p16"/>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3" name="Google Shape;223;p16"/>
          <p:cNvSpPr txBox="1">
            <a:spLocks noGrp="1"/>
          </p:cNvSpPr>
          <p:nvPr>
            <p:ph type="title"/>
          </p:nvPr>
        </p:nvSpPr>
        <p:spPr>
          <a:xfrm>
            <a:off x="-127813" y="321176"/>
            <a:ext cx="8127165"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pl-PL" sz="3200" b="1" dirty="0">
                <a:latin typeface="Calibri"/>
                <a:ea typeface="Calibri"/>
                <a:cs typeface="Calibri"/>
                <a:sym typeface="Calibri"/>
              </a:rPr>
              <a:t>Europejski Kodeks </a:t>
            </a:r>
            <a:r>
              <a:rPr lang="pl-PL" sz="3200" b="1" dirty="0"/>
              <a:t>P</a:t>
            </a:r>
            <a:r>
              <a:rPr lang="pl-PL" sz="3200" b="1" dirty="0">
                <a:latin typeface="Calibri"/>
                <a:ea typeface="Calibri"/>
                <a:cs typeface="Calibri"/>
                <a:sym typeface="Calibri"/>
              </a:rPr>
              <a:t>ostępowania dla Mediatorów</a:t>
            </a:r>
            <a:endParaRPr sz="3200" b="1" dirty="0">
              <a:latin typeface="Calibri"/>
              <a:ea typeface="Calibri"/>
              <a:cs typeface="Calibri"/>
              <a:sym typeface="Calibri"/>
            </a:endParaRPr>
          </a:p>
        </p:txBody>
      </p:sp>
      <p:sp>
        <p:nvSpPr>
          <p:cNvPr id="224" name="Google Shape;224;p16"/>
          <p:cNvSpPr txBox="1">
            <a:spLocks noGrp="1"/>
          </p:cNvSpPr>
          <p:nvPr>
            <p:ph type="body" idx="1"/>
          </p:nvPr>
        </p:nvSpPr>
        <p:spPr>
          <a:xfrm>
            <a:off x="433755" y="1336431"/>
            <a:ext cx="6780860" cy="455834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endParaRPr lang="pl-PL" sz="1600" b="1" dirty="0"/>
          </a:p>
          <a:p>
            <a:pPr marL="0" lvl="0" indent="0" algn="l" rtl="0">
              <a:lnSpc>
                <a:spcPct val="90000"/>
              </a:lnSpc>
              <a:spcBef>
                <a:spcPts val="0"/>
              </a:spcBef>
              <a:spcAft>
                <a:spcPts val="0"/>
              </a:spcAft>
              <a:buClr>
                <a:schemeClr val="dk1"/>
              </a:buClr>
              <a:buSzPct val="100000"/>
              <a:buNone/>
            </a:pPr>
            <a:r>
              <a:rPr lang="en-GB" sz="1600" b="1" dirty="0"/>
              <a:t>3. </a:t>
            </a:r>
            <a:r>
              <a:rPr lang="pl-PL" sz="1600" b="1" dirty="0"/>
              <a:t>UMOWA O MEDIACJĘ, PROCEDURA, UGODA I OPŁATY</a:t>
            </a:r>
            <a:endParaRPr sz="1600" b="1" dirty="0"/>
          </a:p>
          <a:p>
            <a:pPr marL="0" lvl="0" indent="0" algn="l" rtl="0">
              <a:lnSpc>
                <a:spcPct val="90000"/>
              </a:lnSpc>
              <a:spcBef>
                <a:spcPts val="1000"/>
              </a:spcBef>
              <a:spcAft>
                <a:spcPts val="0"/>
              </a:spcAft>
              <a:buClr>
                <a:schemeClr val="dk1"/>
              </a:buClr>
              <a:buSzPct val="100000"/>
              <a:buNone/>
            </a:pPr>
            <a:r>
              <a:rPr lang="en-GB" sz="1600" b="1" dirty="0"/>
              <a:t>3.1 </a:t>
            </a:r>
            <a:r>
              <a:rPr lang="en-GB" sz="1600" b="1" dirty="0" err="1"/>
              <a:t>Procedur</a:t>
            </a:r>
            <a:r>
              <a:rPr lang="pl-PL" sz="1600" b="1" dirty="0"/>
              <a:t>a</a:t>
            </a:r>
            <a:r>
              <a:rPr lang="en-GB" sz="1600" b="1" dirty="0"/>
              <a:t> </a:t>
            </a:r>
            <a:endParaRPr sz="1600" b="1" dirty="0"/>
          </a:p>
          <a:p>
            <a:pPr marL="228600" lvl="0" indent="-228600" algn="just" rtl="0">
              <a:lnSpc>
                <a:spcPct val="90000"/>
              </a:lnSpc>
              <a:spcBef>
                <a:spcPts val="1000"/>
              </a:spcBef>
              <a:spcAft>
                <a:spcPts val="0"/>
              </a:spcAft>
              <a:buClr>
                <a:schemeClr val="dk1"/>
              </a:buClr>
              <a:buSzPct val="100000"/>
              <a:buChar char="•"/>
            </a:pPr>
            <a:r>
              <a:rPr lang="pl-PL" sz="1600" dirty="0"/>
              <a:t>Mediator upewnia się, że strony mediacji rozumieją zasady postępowania mediacyjnego oraz rolę mediatora i stron w tym postępowaniu. </a:t>
            </a:r>
          </a:p>
          <a:p>
            <a:pPr marL="228600" lvl="0" indent="-228600" algn="just" rtl="0">
              <a:lnSpc>
                <a:spcPct val="90000"/>
              </a:lnSpc>
              <a:spcBef>
                <a:spcPts val="1000"/>
              </a:spcBef>
              <a:spcAft>
                <a:spcPts val="0"/>
              </a:spcAft>
              <a:buClr>
                <a:schemeClr val="dk1"/>
              </a:buClr>
              <a:buSzPct val="100000"/>
              <a:buChar char="•"/>
            </a:pPr>
            <a:r>
              <a:rPr lang="pl-PL" sz="1600" dirty="0"/>
              <a:t>Mediator upewnia się w szczególności, że przed rozpoczęciem mediacji strony zrozumiały i wyraźnie zaakceptowały warunki umowy o mediację, w tym w szczególności wszelkie postanowienia dotyczące obowiązku zachowania poufności przez mediatora i strony. </a:t>
            </a:r>
          </a:p>
          <a:p>
            <a:pPr marL="228600" lvl="0" indent="-228600" algn="just" rtl="0">
              <a:lnSpc>
                <a:spcPct val="90000"/>
              </a:lnSpc>
              <a:spcBef>
                <a:spcPts val="1000"/>
              </a:spcBef>
              <a:spcAft>
                <a:spcPts val="0"/>
              </a:spcAft>
              <a:buClr>
                <a:schemeClr val="dk1"/>
              </a:buClr>
              <a:buSzPct val="100000"/>
              <a:buChar char="•"/>
            </a:pPr>
            <a:r>
              <a:rPr lang="pl-PL" sz="1600" dirty="0"/>
              <a:t>Na wniosek stron umowa o mediację sporządzana jest w formie pisemnej. </a:t>
            </a:r>
          </a:p>
          <a:p>
            <a:pPr marL="228600" lvl="0" indent="-228600" algn="just" rtl="0">
              <a:lnSpc>
                <a:spcPct val="90000"/>
              </a:lnSpc>
              <a:spcBef>
                <a:spcPts val="1000"/>
              </a:spcBef>
              <a:spcAft>
                <a:spcPts val="0"/>
              </a:spcAft>
              <a:buClr>
                <a:schemeClr val="dk1"/>
              </a:buClr>
              <a:buSzPct val="100000"/>
              <a:buChar char="•"/>
            </a:pPr>
            <a:r>
              <a:rPr lang="pl-PL" sz="1600" dirty="0"/>
              <a:t>Mediator prowadzi postępowanie w odpowiedni sposób, uwzględniając okoliczności sprawy, w tym ewentualną nierównowagę sił i regulacje prawne, wszelkie życzenia stron oraz potrzebę szybkiego rozstrzygnięcia sporu. Strony mogą swobodnie uzgodnić z mediatorem, na podstawie ustalonych zasad lub w inny sposób, w jaki sposób mediacja będzie prowadzona.</a:t>
            </a:r>
          </a:p>
          <a:p>
            <a:pPr marL="228600" lvl="0" indent="-228600" algn="just" rtl="0">
              <a:lnSpc>
                <a:spcPct val="90000"/>
              </a:lnSpc>
              <a:spcBef>
                <a:spcPts val="1000"/>
              </a:spcBef>
              <a:spcAft>
                <a:spcPts val="0"/>
              </a:spcAft>
              <a:buClr>
                <a:schemeClr val="dk1"/>
              </a:buClr>
              <a:buSzPct val="100000"/>
              <a:buChar char="•"/>
            </a:pPr>
            <a:r>
              <a:rPr lang="pl-PL" sz="1600" dirty="0"/>
              <a:t>Mediator, jeżeli uzna to za stosowne, może wysłuchać stron oddzielnie.</a:t>
            </a:r>
            <a:endParaRPr sz="1300" dirty="0"/>
          </a:p>
        </p:txBody>
      </p:sp>
      <p:sp>
        <p:nvSpPr>
          <p:cNvPr id="225" name="Google Shape;225;p16"/>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b="0" i="0" u="none" strike="noStrike" cap="none"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http://www.euromed-justice-iii.eu/document/eu-european-code-conduct-mediators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9"/>
        <p:cNvGrpSpPr/>
        <p:nvPr/>
      </p:nvGrpSpPr>
      <p:grpSpPr>
        <a:xfrm>
          <a:off x="0" y="0"/>
          <a:ext cx="0" cy="0"/>
          <a:chOff x="0" y="0"/>
          <a:chExt cx="0" cy="0"/>
        </a:xfrm>
      </p:grpSpPr>
      <p:pic>
        <p:nvPicPr>
          <p:cNvPr id="230" name="Google Shape;230;p17"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31" name="Google Shape;231;p17"/>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p17"/>
          <p:cNvSpPr txBox="1">
            <a:spLocks noGrp="1"/>
          </p:cNvSpPr>
          <p:nvPr>
            <p:ph type="title"/>
          </p:nvPr>
        </p:nvSpPr>
        <p:spPr>
          <a:xfrm>
            <a:off x="480647" y="105923"/>
            <a:ext cx="7845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pl-PL" sz="3200" b="1" dirty="0">
                <a:latin typeface="Calibri"/>
                <a:ea typeface="Calibri"/>
                <a:cs typeface="Calibri"/>
                <a:sym typeface="Calibri"/>
              </a:rPr>
              <a:t>Europejski Kodeks </a:t>
            </a:r>
            <a:r>
              <a:rPr lang="pl-PL" sz="3200" b="1" dirty="0"/>
              <a:t>P</a:t>
            </a:r>
            <a:r>
              <a:rPr lang="pl-PL" sz="3200" b="1" dirty="0">
                <a:latin typeface="Calibri"/>
                <a:ea typeface="Calibri"/>
                <a:cs typeface="Calibri"/>
                <a:sym typeface="Calibri"/>
              </a:rPr>
              <a:t>ostępowania </a:t>
            </a:r>
            <a:br>
              <a:rPr lang="pl-PL" sz="3200" b="1" dirty="0">
                <a:latin typeface="Calibri"/>
                <a:ea typeface="Calibri"/>
                <a:cs typeface="Calibri"/>
                <a:sym typeface="Calibri"/>
              </a:rPr>
            </a:br>
            <a:r>
              <a:rPr lang="pl-PL" sz="3200" b="1" dirty="0">
                <a:latin typeface="Calibri"/>
                <a:ea typeface="Calibri"/>
                <a:cs typeface="Calibri"/>
                <a:sym typeface="Calibri"/>
              </a:rPr>
              <a:t>dla Mediatorów</a:t>
            </a:r>
            <a:endParaRPr sz="3200" b="1" dirty="0">
              <a:latin typeface="Calibri"/>
              <a:ea typeface="Calibri"/>
              <a:cs typeface="Calibri"/>
              <a:sym typeface="Calibri"/>
            </a:endParaRPr>
          </a:p>
        </p:txBody>
      </p:sp>
      <p:sp>
        <p:nvSpPr>
          <p:cNvPr id="233" name="Google Shape;233;p17"/>
          <p:cNvSpPr txBox="1">
            <a:spLocks noGrp="1"/>
          </p:cNvSpPr>
          <p:nvPr>
            <p:ph type="body" idx="1"/>
          </p:nvPr>
        </p:nvSpPr>
        <p:spPr>
          <a:xfrm>
            <a:off x="480647" y="1418492"/>
            <a:ext cx="6733968" cy="447628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GB" sz="2400" b="1" dirty="0">
                <a:latin typeface="Calibri"/>
                <a:ea typeface="Calibri"/>
                <a:cs typeface="Calibri"/>
                <a:sym typeface="Calibri"/>
              </a:rPr>
              <a:t>3.2 </a:t>
            </a:r>
            <a:r>
              <a:rPr lang="pl-PL" sz="2400" b="1" dirty="0">
                <a:latin typeface="Calibri"/>
                <a:ea typeface="Calibri"/>
                <a:cs typeface="Calibri"/>
                <a:sym typeface="Calibri"/>
              </a:rPr>
              <a:t>Uczciwość procesu mediacji</a:t>
            </a:r>
            <a:endParaRPr sz="2400" b="1"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2400"/>
              <a:buChar char="•"/>
            </a:pPr>
            <a:r>
              <a:rPr lang="pl-PL" sz="2400" dirty="0">
                <a:latin typeface="Calibri"/>
                <a:ea typeface="Calibri"/>
                <a:cs typeface="Calibri"/>
                <a:sym typeface="Calibri"/>
              </a:rPr>
              <a:t>Mediator zapewnia wszystkim stronom odpowiednie możliwości udziału w postępowaniu</a:t>
            </a:r>
            <a:r>
              <a:rPr lang="en-GB" sz="2400" dirty="0">
                <a:latin typeface="Calibri"/>
                <a:ea typeface="Calibri"/>
                <a:cs typeface="Calibri"/>
                <a:sym typeface="Calibri"/>
              </a:rPr>
              <a:t>. </a:t>
            </a:r>
            <a:endParaRPr sz="2400"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2400"/>
              <a:buChar char="•"/>
            </a:pPr>
            <a:r>
              <a:rPr lang="pl-PL" sz="2400" dirty="0">
                <a:latin typeface="Calibri"/>
                <a:ea typeface="Calibri"/>
                <a:cs typeface="Calibri"/>
                <a:sym typeface="Calibri"/>
              </a:rPr>
              <a:t>W stosownych przypadkach mediator poinformowawszy strony może zakończyć mediację, jeżeli  </a:t>
            </a:r>
          </a:p>
          <a:p>
            <a:pPr marL="685800" lvl="1" indent="-228600" algn="just">
              <a:spcBef>
                <a:spcPts val="1000"/>
              </a:spcBef>
              <a:buSzPts val="2400"/>
            </a:pPr>
            <a:r>
              <a:rPr lang="pl-PL" sz="2000" dirty="0">
                <a:latin typeface="Calibri"/>
                <a:ea typeface="Calibri"/>
                <a:cs typeface="Calibri"/>
                <a:sym typeface="Calibri"/>
              </a:rPr>
              <a:t>osiągnięto ugodę, która według mediatora wydaje się niewykonalna lub niezgodna z prawem, biorąc pod uwagę okoliczności sprawy i kompetencje mediatora do dokonania takiej oceny, lub</a:t>
            </a:r>
          </a:p>
          <a:p>
            <a:pPr marL="685800" lvl="1" indent="-228600" algn="just">
              <a:spcBef>
                <a:spcPts val="1000"/>
              </a:spcBef>
              <a:buSzPts val="2400"/>
            </a:pPr>
            <a:r>
              <a:rPr lang="pl-PL" sz="2000" dirty="0">
                <a:latin typeface="Calibri"/>
                <a:ea typeface="Calibri"/>
                <a:cs typeface="Calibri"/>
                <a:sym typeface="Calibri"/>
              </a:rPr>
              <a:t>mediator uzna, że kontynuowanie mediacji prawdopodobnie nie doprowadzi do zawarcia ugody.</a:t>
            </a:r>
          </a:p>
          <a:p>
            <a:pPr marL="228600" lvl="0" indent="-228600" algn="l" rtl="0">
              <a:lnSpc>
                <a:spcPct val="90000"/>
              </a:lnSpc>
              <a:spcBef>
                <a:spcPts val="1000"/>
              </a:spcBef>
              <a:spcAft>
                <a:spcPts val="0"/>
              </a:spcAft>
              <a:buClr>
                <a:schemeClr val="dk1"/>
              </a:buClr>
              <a:buSzPts val="2400"/>
              <a:buChar char="•"/>
            </a:pPr>
            <a:endParaRPr dirty="0"/>
          </a:p>
          <a:p>
            <a:pPr marL="228600" lvl="0" indent="-101600" algn="l" rtl="0">
              <a:lnSpc>
                <a:spcPct val="90000"/>
              </a:lnSpc>
              <a:spcBef>
                <a:spcPts val="1000"/>
              </a:spcBef>
              <a:spcAft>
                <a:spcPts val="0"/>
              </a:spcAft>
              <a:buClr>
                <a:schemeClr val="dk1"/>
              </a:buClr>
              <a:buSzPts val="2000"/>
              <a:buNone/>
            </a:pPr>
            <a:endParaRPr sz="2000" dirty="0"/>
          </a:p>
        </p:txBody>
      </p:sp>
      <p:sp>
        <p:nvSpPr>
          <p:cNvPr id="234" name="Google Shape;234;p17"/>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http://www.euromed-justice-iii.eu/document/eu-european-code-conduct-mediators</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pic>
        <p:nvPicPr>
          <p:cNvPr id="239" name="Google Shape;239;p18"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40" name="Google Shape;240;p18"/>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1" name="Google Shape;241;p18"/>
          <p:cNvSpPr txBox="1">
            <a:spLocks noGrp="1"/>
          </p:cNvSpPr>
          <p:nvPr>
            <p:ph type="title"/>
          </p:nvPr>
        </p:nvSpPr>
        <p:spPr>
          <a:xfrm>
            <a:off x="320041" y="321176"/>
            <a:ext cx="7214615"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pl-PL" sz="3200" b="1" dirty="0">
                <a:latin typeface="Calibri"/>
                <a:ea typeface="Calibri"/>
                <a:cs typeface="Calibri"/>
                <a:sym typeface="Calibri"/>
              </a:rPr>
              <a:t>Europejski Kodeks </a:t>
            </a:r>
            <a:r>
              <a:rPr lang="pl-PL" sz="3200" b="1" dirty="0"/>
              <a:t>P</a:t>
            </a:r>
            <a:r>
              <a:rPr lang="pl-PL" sz="3200" b="1" dirty="0">
                <a:latin typeface="Calibri"/>
                <a:ea typeface="Calibri"/>
                <a:cs typeface="Calibri"/>
                <a:sym typeface="Calibri"/>
              </a:rPr>
              <a:t>ostępowania dla Mediatorów</a:t>
            </a:r>
            <a:endParaRPr sz="3200" b="1" dirty="0">
              <a:latin typeface="Calibri"/>
              <a:ea typeface="Calibri"/>
              <a:cs typeface="Calibri"/>
              <a:sym typeface="Calibri"/>
            </a:endParaRPr>
          </a:p>
        </p:txBody>
      </p:sp>
      <p:sp>
        <p:nvSpPr>
          <p:cNvPr id="242" name="Google Shape;242;p18"/>
          <p:cNvSpPr txBox="1">
            <a:spLocks noGrp="1"/>
          </p:cNvSpPr>
          <p:nvPr>
            <p:ph type="body" idx="1"/>
          </p:nvPr>
        </p:nvSpPr>
        <p:spPr>
          <a:xfrm>
            <a:off x="515815" y="1406769"/>
            <a:ext cx="6698800" cy="4488004"/>
          </a:xfrm>
          <a:prstGeom prst="rect">
            <a:avLst/>
          </a:prstGeom>
          <a:noFill/>
          <a:ln>
            <a:noFill/>
          </a:ln>
        </p:spPr>
        <p:txBody>
          <a:bodyPr spcFirstLastPara="1" wrap="square" lIns="91425" tIns="45700" rIns="91425" bIns="45700" anchor="t" anchorCtr="0">
            <a:normAutofit fontScale="92500" lnSpcReduction="10000"/>
          </a:bodyPr>
          <a:lstStyle/>
          <a:p>
            <a:pPr marL="0" lvl="0" indent="0" algn="just" rtl="0">
              <a:lnSpc>
                <a:spcPct val="90000"/>
              </a:lnSpc>
              <a:spcBef>
                <a:spcPts val="0"/>
              </a:spcBef>
              <a:spcAft>
                <a:spcPts val="0"/>
              </a:spcAft>
              <a:buClr>
                <a:schemeClr val="dk1"/>
              </a:buClr>
              <a:buSzPts val="1800"/>
              <a:buNone/>
            </a:pPr>
            <a:r>
              <a:rPr lang="en-GB" sz="1800" b="1" dirty="0">
                <a:latin typeface="Calibri"/>
                <a:ea typeface="Calibri"/>
                <a:cs typeface="Calibri"/>
                <a:sym typeface="Calibri"/>
              </a:rPr>
              <a:t>3.3 </a:t>
            </a:r>
            <a:r>
              <a:rPr lang="pl-PL" sz="1800" b="1" dirty="0">
                <a:latin typeface="Calibri"/>
                <a:ea typeface="Calibri"/>
                <a:cs typeface="Calibri"/>
                <a:sym typeface="Calibri"/>
              </a:rPr>
              <a:t>Zakończenie mediacji</a:t>
            </a:r>
            <a:endParaRPr sz="1800" b="1"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1800"/>
              <a:buChar char="•"/>
            </a:pPr>
            <a:r>
              <a:rPr lang="pl-PL" sz="1800" dirty="0">
                <a:latin typeface="Calibri"/>
                <a:ea typeface="Calibri"/>
                <a:cs typeface="Calibri"/>
                <a:sym typeface="Calibri"/>
              </a:rPr>
              <a:t>Mediator podejmuje wszelkie stosowne środki w celu zapewnienia, że porozumienie zostało osiągnięte przez wszystkie strony świadomie i za dobrowolną zgodą oraz że wszystkie strony rozumieją warunki porozumienia. </a:t>
            </a:r>
          </a:p>
          <a:p>
            <a:pPr marL="228600" lvl="0" indent="-228600" algn="just" rtl="0">
              <a:lnSpc>
                <a:spcPct val="90000"/>
              </a:lnSpc>
              <a:spcBef>
                <a:spcPts val="1000"/>
              </a:spcBef>
              <a:spcAft>
                <a:spcPts val="0"/>
              </a:spcAft>
              <a:buClr>
                <a:schemeClr val="dk1"/>
              </a:buClr>
              <a:buSzPts val="1800"/>
              <a:buChar char="•"/>
            </a:pPr>
            <a:r>
              <a:rPr lang="pl-PL" sz="1800" dirty="0">
                <a:latin typeface="Calibri"/>
                <a:ea typeface="Calibri"/>
                <a:cs typeface="Calibri"/>
                <a:sym typeface="Calibri"/>
              </a:rPr>
              <a:t>Strony mogą wycofać się z mediacji w dowolnym momencie bez podania uzasadnienia. </a:t>
            </a:r>
          </a:p>
          <a:p>
            <a:pPr marL="228600" lvl="0" indent="-228600" algn="just" rtl="0">
              <a:lnSpc>
                <a:spcPct val="90000"/>
              </a:lnSpc>
              <a:spcBef>
                <a:spcPts val="1000"/>
              </a:spcBef>
              <a:spcAft>
                <a:spcPts val="0"/>
              </a:spcAft>
              <a:buClr>
                <a:schemeClr val="dk1"/>
              </a:buClr>
              <a:buSzPts val="1800"/>
              <a:buChar char="•"/>
            </a:pPr>
            <a:r>
              <a:rPr lang="pl-PL" sz="1800" dirty="0">
                <a:latin typeface="Calibri"/>
                <a:ea typeface="Calibri"/>
                <a:cs typeface="Calibri"/>
                <a:sym typeface="Calibri"/>
              </a:rPr>
              <a:t>Mediator może, na wniosek stron i w granicach swoich kompetencji, poinformować strony o sposobie sformalizowania porozumienia oraz o możliwościach nadania porozumieniu klauzuli wykonalności.</a:t>
            </a:r>
          </a:p>
          <a:p>
            <a:pPr marL="228600" lvl="0" indent="-228600" algn="just" rtl="0">
              <a:lnSpc>
                <a:spcPct val="90000"/>
              </a:lnSpc>
              <a:spcBef>
                <a:spcPts val="1000"/>
              </a:spcBef>
              <a:spcAft>
                <a:spcPts val="0"/>
              </a:spcAft>
              <a:buClr>
                <a:schemeClr val="dk1"/>
              </a:buClr>
              <a:buSzPts val="1800"/>
              <a:buChar char="•"/>
            </a:pPr>
            <a:endParaRPr sz="1800" dirty="0">
              <a:latin typeface="Calibri"/>
              <a:ea typeface="Calibri"/>
              <a:cs typeface="Calibri"/>
              <a:sym typeface="Calibri"/>
            </a:endParaRPr>
          </a:p>
          <a:p>
            <a:pPr marL="0" lvl="0" indent="0" algn="just" rtl="0">
              <a:lnSpc>
                <a:spcPct val="90000"/>
              </a:lnSpc>
              <a:spcBef>
                <a:spcPts val="1000"/>
              </a:spcBef>
              <a:spcAft>
                <a:spcPts val="0"/>
              </a:spcAft>
              <a:buClr>
                <a:schemeClr val="dk1"/>
              </a:buClr>
              <a:buSzPts val="1800"/>
              <a:buNone/>
            </a:pPr>
            <a:r>
              <a:rPr lang="en-GB" sz="1800" b="1" dirty="0">
                <a:latin typeface="Calibri"/>
                <a:ea typeface="Calibri"/>
                <a:cs typeface="Calibri"/>
                <a:sym typeface="Calibri"/>
              </a:rPr>
              <a:t>3.4 </a:t>
            </a:r>
            <a:r>
              <a:rPr lang="pl-PL" sz="1800" b="1" dirty="0">
                <a:latin typeface="Calibri"/>
                <a:ea typeface="Calibri"/>
                <a:cs typeface="Calibri"/>
                <a:sym typeface="Calibri"/>
              </a:rPr>
              <a:t>Opłaty</a:t>
            </a:r>
            <a:r>
              <a:rPr lang="en-GB" sz="1800" b="1" dirty="0">
                <a:latin typeface="Calibri"/>
                <a:ea typeface="Calibri"/>
                <a:cs typeface="Calibri"/>
                <a:sym typeface="Calibri"/>
              </a:rPr>
              <a:t> </a:t>
            </a:r>
            <a:endParaRPr sz="1800" b="1"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1800"/>
              <a:buChar char="•"/>
            </a:pPr>
            <a:r>
              <a:rPr lang="pl-PL" sz="1800" dirty="0">
                <a:latin typeface="Calibri"/>
                <a:ea typeface="Calibri"/>
                <a:cs typeface="Calibri"/>
                <a:sym typeface="Calibri"/>
              </a:rPr>
              <a:t>Mediator musi zawsze przekazywać stronom pełne informacje na temat sposobu wynagradzania, który zamierza zastosować. Mediator nie może podjąć się mediacji, zanim zasady jego wynagrodzenia nie zostaną zaakceptowane przez wszystkie zainteresowane strony.</a:t>
            </a:r>
            <a:endParaRPr sz="1500" dirty="0"/>
          </a:p>
        </p:txBody>
      </p:sp>
      <p:sp>
        <p:nvSpPr>
          <p:cNvPr id="243" name="Google Shape;243;p18"/>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http://www.euromed-justice-iii.eu/document/eu-european-code-conduct-mediators</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pic>
        <p:nvPicPr>
          <p:cNvPr id="248" name="Google Shape;248;p19"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49" name="Google Shape;249;p19"/>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0" name="Google Shape;250;p19"/>
          <p:cNvSpPr txBox="1">
            <a:spLocks noGrp="1"/>
          </p:cNvSpPr>
          <p:nvPr>
            <p:ph type="title"/>
          </p:nvPr>
        </p:nvSpPr>
        <p:spPr>
          <a:xfrm>
            <a:off x="-100606" y="290739"/>
            <a:ext cx="8009934"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pl-PL" sz="3200" b="1" dirty="0">
                <a:latin typeface="Calibri"/>
                <a:ea typeface="Calibri"/>
                <a:cs typeface="Calibri"/>
                <a:sym typeface="Calibri"/>
              </a:rPr>
              <a:t>Europejski Kodeks </a:t>
            </a:r>
            <a:r>
              <a:rPr lang="pl-PL" sz="3200" b="1" dirty="0"/>
              <a:t>P</a:t>
            </a:r>
            <a:r>
              <a:rPr lang="pl-PL" sz="3200" b="1" dirty="0">
                <a:latin typeface="Calibri"/>
                <a:ea typeface="Calibri"/>
                <a:cs typeface="Calibri"/>
                <a:sym typeface="Calibri"/>
              </a:rPr>
              <a:t>ostępowania dla Mediatorów</a:t>
            </a:r>
            <a:endParaRPr sz="3200" b="1" dirty="0">
              <a:latin typeface="Calibri"/>
              <a:ea typeface="Calibri"/>
              <a:cs typeface="Calibri"/>
              <a:sym typeface="Calibri"/>
            </a:endParaRPr>
          </a:p>
        </p:txBody>
      </p:sp>
      <p:sp>
        <p:nvSpPr>
          <p:cNvPr id="251" name="Google Shape;251;p19"/>
          <p:cNvSpPr txBox="1">
            <a:spLocks noGrp="1"/>
          </p:cNvSpPr>
          <p:nvPr>
            <p:ph type="body" idx="1"/>
          </p:nvPr>
        </p:nvSpPr>
        <p:spPr>
          <a:xfrm>
            <a:off x="476879" y="1472129"/>
            <a:ext cx="6620505" cy="377301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GB" sz="2400" b="1" dirty="0">
                <a:latin typeface="Calibri"/>
                <a:ea typeface="Calibri"/>
                <a:cs typeface="Calibri"/>
                <a:sym typeface="Calibri"/>
              </a:rPr>
              <a:t>4. </a:t>
            </a:r>
            <a:r>
              <a:rPr lang="pl-PL" sz="2400" b="1" dirty="0">
                <a:latin typeface="Calibri"/>
                <a:ea typeface="Calibri"/>
                <a:cs typeface="Calibri"/>
                <a:sym typeface="Calibri"/>
              </a:rPr>
              <a:t>POUFNOŚĆ</a:t>
            </a:r>
            <a:r>
              <a:rPr lang="en-GB" sz="2400" b="1" dirty="0">
                <a:latin typeface="Calibri"/>
                <a:ea typeface="Calibri"/>
                <a:cs typeface="Calibri"/>
                <a:sym typeface="Calibri"/>
              </a:rPr>
              <a:t> </a:t>
            </a:r>
            <a:endParaRPr sz="2400" b="1" dirty="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2400"/>
              <a:buChar char="•"/>
            </a:pPr>
            <a:r>
              <a:rPr lang="pl-PL" sz="2400" dirty="0">
                <a:latin typeface="Calibri"/>
                <a:ea typeface="Calibri"/>
                <a:cs typeface="Calibri"/>
                <a:sym typeface="Calibri"/>
              </a:rPr>
              <a:t>Mediator zachowuje w tajemnicy wszelkie informacje wynikające z mediacji lub z nią związane, w tym fakt, że mediacja ma się odbyć lub się odbyła, chyba że ujawnienie jest wymagane przepisami prawa lub względami porządku publicznego.</a:t>
            </a:r>
          </a:p>
          <a:p>
            <a:pPr marL="228600" lvl="0" indent="-228600" algn="just" rtl="0">
              <a:lnSpc>
                <a:spcPct val="90000"/>
              </a:lnSpc>
              <a:spcBef>
                <a:spcPts val="1000"/>
              </a:spcBef>
              <a:spcAft>
                <a:spcPts val="0"/>
              </a:spcAft>
              <a:buClr>
                <a:schemeClr val="dk1"/>
              </a:buClr>
              <a:buSzPts val="2400"/>
              <a:buChar char="•"/>
            </a:pPr>
            <a:r>
              <a:rPr lang="pl-PL" sz="2400" dirty="0">
                <a:latin typeface="Calibri"/>
                <a:ea typeface="Calibri"/>
                <a:cs typeface="Calibri"/>
                <a:sym typeface="Calibri"/>
              </a:rPr>
              <a:t>Wszelkie informacje ujawnione mediatorom w tajemnicy przez jedną ze stron nie mogą bez jej zgody zostać ujawnione pozostałym stronom, o ile nie jest to wymagane przez prawo.</a:t>
            </a:r>
          </a:p>
          <a:p>
            <a:pPr marL="228600" lvl="0" indent="-76200" algn="l" rtl="0">
              <a:lnSpc>
                <a:spcPct val="90000"/>
              </a:lnSpc>
              <a:spcBef>
                <a:spcPts val="1000"/>
              </a:spcBef>
              <a:spcAft>
                <a:spcPts val="0"/>
              </a:spcAft>
              <a:buClr>
                <a:schemeClr val="dk1"/>
              </a:buClr>
              <a:buSzPts val="2400"/>
              <a:buNone/>
            </a:pPr>
            <a:endParaRPr sz="2400" dirty="0"/>
          </a:p>
        </p:txBody>
      </p:sp>
      <p:sp>
        <p:nvSpPr>
          <p:cNvPr id="252" name="Google Shape;252;p19"/>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pl-PL" sz="1000" dirty="0">
                <a:solidFill>
                  <a:schemeClr val="dk1"/>
                </a:solidFill>
                <a:latin typeface="Calibri"/>
                <a:ea typeface="Calibri"/>
                <a:cs typeface="Calibri"/>
                <a:sym typeface="Calibri"/>
              </a:rPr>
              <a:t>Źródło</a:t>
            </a:r>
            <a:r>
              <a:rPr lang="en-GB" sz="1000" b="0" i="0" u="none" strike="noStrike" cap="none" dirty="0">
                <a:solidFill>
                  <a:schemeClr val="dk1"/>
                </a:solidFill>
                <a:latin typeface="Calibri"/>
                <a:ea typeface="Calibri"/>
                <a:cs typeface="Calibri"/>
                <a:sym typeface="Calibri"/>
              </a:rPr>
              <a:t>: http://www.euromed-justice-iii.eu/document/eu-european-code-conduct-mediators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5400"/>
              <a:buFont typeface="Calibri"/>
              <a:buNone/>
            </a:pPr>
            <a:r>
              <a:rPr lang="pl-PL" sz="5400" b="1" i="0" u="none" strike="noStrike" cap="none" dirty="0">
                <a:solidFill>
                  <a:schemeClr val="dk1"/>
                </a:solidFill>
                <a:latin typeface="Calibri"/>
                <a:ea typeface="Calibri"/>
                <a:cs typeface="Calibri"/>
                <a:sym typeface="Calibri"/>
              </a:rPr>
              <a:t>KOMPETENCJE MEDIATORA</a:t>
            </a:r>
            <a:br>
              <a:rPr lang="en-GB" sz="5400" b="0" i="0" u="none" strike="noStrike" cap="none" dirty="0">
                <a:solidFill>
                  <a:schemeClr val="dk1"/>
                </a:solidFill>
              </a:rPr>
            </a:br>
            <a:endParaRPr sz="5400" dirty="0"/>
          </a:p>
        </p:txBody>
      </p:sp>
      <p:grpSp>
        <p:nvGrpSpPr>
          <p:cNvPr id="258" name="Google Shape;258;p24"/>
          <p:cNvGrpSpPr/>
          <p:nvPr/>
        </p:nvGrpSpPr>
        <p:grpSpPr>
          <a:xfrm>
            <a:off x="960120" y="1474347"/>
            <a:ext cx="10638691" cy="4734048"/>
            <a:chOff x="0" y="0"/>
            <a:chExt cx="10638691" cy="4734048"/>
          </a:xfrm>
        </p:grpSpPr>
        <p:cxnSp>
          <p:nvCxnSpPr>
            <p:cNvPr id="259" name="Google Shape;259;p24"/>
            <p:cNvCxnSpPr/>
            <p:nvPr/>
          </p:nvCxnSpPr>
          <p:spPr>
            <a:xfrm>
              <a:off x="0" y="0"/>
              <a:ext cx="10638691" cy="0"/>
            </a:xfrm>
            <a:prstGeom prst="straightConnector1">
              <a:avLst/>
            </a:prstGeom>
            <a:solidFill>
              <a:srgbClr val="599BD5">
                <a:alpha val="89803"/>
              </a:srgbClr>
            </a:solidFill>
            <a:ln w="12700" cap="flat" cmpd="sng">
              <a:solidFill>
                <a:srgbClr val="599BD5">
                  <a:alpha val="89803"/>
                </a:srgbClr>
              </a:solidFill>
              <a:prstDash val="solid"/>
              <a:miter lim="800000"/>
              <a:headEnd type="none" w="sm" len="sm"/>
              <a:tailEnd type="none" w="sm" len="sm"/>
            </a:ln>
          </p:spPr>
        </p:cxnSp>
        <p:sp>
          <p:nvSpPr>
            <p:cNvPr id="260" name="Google Shape;260;p24"/>
            <p:cNvSpPr/>
            <p:nvPr/>
          </p:nvSpPr>
          <p:spPr>
            <a:xfrm>
              <a:off x="0" y="0"/>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4"/>
            <p:cNvSpPr txBox="1"/>
            <p:nvPr/>
          </p:nvSpPr>
          <p:spPr>
            <a:xfrm>
              <a:off x="0" y="0"/>
              <a:ext cx="10638691" cy="1183512"/>
            </a:xfrm>
            <a:prstGeom prst="rect">
              <a:avLst/>
            </a:prstGeom>
            <a:noFill/>
            <a:ln>
              <a:noFill/>
            </a:ln>
          </p:spPr>
          <p:txBody>
            <a:bodyPr spcFirstLastPara="1" wrap="square" lIns="95250" tIns="95250" rIns="95250" bIns="95250" anchor="t" anchorCtr="0">
              <a:noAutofit/>
            </a:bodyPr>
            <a:lstStyle/>
            <a:p>
              <a:pPr marL="0" marR="0" lvl="0" indent="0" algn="just" rtl="0">
                <a:lnSpc>
                  <a:spcPct val="90000"/>
                </a:lnSpc>
                <a:spcBef>
                  <a:spcPts val="0"/>
                </a:spcBef>
                <a:spcAft>
                  <a:spcPts val="0"/>
                </a:spcAft>
                <a:buClr>
                  <a:schemeClr val="dk1"/>
                </a:buClr>
                <a:buSzPts val="2500"/>
                <a:buFont typeface="Calibri"/>
                <a:buNone/>
              </a:pPr>
              <a:r>
                <a:rPr lang="pl-PL" sz="2500" b="1" i="0" dirty="0">
                  <a:solidFill>
                    <a:schemeClr val="dk1"/>
                  </a:solidFill>
                  <a:latin typeface="Calibri"/>
                  <a:ea typeface="Calibri"/>
                  <a:cs typeface="Calibri"/>
                  <a:sym typeface="Calibri"/>
                </a:rPr>
                <a:t>Fachowa wiedza </a:t>
              </a:r>
              <a:r>
                <a:rPr lang="en-GB" sz="2500" b="0" i="0" dirty="0">
                  <a:solidFill>
                    <a:schemeClr val="dk1"/>
                  </a:solidFill>
                  <a:latin typeface="Calibri"/>
                  <a:ea typeface="Calibri"/>
                  <a:cs typeface="Calibri"/>
                  <a:sym typeface="Calibri"/>
                </a:rPr>
                <a:t>-  </a:t>
              </a:r>
              <a:r>
                <a:rPr lang="pl-PL" sz="2500" b="0" i="0" dirty="0">
                  <a:solidFill>
                    <a:schemeClr val="dk1"/>
                  </a:solidFill>
                  <a:latin typeface="Calibri"/>
                  <a:ea typeface="Calibri"/>
                  <a:cs typeface="Calibri"/>
                  <a:sym typeface="Calibri"/>
                </a:rPr>
                <a:t>w przypadku mediacji rozwodowych kluczowa jest wiedza z zakresu prawa rodzinnego, ale w przypadku konfliktów międzykulturowych niezbędna będzie wiedza na temat wielokulturowości.</a:t>
              </a:r>
              <a:endParaRPr sz="2500" dirty="0">
                <a:solidFill>
                  <a:schemeClr val="dk1"/>
                </a:solidFill>
                <a:latin typeface="Calibri"/>
                <a:ea typeface="Calibri"/>
                <a:cs typeface="Calibri"/>
                <a:sym typeface="Calibri"/>
              </a:endParaRPr>
            </a:p>
          </p:txBody>
        </p:sp>
        <p:cxnSp>
          <p:nvCxnSpPr>
            <p:cNvPr id="262" name="Google Shape;262;p24"/>
            <p:cNvCxnSpPr/>
            <p:nvPr/>
          </p:nvCxnSpPr>
          <p:spPr>
            <a:xfrm>
              <a:off x="0" y="1183512"/>
              <a:ext cx="10638691" cy="0"/>
            </a:xfrm>
            <a:prstGeom prst="straightConnector1">
              <a:avLst/>
            </a:prstGeom>
            <a:solidFill>
              <a:srgbClr val="599BD5">
                <a:alpha val="76862"/>
              </a:srgbClr>
            </a:solidFill>
            <a:ln w="12700" cap="flat" cmpd="sng">
              <a:solidFill>
                <a:srgbClr val="599BD5">
                  <a:alpha val="76862"/>
                </a:srgbClr>
              </a:solidFill>
              <a:prstDash val="solid"/>
              <a:miter lim="800000"/>
              <a:headEnd type="none" w="sm" len="sm"/>
              <a:tailEnd type="none" w="sm" len="sm"/>
            </a:ln>
          </p:spPr>
        </p:cxnSp>
        <p:sp>
          <p:nvSpPr>
            <p:cNvPr id="263" name="Google Shape;263;p24"/>
            <p:cNvSpPr/>
            <p:nvPr/>
          </p:nvSpPr>
          <p:spPr>
            <a:xfrm>
              <a:off x="0" y="1183512"/>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4"/>
            <p:cNvSpPr txBox="1"/>
            <p:nvPr/>
          </p:nvSpPr>
          <p:spPr>
            <a:xfrm>
              <a:off x="0" y="1183512"/>
              <a:ext cx="10638691" cy="1183512"/>
            </a:xfrm>
            <a:prstGeom prst="rect">
              <a:avLst/>
            </a:prstGeom>
            <a:noFill/>
            <a:ln>
              <a:noFill/>
            </a:ln>
          </p:spPr>
          <p:txBody>
            <a:bodyPr spcFirstLastPara="1" wrap="square" lIns="95250" tIns="95250" rIns="95250" bIns="95250" anchor="t" anchorCtr="0">
              <a:noAutofit/>
            </a:bodyPr>
            <a:lstStyle/>
            <a:p>
              <a:pPr marL="0" marR="0" lvl="0" indent="0" algn="just" rtl="0">
                <a:lnSpc>
                  <a:spcPct val="90000"/>
                </a:lnSpc>
                <a:spcBef>
                  <a:spcPts val="0"/>
                </a:spcBef>
                <a:spcAft>
                  <a:spcPts val="0"/>
                </a:spcAft>
                <a:buClr>
                  <a:schemeClr val="dk1"/>
                </a:buClr>
                <a:buSzPts val="2500"/>
                <a:buFont typeface="Calibri"/>
                <a:buNone/>
              </a:pPr>
              <a:r>
                <a:rPr lang="pl-PL" sz="2500" b="1" i="0" dirty="0">
                  <a:solidFill>
                    <a:schemeClr val="dk1"/>
                  </a:solidFill>
                  <a:latin typeface="Calibri"/>
                  <a:ea typeface="Calibri"/>
                  <a:cs typeface="Calibri"/>
                  <a:sym typeface="Calibri"/>
                </a:rPr>
                <a:t>Umiejętność słuchania </a:t>
              </a:r>
              <a:r>
                <a:rPr lang="en-GB" sz="2500" b="0" i="0" dirty="0">
                  <a:solidFill>
                    <a:schemeClr val="dk1"/>
                  </a:solidFill>
                  <a:latin typeface="Calibri"/>
                  <a:ea typeface="Calibri"/>
                  <a:cs typeface="Calibri"/>
                  <a:sym typeface="Calibri"/>
                </a:rPr>
                <a:t>- </a:t>
              </a:r>
              <a:r>
                <a:rPr lang="pl-PL" sz="2500" b="0" i="0" dirty="0">
                  <a:solidFill>
                    <a:schemeClr val="dk1"/>
                  </a:solidFill>
                  <a:latin typeface="Calibri"/>
                  <a:ea typeface="Calibri"/>
                  <a:cs typeface="Calibri"/>
                  <a:sym typeface="Calibri"/>
                </a:rPr>
                <a:t>Najważniejszą umiejętnością mediatora jest umiejętność uważnego słuchania. Umiejętność ta obejmuje dociekanie, analizowanie, </a:t>
              </a:r>
              <a:r>
                <a:rPr lang="pl-PL" sz="2500" b="0" i="0" dirty="0" err="1">
                  <a:solidFill>
                    <a:schemeClr val="dk1"/>
                  </a:solidFill>
                  <a:latin typeface="Calibri"/>
                  <a:ea typeface="Calibri"/>
                  <a:cs typeface="Calibri"/>
                  <a:sym typeface="Calibri"/>
                </a:rPr>
                <a:t>empatyzowanie</a:t>
              </a:r>
              <a:r>
                <a:rPr lang="pl-PL" sz="2500" b="0" i="0" dirty="0">
                  <a:solidFill>
                    <a:schemeClr val="dk1"/>
                  </a:solidFill>
                  <a:latin typeface="Calibri"/>
                  <a:ea typeface="Calibri"/>
                  <a:cs typeface="Calibri"/>
                  <a:sym typeface="Calibri"/>
                </a:rPr>
                <a:t> i zadawanie pytań.</a:t>
              </a:r>
              <a:endParaRPr sz="2500" dirty="0">
                <a:solidFill>
                  <a:schemeClr val="dk1"/>
                </a:solidFill>
                <a:latin typeface="Calibri"/>
                <a:ea typeface="Calibri"/>
                <a:cs typeface="Calibri"/>
                <a:sym typeface="Calibri"/>
              </a:endParaRPr>
            </a:p>
          </p:txBody>
        </p:sp>
        <p:cxnSp>
          <p:nvCxnSpPr>
            <p:cNvPr id="265" name="Google Shape;265;p24"/>
            <p:cNvCxnSpPr/>
            <p:nvPr/>
          </p:nvCxnSpPr>
          <p:spPr>
            <a:xfrm>
              <a:off x="0" y="2367024"/>
              <a:ext cx="10638691" cy="0"/>
            </a:xfrm>
            <a:prstGeom prst="straightConnector1">
              <a:avLst/>
            </a:prstGeom>
            <a:solidFill>
              <a:srgbClr val="599BD5">
                <a:alpha val="63137"/>
              </a:srgbClr>
            </a:solidFill>
            <a:ln w="12700" cap="flat" cmpd="sng">
              <a:solidFill>
                <a:srgbClr val="599BD5">
                  <a:alpha val="63137"/>
                </a:srgbClr>
              </a:solidFill>
              <a:prstDash val="solid"/>
              <a:miter lim="800000"/>
              <a:headEnd type="none" w="sm" len="sm"/>
              <a:tailEnd type="none" w="sm" len="sm"/>
            </a:ln>
          </p:spPr>
        </p:cxnSp>
        <p:sp>
          <p:nvSpPr>
            <p:cNvPr id="266" name="Google Shape;266;p24"/>
            <p:cNvSpPr/>
            <p:nvPr/>
          </p:nvSpPr>
          <p:spPr>
            <a:xfrm>
              <a:off x="0" y="2367024"/>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4"/>
            <p:cNvSpPr txBox="1"/>
            <p:nvPr/>
          </p:nvSpPr>
          <p:spPr>
            <a:xfrm>
              <a:off x="0" y="2367024"/>
              <a:ext cx="10638691" cy="1183512"/>
            </a:xfrm>
            <a:prstGeom prst="rect">
              <a:avLst/>
            </a:prstGeom>
            <a:noFill/>
            <a:ln>
              <a:noFill/>
            </a:ln>
          </p:spPr>
          <p:txBody>
            <a:bodyPr spcFirstLastPara="1" wrap="square" lIns="95250" tIns="95250" rIns="95250" bIns="95250" anchor="t" anchorCtr="0">
              <a:noAutofit/>
            </a:bodyPr>
            <a:lstStyle/>
            <a:p>
              <a:pPr marL="0" marR="0" lvl="0" indent="0" algn="l" rtl="0">
                <a:lnSpc>
                  <a:spcPct val="90000"/>
                </a:lnSpc>
                <a:spcBef>
                  <a:spcPts val="0"/>
                </a:spcBef>
                <a:spcAft>
                  <a:spcPts val="0"/>
                </a:spcAft>
                <a:buClr>
                  <a:schemeClr val="dk1"/>
                </a:buClr>
                <a:buSzPts val="2500"/>
                <a:buFont typeface="Calibri"/>
                <a:buNone/>
              </a:pPr>
              <a:r>
                <a:rPr lang="pl-PL" sz="2500" b="1" i="0" dirty="0">
                  <a:solidFill>
                    <a:schemeClr val="dk1"/>
                  </a:solidFill>
                  <a:latin typeface="Calibri"/>
                  <a:ea typeface="Calibri"/>
                  <a:cs typeface="Calibri"/>
                  <a:sym typeface="Calibri"/>
                </a:rPr>
                <a:t>Budowanie zaufania </a:t>
              </a:r>
              <a:r>
                <a:rPr lang="en-GB" sz="2500" b="0" i="0" dirty="0">
                  <a:solidFill>
                    <a:schemeClr val="dk1"/>
                  </a:solidFill>
                  <a:latin typeface="Calibri"/>
                  <a:ea typeface="Calibri"/>
                  <a:cs typeface="Calibri"/>
                  <a:sym typeface="Calibri"/>
                </a:rPr>
                <a:t> - </a:t>
              </a:r>
              <a:r>
                <a:rPr lang="pl-PL" sz="2500" dirty="0">
                  <a:solidFill>
                    <a:schemeClr val="dk1"/>
                  </a:solidFill>
                  <a:latin typeface="Calibri"/>
                  <a:ea typeface="Calibri"/>
                  <a:cs typeface="Calibri"/>
                  <a:sym typeface="Calibri"/>
                </a:rPr>
                <a:t>Mediator p</a:t>
              </a:r>
              <a:r>
                <a:rPr lang="en-GB" sz="2500" b="0" i="0" dirty="0" err="1">
                  <a:solidFill>
                    <a:schemeClr val="dk1"/>
                  </a:solidFill>
                  <a:latin typeface="Calibri"/>
                  <a:ea typeface="Calibri"/>
                  <a:cs typeface="Calibri"/>
                  <a:sym typeface="Calibri"/>
                </a:rPr>
                <a:t>otrafi</a:t>
              </a:r>
              <a:r>
                <a:rPr lang="en-GB" sz="2500" b="0" i="0" dirty="0">
                  <a:solidFill>
                    <a:schemeClr val="dk1"/>
                  </a:solidFill>
                  <a:latin typeface="Calibri"/>
                  <a:ea typeface="Calibri"/>
                  <a:cs typeface="Calibri"/>
                  <a:sym typeface="Calibri"/>
                </a:rPr>
                <a:t> </a:t>
              </a:r>
              <a:r>
                <a:rPr lang="en-GB" sz="2500" b="0" i="0" dirty="0" err="1">
                  <a:solidFill>
                    <a:schemeClr val="dk1"/>
                  </a:solidFill>
                  <a:latin typeface="Calibri"/>
                  <a:ea typeface="Calibri"/>
                  <a:cs typeface="Calibri"/>
                  <a:sym typeface="Calibri"/>
                </a:rPr>
                <a:t>zdobyć</a:t>
              </a:r>
              <a:r>
                <a:rPr lang="en-GB" sz="2500" b="0" i="0" dirty="0">
                  <a:solidFill>
                    <a:schemeClr val="dk1"/>
                  </a:solidFill>
                  <a:latin typeface="Calibri"/>
                  <a:ea typeface="Calibri"/>
                  <a:cs typeface="Calibri"/>
                  <a:sym typeface="Calibri"/>
                </a:rPr>
                <a:t> </a:t>
              </a:r>
              <a:r>
                <a:rPr lang="en-GB" sz="2500" b="0" i="0" dirty="0" err="1">
                  <a:solidFill>
                    <a:schemeClr val="dk1"/>
                  </a:solidFill>
                  <a:latin typeface="Calibri"/>
                  <a:ea typeface="Calibri"/>
                  <a:cs typeface="Calibri"/>
                  <a:sym typeface="Calibri"/>
                </a:rPr>
                <a:t>zaufanie</a:t>
              </a:r>
              <a:r>
                <a:rPr lang="en-GB" sz="2500" b="0" i="0" dirty="0">
                  <a:solidFill>
                    <a:schemeClr val="dk1"/>
                  </a:solidFill>
                  <a:latin typeface="Calibri"/>
                  <a:ea typeface="Calibri"/>
                  <a:cs typeface="Calibri"/>
                  <a:sym typeface="Calibri"/>
                </a:rPr>
                <a:t> </a:t>
              </a:r>
              <a:r>
                <a:rPr lang="en-GB" sz="2500" b="0" i="0" dirty="0" err="1">
                  <a:solidFill>
                    <a:schemeClr val="dk1"/>
                  </a:solidFill>
                  <a:latin typeface="Calibri"/>
                  <a:ea typeface="Calibri"/>
                  <a:cs typeface="Calibri"/>
                  <a:sym typeface="Calibri"/>
                </a:rPr>
                <a:t>ludzi</a:t>
              </a:r>
              <a:r>
                <a:rPr lang="en-GB" sz="2500" b="0" i="0" dirty="0">
                  <a:solidFill>
                    <a:schemeClr val="dk1"/>
                  </a:solidFill>
                  <a:latin typeface="Calibri"/>
                  <a:ea typeface="Calibri"/>
                  <a:cs typeface="Calibri"/>
                  <a:sym typeface="Calibri"/>
                </a:rPr>
                <a:t>. </a:t>
              </a:r>
              <a:endParaRPr sz="2500" dirty="0">
                <a:solidFill>
                  <a:schemeClr val="dk1"/>
                </a:solidFill>
                <a:latin typeface="Calibri"/>
                <a:ea typeface="Calibri"/>
                <a:cs typeface="Calibri"/>
                <a:sym typeface="Calibri"/>
              </a:endParaRPr>
            </a:p>
          </p:txBody>
        </p:sp>
        <p:cxnSp>
          <p:nvCxnSpPr>
            <p:cNvPr id="268" name="Google Shape;268;p24"/>
            <p:cNvCxnSpPr/>
            <p:nvPr/>
          </p:nvCxnSpPr>
          <p:spPr>
            <a:xfrm>
              <a:off x="0" y="3550535"/>
              <a:ext cx="10638691" cy="0"/>
            </a:xfrm>
            <a:prstGeom prst="straightConnector1">
              <a:avLst/>
            </a:prstGeom>
            <a:solidFill>
              <a:srgbClr val="599BD5">
                <a:alpha val="49803"/>
              </a:srgbClr>
            </a:solidFill>
            <a:ln w="12700" cap="flat" cmpd="sng">
              <a:solidFill>
                <a:srgbClr val="599BD5">
                  <a:alpha val="49803"/>
                </a:srgbClr>
              </a:solidFill>
              <a:prstDash val="solid"/>
              <a:miter lim="800000"/>
              <a:headEnd type="none" w="sm" len="sm"/>
              <a:tailEnd type="none" w="sm" len="sm"/>
            </a:ln>
          </p:spPr>
        </p:cxnSp>
        <p:sp>
          <p:nvSpPr>
            <p:cNvPr id="269" name="Google Shape;269;p24"/>
            <p:cNvSpPr/>
            <p:nvPr/>
          </p:nvSpPr>
          <p:spPr>
            <a:xfrm>
              <a:off x="0" y="3550536"/>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4"/>
            <p:cNvSpPr txBox="1"/>
            <p:nvPr/>
          </p:nvSpPr>
          <p:spPr>
            <a:xfrm>
              <a:off x="0" y="3550536"/>
              <a:ext cx="10638691" cy="1183512"/>
            </a:xfrm>
            <a:prstGeom prst="rect">
              <a:avLst/>
            </a:prstGeom>
            <a:noFill/>
            <a:ln>
              <a:noFill/>
            </a:ln>
          </p:spPr>
          <p:txBody>
            <a:bodyPr spcFirstLastPara="1" wrap="square" lIns="95250" tIns="95250" rIns="95250" bIns="95250" anchor="t" anchorCtr="0">
              <a:noAutofit/>
            </a:bodyPr>
            <a:lstStyle/>
            <a:p>
              <a:pPr marL="0" marR="0" lvl="0" indent="0" algn="just" rtl="0">
                <a:lnSpc>
                  <a:spcPct val="90000"/>
                </a:lnSpc>
                <a:spcBef>
                  <a:spcPts val="0"/>
                </a:spcBef>
                <a:spcAft>
                  <a:spcPts val="0"/>
                </a:spcAft>
                <a:buClr>
                  <a:schemeClr val="dk1"/>
                </a:buClr>
                <a:buSzPts val="2500"/>
                <a:buFont typeface="Calibri"/>
                <a:buNone/>
              </a:pPr>
              <a:r>
                <a:rPr lang="pl-PL" sz="2500" b="1" i="0" dirty="0">
                  <a:solidFill>
                    <a:schemeClr val="dk1"/>
                  </a:solidFill>
                  <a:latin typeface="Calibri"/>
                  <a:ea typeface="Calibri"/>
                  <a:cs typeface="Calibri"/>
                  <a:sym typeface="Calibri"/>
                </a:rPr>
                <a:t>Umiejętność facylitacji - </a:t>
              </a:r>
              <a:r>
                <a:rPr lang="pl-PL" sz="2500" b="1" dirty="0">
                  <a:solidFill>
                    <a:schemeClr val="dk1"/>
                  </a:solidFill>
                  <a:latin typeface="Calibri"/>
                  <a:ea typeface="Calibri"/>
                  <a:cs typeface="Calibri"/>
                  <a:sym typeface="Calibri"/>
                </a:rPr>
                <a:t>M</a:t>
              </a:r>
              <a:r>
                <a:rPr lang="pl-PL" sz="2500" i="0" dirty="0">
                  <a:solidFill>
                    <a:schemeClr val="dk1"/>
                  </a:solidFill>
                  <a:latin typeface="Calibri"/>
                  <a:ea typeface="Calibri"/>
                  <a:cs typeface="Calibri"/>
                  <a:sym typeface="Calibri"/>
                </a:rPr>
                <a:t>ediator musi posiadać umiejętności zarządcze, w tym umiejętność planowania spotkań, opracowywania agend i facylitacji grup.</a:t>
              </a:r>
              <a:endParaRPr sz="2500" dirty="0">
                <a:solidFill>
                  <a:schemeClr val="dk1"/>
                </a:solidFill>
                <a:latin typeface="Calibri"/>
                <a:ea typeface="Calibri"/>
                <a:cs typeface="Calibri"/>
                <a:sym typeface="Calibri"/>
              </a:endParaRPr>
            </a:p>
          </p:txBody>
        </p:sp>
      </p:grpSp>
      <p:pic>
        <p:nvPicPr>
          <p:cNvPr id="271" name="Google Shape;271;p24" descr="page14image51225216"/>
          <p:cNvPicPr preferRelativeResize="0"/>
          <p:nvPr/>
        </p:nvPicPr>
        <p:blipFill rotWithShape="1">
          <a:blip r:embed="rId3">
            <a:alphaModFix/>
          </a:blip>
          <a:srcRect/>
          <a:stretch/>
        </p:blipFill>
        <p:spPr>
          <a:xfrm>
            <a:off x="2540000" y="517525"/>
            <a:ext cx="2171700" cy="12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ct val="100000"/>
              <a:buFont typeface="Calibri"/>
              <a:buNone/>
            </a:pPr>
            <a:r>
              <a:rPr lang="pl-PL" sz="6000" b="1" i="0" u="none" strike="noStrike" cap="none" dirty="0">
                <a:solidFill>
                  <a:schemeClr val="dk1"/>
                </a:solidFill>
                <a:latin typeface="Calibri"/>
                <a:ea typeface="Calibri"/>
                <a:cs typeface="Calibri"/>
                <a:sym typeface="Calibri"/>
              </a:rPr>
              <a:t>KOMPETENCJE MEDIATORA</a:t>
            </a:r>
            <a:endParaRPr dirty="0"/>
          </a:p>
        </p:txBody>
      </p:sp>
      <p:grpSp>
        <p:nvGrpSpPr>
          <p:cNvPr id="277" name="Google Shape;277;p25"/>
          <p:cNvGrpSpPr/>
          <p:nvPr/>
        </p:nvGrpSpPr>
        <p:grpSpPr>
          <a:xfrm>
            <a:off x="583080" y="1534684"/>
            <a:ext cx="11025839" cy="4608206"/>
            <a:chOff x="0" y="0"/>
            <a:chExt cx="11025839" cy="4608206"/>
          </a:xfrm>
        </p:grpSpPr>
        <p:cxnSp>
          <p:nvCxnSpPr>
            <p:cNvPr id="278" name="Google Shape;278;p25"/>
            <p:cNvCxnSpPr/>
            <p:nvPr/>
          </p:nvCxnSpPr>
          <p:spPr>
            <a:xfrm>
              <a:off x="0" y="0"/>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79" name="Google Shape;279;p25"/>
            <p:cNvSpPr/>
            <p:nvPr/>
          </p:nvSpPr>
          <p:spPr>
            <a:xfrm>
              <a:off x="0" y="0"/>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5"/>
            <p:cNvSpPr txBox="1"/>
            <p:nvPr/>
          </p:nvSpPr>
          <p:spPr>
            <a:xfrm>
              <a:off x="0" y="0"/>
              <a:ext cx="11025839" cy="1152051"/>
            </a:xfrm>
            <a:prstGeom prst="rect">
              <a:avLst/>
            </a:prstGeom>
            <a:noFill/>
            <a:ln>
              <a:noFill/>
            </a:ln>
          </p:spPr>
          <p:txBody>
            <a:bodyPr spcFirstLastPara="1" wrap="square" lIns="87625" tIns="87625" rIns="87625" bIns="87625" anchor="t" anchorCtr="0">
              <a:noAutofit/>
            </a:bodyPr>
            <a:lstStyle/>
            <a:p>
              <a:pPr marL="0" marR="0" lvl="0" indent="0" algn="just" rtl="0">
                <a:lnSpc>
                  <a:spcPct val="90000"/>
                </a:lnSpc>
                <a:spcBef>
                  <a:spcPts val="0"/>
                </a:spcBef>
                <a:spcAft>
                  <a:spcPts val="0"/>
                </a:spcAft>
                <a:buClr>
                  <a:schemeClr val="dk1"/>
                </a:buClr>
                <a:buSzPts val="2300"/>
                <a:buFont typeface="Calibri"/>
                <a:buNone/>
              </a:pPr>
              <a:r>
                <a:rPr lang="pl-PL" sz="2300" b="1" i="0" dirty="0">
                  <a:solidFill>
                    <a:schemeClr val="dk1"/>
                  </a:solidFill>
                  <a:latin typeface="Calibri"/>
                  <a:ea typeface="Calibri"/>
                  <a:cs typeface="Calibri"/>
                  <a:sym typeface="Calibri"/>
                </a:rPr>
                <a:t>Praca w grupie - </a:t>
              </a:r>
              <a:r>
                <a:rPr lang="pl-PL" sz="2300" i="0" dirty="0">
                  <a:solidFill>
                    <a:schemeClr val="dk1"/>
                  </a:solidFill>
                  <a:latin typeface="Calibri"/>
                  <a:ea typeface="Calibri"/>
                  <a:cs typeface="Calibri"/>
                  <a:sym typeface="Calibri"/>
                </a:rPr>
                <a:t>Mediator musi rozumieć zarówno zachowania grupowe, jak i indywidualne.</a:t>
              </a:r>
              <a:endParaRPr sz="2300" dirty="0">
                <a:solidFill>
                  <a:schemeClr val="dk1"/>
                </a:solidFill>
                <a:latin typeface="Calibri"/>
                <a:ea typeface="Calibri"/>
                <a:cs typeface="Calibri"/>
                <a:sym typeface="Calibri"/>
              </a:endParaRPr>
            </a:p>
          </p:txBody>
        </p:sp>
        <p:cxnSp>
          <p:nvCxnSpPr>
            <p:cNvPr id="281" name="Google Shape;281;p25"/>
            <p:cNvCxnSpPr/>
            <p:nvPr/>
          </p:nvCxnSpPr>
          <p:spPr>
            <a:xfrm>
              <a:off x="0" y="1152051"/>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82" name="Google Shape;282;p25"/>
            <p:cNvSpPr/>
            <p:nvPr/>
          </p:nvSpPr>
          <p:spPr>
            <a:xfrm>
              <a:off x="0" y="1152051"/>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5"/>
            <p:cNvSpPr txBox="1"/>
            <p:nvPr/>
          </p:nvSpPr>
          <p:spPr>
            <a:xfrm>
              <a:off x="0" y="1152051"/>
              <a:ext cx="11025839" cy="1152051"/>
            </a:xfrm>
            <a:prstGeom prst="rect">
              <a:avLst/>
            </a:prstGeom>
            <a:noFill/>
            <a:ln>
              <a:noFill/>
            </a:ln>
          </p:spPr>
          <p:txBody>
            <a:bodyPr spcFirstLastPara="1" wrap="square" lIns="87625" tIns="87625" rIns="87625" bIns="87625" anchor="t" anchorCtr="0">
              <a:noAutofit/>
            </a:bodyPr>
            <a:lstStyle/>
            <a:p>
              <a:pPr marL="0" marR="0" lvl="0" indent="0" algn="just" rtl="0">
                <a:lnSpc>
                  <a:spcPct val="90000"/>
                </a:lnSpc>
                <a:spcBef>
                  <a:spcPts val="0"/>
                </a:spcBef>
                <a:spcAft>
                  <a:spcPts val="0"/>
                </a:spcAft>
                <a:buClr>
                  <a:schemeClr val="dk1"/>
                </a:buClr>
                <a:buSzPts val="2300"/>
                <a:buFont typeface="Calibri"/>
                <a:buNone/>
              </a:pPr>
              <a:r>
                <a:rPr lang="pl-PL" sz="2300" b="1" i="0" dirty="0">
                  <a:solidFill>
                    <a:schemeClr val="dk1"/>
                  </a:solidFill>
                  <a:latin typeface="Calibri"/>
                  <a:ea typeface="Calibri"/>
                  <a:cs typeface="Calibri"/>
                  <a:sym typeface="Calibri"/>
                </a:rPr>
                <a:t>Umiejętności komunikacyjne </a:t>
              </a:r>
              <a:r>
                <a:rPr lang="en-GB" sz="2300" b="0" i="0" dirty="0">
                  <a:solidFill>
                    <a:schemeClr val="dk1"/>
                  </a:solidFill>
                  <a:latin typeface="Calibri"/>
                  <a:ea typeface="Calibri"/>
                  <a:cs typeface="Calibri"/>
                  <a:sym typeface="Calibri"/>
                </a:rPr>
                <a:t>-  </a:t>
              </a:r>
              <a:r>
                <a:rPr lang="pl-PL" sz="2300" dirty="0">
                  <a:solidFill>
                    <a:schemeClr val="dk1"/>
                  </a:solidFill>
                  <a:latin typeface="Calibri"/>
                  <a:ea typeface="Calibri"/>
                  <a:cs typeface="Calibri"/>
                  <a:sym typeface="Calibri"/>
                </a:rPr>
                <a:t>M</a:t>
              </a:r>
              <a:r>
                <a:rPr lang="pl-PL" sz="2300" b="0" i="0" dirty="0">
                  <a:solidFill>
                    <a:schemeClr val="dk1"/>
                  </a:solidFill>
                  <a:latin typeface="Calibri"/>
                  <a:ea typeface="Calibri"/>
                  <a:cs typeface="Calibri"/>
                  <a:sym typeface="Calibri"/>
                </a:rPr>
                <a:t>ediator zachowuje prywatność dyskusji i materiałów, wykazuje empatię, unika bycia postrzeganym jako wyobcowany,  wykazując troskę buduje relacje i wydobywa kluczowe informacje.</a:t>
              </a:r>
              <a:endParaRPr sz="2300" dirty="0">
                <a:solidFill>
                  <a:schemeClr val="dk1"/>
                </a:solidFill>
                <a:latin typeface="Calibri"/>
                <a:ea typeface="Calibri"/>
                <a:cs typeface="Calibri"/>
                <a:sym typeface="Calibri"/>
              </a:endParaRPr>
            </a:p>
          </p:txBody>
        </p:sp>
        <p:cxnSp>
          <p:nvCxnSpPr>
            <p:cNvPr id="284" name="Google Shape;284;p25"/>
            <p:cNvCxnSpPr/>
            <p:nvPr/>
          </p:nvCxnSpPr>
          <p:spPr>
            <a:xfrm>
              <a:off x="0" y="2304103"/>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85" name="Google Shape;285;p25"/>
            <p:cNvSpPr/>
            <p:nvPr/>
          </p:nvSpPr>
          <p:spPr>
            <a:xfrm>
              <a:off x="0" y="2304103"/>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5"/>
            <p:cNvSpPr txBox="1"/>
            <p:nvPr/>
          </p:nvSpPr>
          <p:spPr>
            <a:xfrm>
              <a:off x="0" y="2304103"/>
              <a:ext cx="11025839" cy="1152051"/>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dk1"/>
                </a:buClr>
                <a:buSzPts val="2300"/>
                <a:buFont typeface="Calibri"/>
                <a:buNone/>
              </a:pPr>
              <a:r>
                <a:rPr lang="pl-PL" sz="2300" b="1" i="0" dirty="0">
                  <a:solidFill>
                    <a:schemeClr val="dk1"/>
                  </a:solidFill>
                  <a:latin typeface="Calibri"/>
                  <a:ea typeface="Calibri"/>
                  <a:cs typeface="Calibri"/>
                  <a:sym typeface="Calibri"/>
                </a:rPr>
                <a:t>Znajomość technik rozwiązywania konfliktów </a:t>
              </a:r>
              <a:r>
                <a:rPr lang="en-GB" sz="2300" b="0" i="0" dirty="0">
                  <a:solidFill>
                    <a:schemeClr val="dk1"/>
                  </a:solidFill>
                  <a:latin typeface="Calibri"/>
                  <a:ea typeface="Calibri"/>
                  <a:cs typeface="Calibri"/>
                  <a:sym typeface="Calibri"/>
                </a:rPr>
                <a:t>– </a:t>
              </a:r>
              <a:r>
                <a:rPr lang="pl-PL" sz="2300" b="0" i="0" dirty="0">
                  <a:solidFill>
                    <a:schemeClr val="dk1"/>
                  </a:solidFill>
                  <a:latin typeface="Calibri"/>
                  <a:ea typeface="Calibri"/>
                  <a:cs typeface="Calibri"/>
                  <a:sym typeface="Calibri"/>
                </a:rPr>
                <a:t>Mediator wykazuje dogłębne zrozumienie natury i dynamiki konfliktu, czuje się w nim swobodnie, jest świadomy jego wymiarów i faz rozwoju oraz unika wydawania osądów lub dogmatyzmu.</a:t>
              </a:r>
              <a:endParaRPr sz="2300" dirty="0">
                <a:solidFill>
                  <a:schemeClr val="dk1"/>
                </a:solidFill>
                <a:latin typeface="Calibri"/>
                <a:ea typeface="Calibri"/>
                <a:cs typeface="Calibri"/>
                <a:sym typeface="Calibri"/>
              </a:endParaRPr>
            </a:p>
          </p:txBody>
        </p:sp>
        <p:cxnSp>
          <p:nvCxnSpPr>
            <p:cNvPr id="287" name="Google Shape;287;p25"/>
            <p:cNvCxnSpPr/>
            <p:nvPr/>
          </p:nvCxnSpPr>
          <p:spPr>
            <a:xfrm>
              <a:off x="0" y="3456155"/>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88" name="Google Shape;288;p25"/>
            <p:cNvSpPr/>
            <p:nvPr/>
          </p:nvSpPr>
          <p:spPr>
            <a:xfrm>
              <a:off x="0" y="3456155"/>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5"/>
            <p:cNvSpPr txBox="1"/>
            <p:nvPr/>
          </p:nvSpPr>
          <p:spPr>
            <a:xfrm>
              <a:off x="0" y="3456155"/>
              <a:ext cx="11025839" cy="1152051"/>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dk1"/>
                </a:buClr>
                <a:buSzPts val="2300"/>
                <a:buFont typeface="Calibri"/>
                <a:buNone/>
              </a:pPr>
              <a:r>
                <a:rPr lang="pl-PL" sz="2300" b="1" i="0" dirty="0">
                  <a:solidFill>
                    <a:schemeClr val="dk1"/>
                  </a:solidFill>
                  <a:latin typeface="Calibri"/>
                  <a:ea typeface="Calibri"/>
                  <a:cs typeface="Calibri"/>
                  <a:sym typeface="Calibri"/>
                </a:rPr>
                <a:t>Świadomość różnych cech osobowości uczestników mediacji i skutków, jakie to niesie.</a:t>
              </a:r>
              <a:endParaRPr sz="2300" dirty="0">
                <a:solidFill>
                  <a:schemeClr val="dk1"/>
                </a:solidFill>
                <a:latin typeface="Calibri"/>
                <a:ea typeface="Calibri"/>
                <a:cs typeface="Calibri"/>
                <a:sym typeface="Calibri"/>
              </a:endParaRPr>
            </a:p>
          </p:txBody>
        </p:sp>
      </p:grpSp>
      <p:pic>
        <p:nvPicPr>
          <p:cNvPr id="290" name="Google Shape;290;p25" descr="page14image51223488"/>
          <p:cNvPicPr preferRelativeResize="0"/>
          <p:nvPr/>
        </p:nvPicPr>
        <p:blipFill rotWithShape="1">
          <a:blip r:embed="rId3">
            <a:alphaModFix/>
          </a:blip>
          <a:srcRect/>
          <a:stretch/>
        </p:blipFill>
        <p:spPr>
          <a:xfrm>
            <a:off x="127000" y="517525"/>
            <a:ext cx="2171700" cy="12700"/>
          </a:xfrm>
          <a:prstGeom prst="rect">
            <a:avLst/>
          </a:prstGeom>
          <a:noFill/>
          <a:ln>
            <a:noFill/>
          </a:ln>
        </p:spPr>
      </p:pic>
      <p:pic>
        <p:nvPicPr>
          <p:cNvPr id="291" name="Google Shape;291;p25" descr="page14image51225216"/>
          <p:cNvPicPr preferRelativeResize="0"/>
          <p:nvPr/>
        </p:nvPicPr>
        <p:blipFill rotWithShape="1">
          <a:blip r:embed="rId4">
            <a:alphaModFix/>
          </a:blip>
          <a:srcRect/>
          <a:stretch/>
        </p:blipFill>
        <p:spPr>
          <a:xfrm>
            <a:off x="4836160" y="1026105"/>
            <a:ext cx="2171700" cy="12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pic>
        <p:nvPicPr>
          <p:cNvPr id="296" name="Google Shape;296;p26" descr="Benefits Of Soft Skills Training In The Workplace - eLearning Industry"/>
          <p:cNvPicPr preferRelativeResize="0"/>
          <p:nvPr/>
        </p:nvPicPr>
        <p:blipFill rotWithShape="1">
          <a:blip r:embed="rId3">
            <a:alphaModFix/>
          </a:blip>
          <a:srcRect t="9091" r="9340" b="3"/>
          <a:stretch/>
        </p:blipFill>
        <p:spPr>
          <a:xfrm>
            <a:off x="20" y="10"/>
            <a:ext cx="12191980" cy="6857990"/>
          </a:xfrm>
          <a:prstGeom prst="rect">
            <a:avLst/>
          </a:prstGeom>
          <a:noFill/>
          <a:ln>
            <a:noFill/>
          </a:ln>
        </p:spPr>
      </p:pic>
      <p:sp>
        <p:nvSpPr>
          <p:cNvPr id="297" name="Google Shape;297;p26"/>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26"/>
          <p:cNvSpPr txBox="1">
            <a:spLocks noGrp="1"/>
          </p:cNvSpPr>
          <p:nvPr>
            <p:ph type="title"/>
          </p:nvPr>
        </p:nvSpPr>
        <p:spPr>
          <a:xfrm>
            <a:off x="46736" y="622937"/>
            <a:ext cx="7715249"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800"/>
              <a:buFont typeface="Calibri"/>
              <a:buNone/>
            </a:pPr>
            <a:r>
              <a:rPr lang="pl-PL" sz="3800" b="1" dirty="0"/>
              <a:t>ROLĄ MEDIATORA JEST...</a:t>
            </a:r>
            <a:endParaRPr sz="3800" b="1" dirty="0">
              <a:latin typeface="Calibri"/>
              <a:ea typeface="Calibri"/>
              <a:cs typeface="Calibri"/>
              <a:sym typeface="Calibri"/>
            </a:endParaRPr>
          </a:p>
        </p:txBody>
      </p:sp>
      <p:sp>
        <p:nvSpPr>
          <p:cNvPr id="299" name="Google Shape;299;p26"/>
          <p:cNvSpPr txBox="1">
            <a:spLocks noGrp="1"/>
          </p:cNvSpPr>
          <p:nvPr>
            <p:ph type="body" idx="1"/>
          </p:nvPr>
        </p:nvSpPr>
        <p:spPr>
          <a:xfrm>
            <a:off x="594109" y="2121763"/>
            <a:ext cx="6620505" cy="3773010"/>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just" rtl="0">
              <a:lnSpc>
                <a:spcPct val="90000"/>
              </a:lnSpc>
              <a:spcBef>
                <a:spcPts val="0"/>
              </a:spcBef>
              <a:spcAft>
                <a:spcPts val="0"/>
              </a:spcAft>
              <a:buClr>
                <a:schemeClr val="dk1"/>
              </a:buClr>
              <a:buSzPts val="2400"/>
              <a:buChar char="•"/>
            </a:pPr>
            <a:r>
              <a:rPr lang="pl-PL" sz="2400" dirty="0"/>
              <a:t>Stworzenie przyjaznej i godnej zaufania atmosfery. </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Okazanie troski o kwestie, z którymi borykają się strony.</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Zmniejszenie stresu i niepokoju.</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Zachęcanie stron do wzajemnego słuchania.</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Przekształcenie emocjonalnego zachowania uczestników w zachowanie logiczne.</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Poddanie pod dyskusję istotnych kwestii i przywołanie ważnych tematów.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pic>
        <p:nvPicPr>
          <p:cNvPr id="304" name="Google Shape;304;p27" descr="10 Lessons from a Jigsaw Puzzle | by Kashish Kalwani - Heartfulness"/>
          <p:cNvPicPr preferRelativeResize="0"/>
          <p:nvPr/>
        </p:nvPicPr>
        <p:blipFill rotWithShape="1">
          <a:blip r:embed="rId3">
            <a:alphaModFix/>
          </a:blip>
          <a:srcRect l="19192" b="9091"/>
          <a:stretch/>
        </p:blipFill>
        <p:spPr>
          <a:xfrm rot="10800000">
            <a:off x="20" y="10"/>
            <a:ext cx="12191980" cy="6857990"/>
          </a:xfrm>
          <a:prstGeom prst="rect">
            <a:avLst/>
          </a:prstGeom>
          <a:noFill/>
          <a:ln>
            <a:noFill/>
          </a:ln>
        </p:spPr>
      </p:pic>
      <p:sp>
        <p:nvSpPr>
          <p:cNvPr id="305" name="Google Shape;305;p27"/>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6" name="Google Shape;306;p27"/>
          <p:cNvSpPr txBox="1">
            <a:spLocks noGrp="1"/>
          </p:cNvSpPr>
          <p:nvPr>
            <p:ph type="title"/>
          </p:nvPr>
        </p:nvSpPr>
        <p:spPr>
          <a:xfrm>
            <a:off x="465324" y="431808"/>
            <a:ext cx="7406196" cy="13449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800"/>
              <a:buFont typeface="Calibri"/>
              <a:buNone/>
            </a:pPr>
            <a:r>
              <a:rPr lang="pl-PL" sz="3800" b="1" i="0" u="none" strike="noStrike" cap="none" dirty="0">
                <a:latin typeface="Calibri"/>
                <a:ea typeface="Calibri"/>
                <a:cs typeface="Calibri"/>
                <a:sym typeface="Calibri"/>
              </a:rPr>
              <a:t>ROLĄ MEDIATORA JEST</a:t>
            </a:r>
            <a:r>
              <a:rPr lang="en-GB" sz="3800" b="1" i="0" u="none" strike="noStrike" cap="none" dirty="0">
                <a:latin typeface="Calibri"/>
                <a:ea typeface="Calibri"/>
                <a:cs typeface="Calibri"/>
                <a:sym typeface="Calibri"/>
              </a:rPr>
              <a:t>…</a:t>
            </a:r>
            <a:endParaRPr sz="3800" b="1" dirty="0">
              <a:latin typeface="Calibri"/>
              <a:ea typeface="Calibri"/>
              <a:cs typeface="Calibri"/>
              <a:sym typeface="Calibri"/>
            </a:endParaRPr>
          </a:p>
        </p:txBody>
      </p:sp>
      <p:sp>
        <p:nvSpPr>
          <p:cNvPr id="307" name="Google Shape;307;p27"/>
          <p:cNvSpPr txBox="1">
            <a:spLocks noGrp="1"/>
          </p:cNvSpPr>
          <p:nvPr>
            <p:ph type="body" idx="1"/>
          </p:nvPr>
        </p:nvSpPr>
        <p:spPr>
          <a:xfrm>
            <a:off x="586155" y="1656080"/>
            <a:ext cx="6628460" cy="4238693"/>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just" rtl="0">
              <a:lnSpc>
                <a:spcPct val="90000"/>
              </a:lnSpc>
              <a:spcBef>
                <a:spcPts val="0"/>
              </a:spcBef>
              <a:spcAft>
                <a:spcPts val="0"/>
              </a:spcAft>
              <a:buClr>
                <a:schemeClr val="dk1"/>
              </a:buClr>
              <a:buSzPts val="2400"/>
              <a:buChar char="•"/>
            </a:pPr>
            <a:r>
              <a:rPr lang="pl-PL" sz="2400" dirty="0"/>
              <a:t>Poinformowanie stron o wszelkich istotnych kwestiach. </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Zachęcenie obu stron do rozważenia argumentów lub stanowiska drugiej strony.</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Rozmowa na temat wspólnej płaszczyzny porozumienia. </a:t>
            </a:r>
          </a:p>
          <a:p>
            <a:pPr marL="0" lvl="0" indent="0" algn="just" rtl="0">
              <a:lnSpc>
                <a:spcPct val="90000"/>
              </a:lnSpc>
              <a:spcBef>
                <a:spcPts val="0"/>
              </a:spcBef>
              <a:spcAft>
                <a:spcPts val="0"/>
              </a:spcAft>
              <a:buClr>
                <a:schemeClr val="dk1"/>
              </a:buClr>
              <a:buSzPts val="2400"/>
              <a:buNone/>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Identyfikacja wspólnych potrzeb i interesów stron.</a:t>
            </a:r>
          </a:p>
          <a:p>
            <a:pPr marL="228600" lvl="0" indent="-228600" algn="just" rtl="0">
              <a:lnSpc>
                <a:spcPct val="90000"/>
              </a:lnSpc>
              <a:spcBef>
                <a:spcPts val="0"/>
              </a:spcBef>
              <a:spcAft>
                <a:spcPts val="0"/>
              </a:spcAft>
              <a:buClr>
                <a:schemeClr val="dk1"/>
              </a:buClr>
              <a:buSzPts val="2400"/>
              <a:buChar char="•"/>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Sprawienie, by strony zrezygnowały ze skrajnych punktów widzenia.</a:t>
            </a:r>
          </a:p>
          <a:p>
            <a:pPr marL="228600" lvl="0" indent="-228600" algn="just" rtl="0">
              <a:lnSpc>
                <a:spcPct val="90000"/>
              </a:lnSpc>
              <a:spcBef>
                <a:spcPts val="0"/>
              </a:spcBef>
              <a:spcAft>
                <a:spcPts val="0"/>
              </a:spcAft>
              <a:buClr>
                <a:schemeClr val="dk1"/>
              </a:buClr>
              <a:buSzPts val="2400"/>
              <a:buChar char="•"/>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Zbadanie nowych koncepcji lub innych opcji.</a:t>
            </a:r>
          </a:p>
          <a:p>
            <a:pPr marL="228600" lvl="0" indent="-228600" algn="just" rtl="0">
              <a:lnSpc>
                <a:spcPct val="90000"/>
              </a:lnSpc>
              <a:spcBef>
                <a:spcPts val="0"/>
              </a:spcBef>
              <a:spcAft>
                <a:spcPts val="0"/>
              </a:spcAft>
              <a:buClr>
                <a:schemeClr val="dk1"/>
              </a:buClr>
              <a:buSzPts val="2400"/>
              <a:buChar char="•"/>
            </a:pPr>
            <a:endParaRPr lang="pl-PL" sz="2400" dirty="0"/>
          </a:p>
          <a:p>
            <a:pPr marL="228600" lvl="0" indent="-228600" algn="just" rtl="0">
              <a:lnSpc>
                <a:spcPct val="90000"/>
              </a:lnSpc>
              <a:spcBef>
                <a:spcPts val="0"/>
              </a:spcBef>
              <a:spcAft>
                <a:spcPts val="0"/>
              </a:spcAft>
              <a:buClr>
                <a:schemeClr val="dk1"/>
              </a:buClr>
              <a:buSzPts val="2400"/>
              <a:buChar char="•"/>
            </a:pPr>
            <a:r>
              <a:rPr lang="pl-PL" sz="2400" dirty="0"/>
              <a:t>Przełamywanie impasu.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1"/>
        <p:cNvGrpSpPr/>
        <p:nvPr/>
      </p:nvGrpSpPr>
      <p:grpSpPr>
        <a:xfrm>
          <a:off x="0" y="0"/>
          <a:ext cx="0" cy="0"/>
          <a:chOff x="0" y="0"/>
          <a:chExt cx="0" cy="0"/>
        </a:xfrm>
      </p:grpSpPr>
      <p:pic>
        <p:nvPicPr>
          <p:cNvPr id="312" name="Google Shape;312;p28" descr="Respect ‐ EPFL"/>
          <p:cNvPicPr preferRelativeResize="0"/>
          <p:nvPr/>
        </p:nvPicPr>
        <p:blipFill rotWithShape="1">
          <a:blip r:embed="rId3">
            <a:alphaModFix/>
          </a:blip>
          <a:srcRect r="9091" b="9091"/>
          <a:stretch/>
        </p:blipFill>
        <p:spPr>
          <a:xfrm>
            <a:off x="0" y="0"/>
            <a:ext cx="12192000" cy="6858000"/>
          </a:xfrm>
          <a:prstGeom prst="rect">
            <a:avLst/>
          </a:prstGeom>
          <a:noFill/>
          <a:ln>
            <a:noFill/>
          </a:ln>
        </p:spPr>
      </p:pic>
      <p:sp>
        <p:nvSpPr>
          <p:cNvPr id="313" name="Google Shape;313;p28"/>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4" name="Google Shape;314;p28"/>
          <p:cNvSpPr txBox="1">
            <a:spLocks noGrp="1"/>
          </p:cNvSpPr>
          <p:nvPr>
            <p:ph type="title"/>
          </p:nvPr>
        </p:nvSpPr>
        <p:spPr>
          <a:xfrm>
            <a:off x="625864" y="460379"/>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pl-PL" sz="4000" b="1" dirty="0">
                <a:latin typeface="Calibri"/>
                <a:ea typeface="Calibri"/>
                <a:cs typeface="Calibri"/>
                <a:sym typeface="Calibri"/>
              </a:rPr>
              <a:t>JAK TO OSIĄGNĄĆ</a:t>
            </a:r>
            <a:r>
              <a:rPr lang="en-GB" sz="4000" b="1" dirty="0">
                <a:latin typeface="Calibri"/>
                <a:ea typeface="Calibri"/>
                <a:cs typeface="Calibri"/>
                <a:sym typeface="Calibri"/>
              </a:rPr>
              <a:t>?</a:t>
            </a:r>
            <a:endParaRPr dirty="0"/>
          </a:p>
        </p:txBody>
      </p:sp>
      <p:sp>
        <p:nvSpPr>
          <p:cNvPr id="315" name="Google Shape;315;p28"/>
          <p:cNvSpPr txBox="1">
            <a:spLocks noGrp="1"/>
          </p:cNvSpPr>
          <p:nvPr>
            <p:ph type="body" idx="1"/>
          </p:nvPr>
        </p:nvSpPr>
        <p:spPr>
          <a:xfrm>
            <a:off x="594803" y="1805354"/>
            <a:ext cx="6619811" cy="4089419"/>
          </a:xfrm>
          <a:prstGeom prst="rect">
            <a:avLst/>
          </a:prstGeom>
          <a:noFill/>
          <a:ln>
            <a:noFill/>
          </a:ln>
        </p:spPr>
        <p:txBody>
          <a:bodyPr spcFirstLastPara="1" wrap="square" lIns="91425" tIns="45700" rIns="91425" bIns="45700" anchor="t" anchorCtr="0">
            <a:normAutofit fontScale="92500" lnSpcReduction="10000"/>
          </a:bodyPr>
          <a:lstStyle/>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Ciepło i przyjaźnie powitaj strony. </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Traktuj obie strony jednakowo, z szacunkiem i uprzejmością. </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Stwórz wygodną przestrzeń dla stron. </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Używaj kojącego i opanowanego języka ciała. </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Używaj silnego, pewnego siebie głosu. </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Używaj właściwych i pełnych imion wszystkich stron. </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Dokładnie wyjaśnij proces mediacji i omów wszelkie kwestie, których strony nie rozumieją.</a:t>
            </a:r>
          </a:p>
          <a:p>
            <a:pPr marL="685800" lvl="1" indent="-228600" algn="just" rtl="0">
              <a:lnSpc>
                <a:spcPct val="90000"/>
              </a:lnSpc>
              <a:spcBef>
                <a:spcPts val="500"/>
              </a:spcBef>
              <a:spcAft>
                <a:spcPts val="0"/>
              </a:spcAft>
              <a:buClr>
                <a:schemeClr val="dk1"/>
              </a:buClr>
              <a:buSzPct val="100000"/>
              <a:buChar char="•"/>
            </a:pPr>
            <a:r>
              <a:rPr lang="pl-PL" dirty="0">
                <a:latin typeface="Calibri"/>
                <a:ea typeface="Calibri"/>
                <a:cs typeface="Calibri"/>
                <a:sym typeface="Calibri"/>
              </a:rPr>
              <a:t>Uważnie słuchaj i daj innym czas na podzielenie się swoimi odczuciami.</a:t>
            </a:r>
          </a:p>
          <a:p>
            <a:pPr marL="685800" lvl="1" indent="-228600" algn="l" rtl="0">
              <a:lnSpc>
                <a:spcPct val="90000"/>
              </a:lnSpc>
              <a:spcBef>
                <a:spcPts val="500"/>
              </a:spcBef>
              <a:spcAft>
                <a:spcPts val="0"/>
              </a:spcAft>
              <a:buClr>
                <a:schemeClr val="dk1"/>
              </a:buClr>
              <a:buSzPct val="100000"/>
              <a:buChar char="•"/>
            </a:pPr>
            <a:endParaRPr dirty="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2659</Words>
  <Application>Microsoft Office PowerPoint</Application>
  <PresentationFormat>Panoramiczny</PresentationFormat>
  <Paragraphs>198</Paragraphs>
  <Slides>24</Slides>
  <Notes>24</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24</vt:i4>
      </vt:variant>
    </vt:vector>
  </HeadingPairs>
  <TitlesOfParts>
    <vt:vector size="27" baseType="lpstr">
      <vt:lpstr>Arial</vt:lpstr>
      <vt:lpstr>Calibri</vt:lpstr>
      <vt:lpstr>Office Theme</vt:lpstr>
      <vt:lpstr>Pojęcie  mediacji</vt:lpstr>
      <vt:lpstr>CO TO JEST MEDIACJA?</vt:lpstr>
      <vt:lpstr>UCZESTNICY</vt:lpstr>
      <vt:lpstr>AUTONOMIA STRON</vt:lpstr>
      <vt:lpstr>ZALETY MEDIACJI</vt:lpstr>
      <vt:lpstr>USTAWODAWSTWO IRLANDII</vt:lpstr>
      <vt:lpstr>USTAWA O MEDIACJI Z 2017: MEDIACJA </vt:lpstr>
      <vt:lpstr>USTAWA O MEDIACJI Z 2017: MEDIACJA </vt:lpstr>
      <vt:lpstr>USTAWA O MEDIACJI Z 2017:  ROLA MEDIATORA</vt:lpstr>
      <vt:lpstr>USTAWA O MEDIACJI Z 2017:  POUFNOŚĆ</vt:lpstr>
      <vt:lpstr>USTAWA O MEDIACJI Z 2017:  ZGODA NA MEDIACJĘ</vt:lpstr>
      <vt:lpstr>STANDARDY ETYCZNE</vt:lpstr>
      <vt:lpstr>EUROPEJSKI KODEKS POSTĘPOWANIA:  STANDARDY ETYCZNE</vt:lpstr>
      <vt:lpstr>Europejski Kodeks Postępowania dla Mediatorów   </vt:lpstr>
      <vt:lpstr>Europejski Kodeks Postępowania  dla Mediatorów</vt:lpstr>
      <vt:lpstr>Europejski Kodeks Postępowania dla Mediatorów</vt:lpstr>
      <vt:lpstr>Europejski Kodeks Postępowania  dla Mediatorów</vt:lpstr>
      <vt:lpstr>Europejski Kodeks Postępowania dla Mediatorów</vt:lpstr>
      <vt:lpstr>Europejski Kodeks Postępowania dla Mediatorów</vt:lpstr>
      <vt:lpstr>KOMPETENCJE MEDIATORA </vt:lpstr>
      <vt:lpstr>KOMPETENCJE MEDIATORA</vt:lpstr>
      <vt:lpstr>ROLĄ MEDIATORA JEST...</vt:lpstr>
      <vt:lpstr>ROLĄ MEDIATORA JEST…</vt:lpstr>
      <vt:lpstr>JAK TO OSIĄGNĄĆ?</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concept  of Mediation</dc:title>
  <dc:creator>Marcinkowska, Dominika (Student)</dc:creator>
  <cp:lastModifiedBy>Karolina Zarębska-Marchwińska</cp:lastModifiedBy>
  <cp:revision>39</cp:revision>
  <dcterms:created xsi:type="dcterms:W3CDTF">2023-01-17T13:57:43Z</dcterms:created>
  <dcterms:modified xsi:type="dcterms:W3CDTF">2023-12-13T11:57:12Z</dcterms:modified>
</cp:coreProperties>
</file>