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6"/>
  </p:notesMasterIdLst>
  <p:sldIdLst>
    <p:sldId id="257" r:id="rId5"/>
    <p:sldId id="258" r:id="rId6"/>
    <p:sldId id="289" r:id="rId7"/>
    <p:sldId id="290" r:id="rId8"/>
    <p:sldId id="287" r:id="rId9"/>
    <p:sldId id="298" r:id="rId10"/>
    <p:sldId id="299" r:id="rId11"/>
    <p:sldId id="288" r:id="rId12"/>
    <p:sldId id="259" r:id="rId13"/>
    <p:sldId id="260" r:id="rId14"/>
    <p:sldId id="262" r:id="rId15"/>
    <p:sldId id="265" r:id="rId16"/>
    <p:sldId id="300" r:id="rId17"/>
    <p:sldId id="264" r:id="rId18"/>
    <p:sldId id="263" r:id="rId19"/>
    <p:sldId id="279" r:id="rId20"/>
    <p:sldId id="278" r:id="rId21"/>
    <p:sldId id="275" r:id="rId22"/>
    <p:sldId id="267" r:id="rId23"/>
    <p:sldId id="268" r:id="rId24"/>
    <p:sldId id="269" r:id="rId25"/>
    <p:sldId id="270" r:id="rId26"/>
    <p:sldId id="301" r:id="rId27"/>
    <p:sldId id="271" r:id="rId28"/>
    <p:sldId id="272" r:id="rId29"/>
    <p:sldId id="277" r:id="rId30"/>
    <p:sldId id="302" r:id="rId31"/>
    <p:sldId id="303" r:id="rId32"/>
    <p:sldId id="304" r:id="rId33"/>
    <p:sldId id="305" r:id="rId34"/>
    <p:sldId id="282" r:id="rId35"/>
    <p:sldId id="281" r:id="rId36"/>
    <p:sldId id="306" r:id="rId37"/>
    <p:sldId id="280" r:id="rId38"/>
    <p:sldId id="297" r:id="rId39"/>
    <p:sldId id="291" r:id="rId40"/>
    <p:sldId id="293" r:id="rId41"/>
    <p:sldId id="296" r:id="rId42"/>
    <p:sldId id="294" r:id="rId43"/>
    <p:sldId id="292" r:id="rId44"/>
    <p:sldId id="295" r:id="rId45"/>
  </p:sldIdLst>
  <p:sldSz cx="12192000" cy="6858000"/>
  <p:notesSz cx="6858000" cy="9144000"/>
  <p:defaultTextStyle>
    <a:defPPr>
      <a:defRPr lang="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55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ADD10A-721B-4CAF-B17D-32E00CAEDACA}" v="33" dt="2023-03-15T20:09:00.7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4660"/>
  </p:normalViewPr>
  <p:slideViewPr>
    <p:cSldViewPr snapToGrid="0">
      <p:cViewPr varScale="1">
        <p:scale>
          <a:sx n="109" d="100"/>
          <a:sy n="109" d="100"/>
        </p:scale>
        <p:origin x="72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49E17C-C143-4818-85D9-F0D95861A85A}" type="datetimeFigureOut">
              <a:rPr lang="en-GB" smtClean="0"/>
              <a:t>17/03/2023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
              <a:t>Kliknij, aby edytować style tekstu głównego</a:t>
            </a:r>
          </a:p>
          <a:p>
            <a:pPr lvl="1"/>
            <a:r>
              <a:rPr lang="pl"/>
              <a:t>Drugi poziom</a:t>
            </a:r>
          </a:p>
          <a:p>
            <a:pPr lvl="2"/>
            <a:r>
              <a:rPr lang="pl"/>
              <a:t>Trzeci poziom</a:t>
            </a:r>
          </a:p>
          <a:p>
            <a:pPr lvl="3"/>
            <a:r>
              <a:rPr lang="pl"/>
              <a:t>Czwarty poziom</a:t>
            </a:r>
          </a:p>
          <a:p>
            <a:pPr lvl="4"/>
            <a:r>
              <a:rPr lang="pl"/>
              <a:t>Piąty poziom</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75D4C6-CA43-45DD-9F64-2658D3A04E37}" type="slidenum">
              <a:rPr lang="en-GB" smtClean="0"/>
              <a:t>‹#›</a:t>
            </a:fld>
            <a:endParaRPr lang="en-GB"/>
          </a:p>
        </p:txBody>
      </p:sp>
    </p:spTree>
    <p:extLst>
      <p:ext uri="{BB962C8B-B14F-4D97-AF65-F5344CB8AC3E}">
        <p14:creationId xmlns:p14="http://schemas.microsoft.com/office/powerpoint/2010/main" val="2762422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B76661-4561-F847-B5CE-07DC7CDA891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0968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0F8CF-692C-4963-8B5E-D1C0928CF160}"/>
              </a:ext>
            </a:extLst>
          </p:cNvPr>
          <p:cNvSpPr>
            <a:spLocks noGrp="1"/>
          </p:cNvSpPr>
          <p:nvPr>
            <p:ph type="ctrTitle"/>
          </p:nvPr>
        </p:nvSpPr>
        <p:spPr>
          <a:xfrm>
            <a:off x="1429612" y="1013984"/>
            <a:ext cx="7714388" cy="3260635"/>
          </a:xfrm>
        </p:spPr>
        <p:txBody>
          <a:bodyPr anchor="b"/>
          <a:lstStyle>
            <a:lvl1pPr algn="l">
              <a:defRPr sz="2800"/>
            </a:lvl1pPr>
          </a:lstStyle>
          <a:p>
            <a:r>
              <a:rPr lang="en-US" dirty="0"/>
              <a:t>Click to edit Master title style</a:t>
            </a:r>
          </a:p>
        </p:txBody>
      </p:sp>
      <p:sp>
        <p:nvSpPr>
          <p:cNvPr id="3" name="Subtitle 2">
            <a:extLst>
              <a:ext uri="{FF2B5EF4-FFF2-40B4-BE49-F238E27FC236}">
                <a16:creationId xmlns:a16="http://schemas.microsoft.com/office/drawing/2014/main" id="{9F419655-1613-4CC0-BBE9-BD2CB2C3C766}"/>
              </a:ext>
            </a:extLst>
          </p:cNvPr>
          <p:cNvSpPr>
            <a:spLocks noGrp="1"/>
          </p:cNvSpPr>
          <p:nvPr>
            <p:ph type="subTitle" idx="1"/>
          </p:nvPr>
        </p:nvSpPr>
        <p:spPr>
          <a:xfrm>
            <a:off x="1429612" y="4848464"/>
            <a:ext cx="7714388" cy="108584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0267FFF-6BC4-4DF0-BC55-B2C3BFD8ED12}"/>
              </a:ext>
            </a:extLst>
          </p:cNvPr>
          <p:cNvSpPr>
            <a:spLocks noGrp="1"/>
          </p:cNvSpPr>
          <p:nvPr>
            <p:ph type="dt" sz="half" idx="10"/>
          </p:nvPr>
        </p:nvSpPr>
        <p:spPr/>
        <p:txBody>
          <a:bodyPr/>
          <a:lstStyle/>
          <a:p>
            <a:fld id="{3C2B07E4-CDF9-4C88-A2F3-04620E58224D}" type="datetimeFigureOut">
              <a:rPr lang="en-US" smtClean="0"/>
              <a:t>3/17/23</a:t>
            </a:fld>
            <a:endParaRPr lang="en-US"/>
          </a:p>
        </p:txBody>
      </p:sp>
      <p:sp>
        <p:nvSpPr>
          <p:cNvPr id="5" name="Footer Placeholder 4">
            <a:extLst>
              <a:ext uri="{FF2B5EF4-FFF2-40B4-BE49-F238E27FC236}">
                <a16:creationId xmlns:a16="http://schemas.microsoft.com/office/drawing/2014/main" id="{D6389830-A1B7-484B-832C-F64A558BDF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A8F727-72C8-47A9-8E54-AD84590286F9}"/>
              </a:ext>
            </a:extLst>
          </p:cNvPr>
          <p:cNvSpPr>
            <a:spLocks noGrp="1"/>
          </p:cNvSpPr>
          <p:nvPr>
            <p:ph type="sldNum" sz="quarter" idx="12"/>
          </p:nvPr>
        </p:nvSpPr>
        <p:spPr/>
        <p:txBody>
          <a:bodyPr/>
          <a:lstStyle/>
          <a:p>
            <a:fld id="{EFE71E98-A417-4ECC-ACEB-C0490C20DB04}" type="slidenum">
              <a:rPr lang="en-US" smtClean="0"/>
              <a:t>‹#›</a:t>
            </a:fld>
            <a:endParaRPr lang="en-US"/>
          </a:p>
        </p:txBody>
      </p:sp>
      <p:cxnSp>
        <p:nvCxnSpPr>
          <p:cNvPr id="7" name="Straight Connector 6">
            <a:extLst>
              <a:ext uri="{FF2B5EF4-FFF2-40B4-BE49-F238E27FC236}">
                <a16:creationId xmlns:a16="http://schemas.microsoft.com/office/drawing/2014/main" id="{AEED5540-64E5-4258-ABA4-753F07B71B38}"/>
              </a:ext>
            </a:extLst>
          </p:cNvPr>
          <p:cNvCxnSpPr>
            <a:cxnSpLocks/>
          </p:cNvCxnSpPr>
          <p:nvPr/>
        </p:nvCxnSpPr>
        <p:spPr>
          <a:xfrm>
            <a:off x="1524000" y="457150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1690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EF94C-BCB1-4F4C-AF70-DD2A5C4E3318}"/>
              </a:ext>
            </a:extLst>
          </p:cNvPr>
          <p:cNvSpPr>
            <a:spLocks noGrp="1"/>
          </p:cNvSpPr>
          <p:nvPr>
            <p:ph type="title"/>
          </p:nvPr>
        </p:nvSpPr>
        <p:spPr>
          <a:xfrm>
            <a:off x="1429566" y="1045445"/>
            <a:ext cx="9238434" cy="857559"/>
          </a:xfrm>
        </p:spPr>
        <p:txBody>
          <a:bodyPr anchor="b"/>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A909B75-A057-44B5-872F-DF01BDC8EA07}"/>
              </a:ext>
            </a:extLst>
          </p:cNvPr>
          <p:cNvSpPr>
            <a:spLocks noGrp="1"/>
          </p:cNvSpPr>
          <p:nvPr>
            <p:ph idx="1"/>
          </p:nvPr>
        </p:nvSpPr>
        <p:spPr>
          <a:xfrm>
            <a:off x="1429566" y="2286000"/>
            <a:ext cx="9238434" cy="381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806260C-3219-4812-88F2-3162D37F293B}"/>
              </a:ext>
            </a:extLst>
          </p:cNvPr>
          <p:cNvSpPr>
            <a:spLocks noGrp="1"/>
          </p:cNvSpPr>
          <p:nvPr>
            <p:ph type="dt" sz="half" idx="10"/>
          </p:nvPr>
        </p:nvSpPr>
        <p:spPr/>
        <p:txBody>
          <a:bodyPr/>
          <a:lstStyle/>
          <a:p>
            <a:fld id="{3C2B07E4-CDF9-4C88-A2F3-04620E58224D}" type="datetimeFigureOut">
              <a:rPr lang="en-US" smtClean="0"/>
              <a:t>3/17/23</a:t>
            </a:fld>
            <a:endParaRPr lang="en-US"/>
          </a:p>
        </p:txBody>
      </p:sp>
      <p:sp>
        <p:nvSpPr>
          <p:cNvPr id="5" name="Footer Placeholder 4">
            <a:extLst>
              <a:ext uri="{FF2B5EF4-FFF2-40B4-BE49-F238E27FC236}">
                <a16:creationId xmlns:a16="http://schemas.microsoft.com/office/drawing/2014/main" id="{F2762B73-9C01-4BE3-A199-782BE6EBA6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761492-EB56-4454-9D2A-8BB94AACB899}"/>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1846688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80A128-A52A-402C-865B-1BF08D7F045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900447-3778-4AB7-ACB3-7C2313FE9A47}"/>
              </a:ext>
            </a:extLst>
          </p:cNvPr>
          <p:cNvSpPr>
            <a:spLocks noGrp="1"/>
          </p:cNvSpPr>
          <p:nvPr>
            <p:ph type="title"/>
          </p:nvPr>
        </p:nvSpPr>
        <p:spPr>
          <a:xfrm>
            <a:off x="1421745" y="1287554"/>
            <a:ext cx="8284963" cy="3113064"/>
          </a:xfrm>
        </p:spPr>
        <p:txBody>
          <a:bodyPr anchor="t"/>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F9B910C9-BA3C-4D31-9C62-2C2408591FF2}"/>
              </a:ext>
            </a:extLst>
          </p:cNvPr>
          <p:cNvSpPr>
            <a:spLocks noGrp="1"/>
          </p:cNvSpPr>
          <p:nvPr>
            <p:ph type="body" idx="1"/>
          </p:nvPr>
        </p:nvSpPr>
        <p:spPr>
          <a:xfrm>
            <a:off x="1421744" y="4619707"/>
            <a:ext cx="7722256" cy="1476293"/>
          </a:xfrm>
        </p:spPr>
        <p:txBody>
          <a:bodyPr anchor="b">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8742E8A-6B69-406B-A3DF-0A1B76832E0A}"/>
              </a:ext>
            </a:extLst>
          </p:cNvPr>
          <p:cNvSpPr>
            <a:spLocks noGrp="1"/>
          </p:cNvSpPr>
          <p:nvPr>
            <p:ph type="dt" sz="half" idx="10"/>
          </p:nvPr>
        </p:nvSpPr>
        <p:spPr/>
        <p:txBody>
          <a:bodyPr/>
          <a:lstStyle/>
          <a:p>
            <a:fld id="{3C2B07E4-CDF9-4C88-A2F3-04620E58224D}" type="datetimeFigureOut">
              <a:rPr lang="en-US" smtClean="0"/>
              <a:t>3/17/23</a:t>
            </a:fld>
            <a:endParaRPr lang="en-US"/>
          </a:p>
        </p:txBody>
      </p:sp>
      <p:sp>
        <p:nvSpPr>
          <p:cNvPr id="5" name="Footer Placeholder 4">
            <a:extLst>
              <a:ext uri="{FF2B5EF4-FFF2-40B4-BE49-F238E27FC236}">
                <a16:creationId xmlns:a16="http://schemas.microsoft.com/office/drawing/2014/main" id="{64D665CF-4461-4BB8-8F3A-ED1CB1084C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898B27-5EF3-49F4-B3CE-F3CF419AE06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711154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3F3BA-5AD5-4F15-97B2-E4652D1D4E15}"/>
              </a:ext>
            </a:extLst>
          </p:cNvPr>
          <p:cNvSpPr>
            <a:spLocks noGrp="1"/>
          </p:cNvSpPr>
          <p:nvPr>
            <p:ph type="title"/>
          </p:nvPr>
        </p:nvSpPr>
        <p:spPr>
          <a:xfrm>
            <a:off x="1429566" y="1013411"/>
            <a:ext cx="9238434" cy="889592"/>
          </a:xfrm>
        </p:spPr>
        <p:txBody>
          <a:bodyPr/>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EA997B8-1FD3-40E6-A486-256EB41DB70A}"/>
              </a:ext>
            </a:extLst>
          </p:cNvPr>
          <p:cNvSpPr>
            <a:spLocks noGrp="1"/>
          </p:cNvSpPr>
          <p:nvPr>
            <p:ph sz="half" idx="1"/>
          </p:nvPr>
        </p:nvSpPr>
        <p:spPr>
          <a:xfrm>
            <a:off x="1429566" y="2135565"/>
            <a:ext cx="449580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183F4D8-AA9A-4AF7-86EA-E4D797B98CE9}"/>
              </a:ext>
            </a:extLst>
          </p:cNvPr>
          <p:cNvSpPr>
            <a:spLocks noGrp="1"/>
          </p:cNvSpPr>
          <p:nvPr>
            <p:ph sz="half" idx="2"/>
          </p:nvPr>
        </p:nvSpPr>
        <p:spPr>
          <a:xfrm>
            <a:off x="6172200" y="2135565"/>
            <a:ext cx="449580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A08823E-BC08-4810-9BFF-35D2EA2AE729}"/>
              </a:ext>
            </a:extLst>
          </p:cNvPr>
          <p:cNvSpPr>
            <a:spLocks noGrp="1"/>
          </p:cNvSpPr>
          <p:nvPr>
            <p:ph type="dt" sz="half" idx="10"/>
          </p:nvPr>
        </p:nvSpPr>
        <p:spPr/>
        <p:txBody>
          <a:bodyPr/>
          <a:lstStyle/>
          <a:p>
            <a:fld id="{3C2B07E4-CDF9-4C88-A2F3-04620E58224D}" type="datetimeFigureOut">
              <a:rPr lang="en-US" smtClean="0"/>
              <a:t>3/17/23</a:t>
            </a:fld>
            <a:endParaRPr lang="en-US"/>
          </a:p>
        </p:txBody>
      </p:sp>
      <p:sp>
        <p:nvSpPr>
          <p:cNvPr id="6" name="Footer Placeholder 5">
            <a:extLst>
              <a:ext uri="{FF2B5EF4-FFF2-40B4-BE49-F238E27FC236}">
                <a16:creationId xmlns:a16="http://schemas.microsoft.com/office/drawing/2014/main" id="{2FDD2BFB-BB2C-4C4A-A6E1-DD223C2BE0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D369B2-12F8-4583-8A7F-523C9A3EF09B}"/>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1832457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C717F-84B9-44BA-8DD6-680394AB193E}"/>
              </a:ext>
            </a:extLst>
          </p:cNvPr>
          <p:cNvSpPr>
            <a:spLocks noGrp="1"/>
          </p:cNvSpPr>
          <p:nvPr>
            <p:ph type="title"/>
          </p:nvPr>
        </p:nvSpPr>
        <p:spPr>
          <a:xfrm>
            <a:off x="1429566" y="1079150"/>
            <a:ext cx="9238434" cy="823912"/>
          </a:xfrm>
        </p:spPr>
        <p:txBody>
          <a:bodyPr/>
          <a:lstStyle>
            <a:lvl1pPr>
              <a:defRPr>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2A1217D6-7448-4625-964F-5D82F65F11F7}"/>
              </a:ext>
            </a:extLst>
          </p:cNvPr>
          <p:cNvSpPr>
            <a:spLocks noGrp="1"/>
          </p:cNvSpPr>
          <p:nvPr>
            <p:ph type="body" idx="1"/>
          </p:nvPr>
        </p:nvSpPr>
        <p:spPr>
          <a:xfrm>
            <a:off x="1429567" y="2013217"/>
            <a:ext cx="4495799" cy="704232"/>
          </a:xfrm>
        </p:spPr>
        <p:txBody>
          <a:bodyPr anchor="b">
            <a:normAutofit/>
          </a:bodyPr>
          <a:lstStyle>
            <a:lvl1pPr marL="0" indent="0">
              <a:lnSpc>
                <a:spcPct val="100000"/>
              </a:lnSpc>
              <a:buNone/>
              <a:defRPr sz="1800" b="0" cap="all" spc="3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53A534C-0B54-4327-99C0-4F0019FD21F6}"/>
              </a:ext>
            </a:extLst>
          </p:cNvPr>
          <p:cNvSpPr>
            <a:spLocks noGrp="1"/>
          </p:cNvSpPr>
          <p:nvPr>
            <p:ph sz="half" idx="2"/>
          </p:nvPr>
        </p:nvSpPr>
        <p:spPr>
          <a:xfrm>
            <a:off x="1429567" y="3048000"/>
            <a:ext cx="449580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89D4A63-0795-4B74-8C11-5FE7944118C7}"/>
              </a:ext>
            </a:extLst>
          </p:cNvPr>
          <p:cNvSpPr>
            <a:spLocks noGrp="1"/>
          </p:cNvSpPr>
          <p:nvPr>
            <p:ph type="body" sz="quarter" idx="3"/>
          </p:nvPr>
        </p:nvSpPr>
        <p:spPr>
          <a:xfrm>
            <a:off x="6172200" y="2013215"/>
            <a:ext cx="4495800" cy="704233"/>
          </a:xfrm>
        </p:spPr>
        <p:txBody>
          <a:bodyPr anchor="b">
            <a:normAutofit/>
          </a:bodyPr>
          <a:lstStyle>
            <a:lvl1pPr marL="0" indent="0">
              <a:lnSpc>
                <a:spcPct val="100000"/>
              </a:lnSpc>
              <a:buNone/>
              <a:defRPr sz="1800" b="0" cap="all" spc="3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823D16F3-F747-441B-9854-27225954DEC4}"/>
              </a:ext>
            </a:extLst>
          </p:cNvPr>
          <p:cNvSpPr>
            <a:spLocks noGrp="1"/>
          </p:cNvSpPr>
          <p:nvPr>
            <p:ph sz="quarter" idx="4"/>
          </p:nvPr>
        </p:nvSpPr>
        <p:spPr>
          <a:xfrm>
            <a:off x="6172200" y="3048000"/>
            <a:ext cx="449580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0E8168E2-6B97-486E-B0E4-4E7F5CDBB5B1}"/>
              </a:ext>
            </a:extLst>
          </p:cNvPr>
          <p:cNvSpPr>
            <a:spLocks noGrp="1"/>
          </p:cNvSpPr>
          <p:nvPr>
            <p:ph type="dt" sz="half" idx="10"/>
          </p:nvPr>
        </p:nvSpPr>
        <p:spPr/>
        <p:txBody>
          <a:bodyPr/>
          <a:lstStyle/>
          <a:p>
            <a:fld id="{3C2B07E4-CDF9-4C88-A2F3-04620E58224D}" type="datetimeFigureOut">
              <a:rPr lang="en-US" smtClean="0"/>
              <a:t>3/17/23</a:t>
            </a:fld>
            <a:endParaRPr lang="en-US"/>
          </a:p>
        </p:txBody>
      </p:sp>
      <p:sp>
        <p:nvSpPr>
          <p:cNvPr id="8" name="Footer Placeholder 7">
            <a:extLst>
              <a:ext uri="{FF2B5EF4-FFF2-40B4-BE49-F238E27FC236}">
                <a16:creationId xmlns:a16="http://schemas.microsoft.com/office/drawing/2014/main" id="{D05D3E2B-2F4E-4347-A8E9-27EB7D0359B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1FC4F5-6876-414E-9E30-84706A3F528C}"/>
              </a:ext>
            </a:extLst>
          </p:cNvPr>
          <p:cNvSpPr>
            <a:spLocks noGrp="1"/>
          </p:cNvSpPr>
          <p:nvPr>
            <p:ph type="sldNum" sz="quarter" idx="12"/>
          </p:nvPr>
        </p:nvSpPr>
        <p:spPr/>
        <p:txBody>
          <a:bodyPr/>
          <a:lstStyle/>
          <a:p>
            <a:fld id="{EFE71E98-A417-4ECC-ACEB-C0490C20DB04}" type="slidenum">
              <a:rPr lang="en-US" smtClean="0"/>
              <a:t>‹#›</a:t>
            </a:fld>
            <a:endParaRPr lang="en-US"/>
          </a:p>
        </p:txBody>
      </p:sp>
      <p:cxnSp>
        <p:nvCxnSpPr>
          <p:cNvPr id="11" name="Straight Connector 10">
            <a:extLst>
              <a:ext uri="{FF2B5EF4-FFF2-40B4-BE49-F238E27FC236}">
                <a16:creationId xmlns:a16="http://schemas.microsoft.com/office/drawing/2014/main" id="{A70D2F04-5474-46B9-B838-858CDF4AB2D2}"/>
              </a:ext>
            </a:extLst>
          </p:cNvPr>
          <p:cNvCxnSpPr>
            <a:cxnSpLocks/>
          </p:cNvCxnSpPr>
          <p:nvPr/>
        </p:nvCxnSpPr>
        <p:spPr>
          <a:xfrm>
            <a:off x="6270727" y="2876662"/>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ADEE893-BE45-47F3-BCF0-02424B3503CC}"/>
              </a:ext>
            </a:extLst>
          </p:cNvPr>
          <p:cNvSpPr/>
          <p:nvPr/>
        </p:nvSpPr>
        <p:spPr>
          <a:xfrm>
            <a:off x="-1171838" y="4592406"/>
            <a:ext cx="808262" cy="3897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3FB5178A-4501-4B56-8BF1-D083D7B021CE}"/>
              </a:ext>
            </a:extLst>
          </p:cNvPr>
          <p:cNvCxnSpPr>
            <a:cxnSpLocks/>
          </p:cNvCxnSpPr>
          <p:nvPr/>
        </p:nvCxnSpPr>
        <p:spPr>
          <a:xfrm>
            <a:off x="1524000" y="2876662"/>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8941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2109C6-041C-42BA-B507-8EA298046ED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7BF877-20DD-40F4-AEA8-E1B6D5350D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67DC874-15B5-4338-B7D1-8E393AB4C16E}"/>
              </a:ext>
            </a:extLst>
          </p:cNvPr>
          <p:cNvSpPr>
            <a:spLocks noGrp="1"/>
          </p:cNvSpPr>
          <p:nvPr>
            <p:ph type="dt" sz="half" idx="10"/>
          </p:nvPr>
        </p:nvSpPr>
        <p:spPr/>
        <p:txBody>
          <a:bodyPr/>
          <a:lstStyle/>
          <a:p>
            <a:fld id="{3C2B07E4-CDF9-4C88-A2F3-04620E58224D}" type="datetimeFigureOut">
              <a:rPr lang="en-US" smtClean="0"/>
              <a:t>3/17/23</a:t>
            </a:fld>
            <a:endParaRPr lang="en-US"/>
          </a:p>
        </p:txBody>
      </p:sp>
      <p:sp>
        <p:nvSpPr>
          <p:cNvPr id="4" name="Footer Placeholder 3">
            <a:extLst>
              <a:ext uri="{FF2B5EF4-FFF2-40B4-BE49-F238E27FC236}">
                <a16:creationId xmlns:a16="http://schemas.microsoft.com/office/drawing/2014/main" id="{7E66BAE3-24C5-483F-9141-D860A265E7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9AEEB4-66F8-4008-B616-804FB9D91CF9}"/>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786440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46C975-8FFB-4A4B-9213-774EE3901DE9}"/>
              </a:ext>
            </a:extLst>
          </p:cNvPr>
          <p:cNvSpPr>
            <a:spLocks noGrp="1"/>
          </p:cNvSpPr>
          <p:nvPr>
            <p:ph type="dt" sz="half" idx="10"/>
          </p:nvPr>
        </p:nvSpPr>
        <p:spPr/>
        <p:txBody>
          <a:bodyPr/>
          <a:lstStyle/>
          <a:p>
            <a:fld id="{3C2B07E4-CDF9-4C88-A2F3-04620E58224D}" type="datetimeFigureOut">
              <a:rPr lang="en-US" smtClean="0"/>
              <a:t>3/17/23</a:t>
            </a:fld>
            <a:endParaRPr lang="en-US"/>
          </a:p>
        </p:txBody>
      </p:sp>
      <p:sp>
        <p:nvSpPr>
          <p:cNvPr id="3" name="Footer Placeholder 2">
            <a:extLst>
              <a:ext uri="{FF2B5EF4-FFF2-40B4-BE49-F238E27FC236}">
                <a16:creationId xmlns:a16="http://schemas.microsoft.com/office/drawing/2014/main" id="{4FBA744F-475D-4105-8E4A-0258155495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3FA64C-7966-4D6F-88D7-4B89F2A1DF2C}"/>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883746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4ED5F-AB94-4DCF-8971-B8B2B55AF653}"/>
              </a:ext>
            </a:extLst>
          </p:cNvPr>
          <p:cNvSpPr>
            <a:spLocks noGrp="1"/>
          </p:cNvSpPr>
          <p:nvPr>
            <p:ph type="title"/>
          </p:nvPr>
        </p:nvSpPr>
        <p:spPr>
          <a:xfrm>
            <a:off x="1443740" y="1558944"/>
            <a:ext cx="3279689" cy="1864196"/>
          </a:xfrm>
        </p:spPr>
        <p:txBody>
          <a:bodyPr anchor="b"/>
          <a:lstStyle>
            <a:lvl1pPr algn="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41EE4CB-68CF-4BF3-A891-8277AFD13D88}"/>
              </a:ext>
            </a:extLst>
          </p:cNvPr>
          <p:cNvSpPr>
            <a:spLocks noGrp="1"/>
          </p:cNvSpPr>
          <p:nvPr>
            <p:ph idx="1"/>
          </p:nvPr>
        </p:nvSpPr>
        <p:spPr>
          <a:xfrm>
            <a:off x="5334000" y="762000"/>
            <a:ext cx="5333999" cy="5334000"/>
          </a:xfrm>
        </p:spPr>
        <p:txBody>
          <a:bodyPr anchor="ctr">
            <a:normAutofit/>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95292E72-B66D-40EE-B182-5585382A6DC9}"/>
              </a:ext>
            </a:extLst>
          </p:cNvPr>
          <p:cNvSpPr>
            <a:spLocks noGrp="1"/>
          </p:cNvSpPr>
          <p:nvPr>
            <p:ph type="body" sz="half" idx="2"/>
          </p:nvPr>
        </p:nvSpPr>
        <p:spPr>
          <a:xfrm>
            <a:off x="1443741" y="3649682"/>
            <a:ext cx="3233096" cy="1933605"/>
          </a:xfrm>
        </p:spPr>
        <p:txBody>
          <a:bodyPr/>
          <a:lstStyle>
            <a:lvl1pPr marL="0" indent="0" algn="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D73B694-B050-45F3-AE6F-A86A129F1C64}"/>
              </a:ext>
            </a:extLst>
          </p:cNvPr>
          <p:cNvSpPr>
            <a:spLocks noGrp="1"/>
          </p:cNvSpPr>
          <p:nvPr>
            <p:ph type="dt" sz="half" idx="10"/>
          </p:nvPr>
        </p:nvSpPr>
        <p:spPr/>
        <p:txBody>
          <a:bodyPr/>
          <a:lstStyle/>
          <a:p>
            <a:fld id="{3C2B07E4-CDF9-4C88-A2F3-04620E58224D}" type="datetimeFigureOut">
              <a:rPr lang="en-US" smtClean="0"/>
              <a:t>3/17/23</a:t>
            </a:fld>
            <a:endParaRPr lang="en-US"/>
          </a:p>
        </p:txBody>
      </p:sp>
      <p:sp>
        <p:nvSpPr>
          <p:cNvPr id="6" name="Footer Placeholder 5">
            <a:extLst>
              <a:ext uri="{FF2B5EF4-FFF2-40B4-BE49-F238E27FC236}">
                <a16:creationId xmlns:a16="http://schemas.microsoft.com/office/drawing/2014/main" id="{7E8AE423-9CA5-46B3-96B1-7586AD0208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4B973D-F1F7-47BC-996D-6100B7C89520}"/>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340412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E9949-4A1F-4DA9-9B75-A6180F954B8D}"/>
              </a:ext>
            </a:extLst>
          </p:cNvPr>
          <p:cNvSpPr>
            <a:spLocks noGrp="1"/>
          </p:cNvSpPr>
          <p:nvPr>
            <p:ph type="title"/>
          </p:nvPr>
        </p:nvSpPr>
        <p:spPr>
          <a:xfrm>
            <a:off x="1433543" y="1383126"/>
            <a:ext cx="3289886" cy="2045874"/>
          </a:xfrm>
        </p:spPr>
        <p:txBody>
          <a:bodyPr anchor="b"/>
          <a:lstStyle>
            <a:lvl1pPr algn="r">
              <a:defRPr sz="2800">
                <a:solidFill>
                  <a:schemeClr val="tx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79A8D794-C670-4569-93D9-0FF8B35AA7AE}"/>
              </a:ext>
            </a:extLst>
          </p:cNvPr>
          <p:cNvSpPr>
            <a:spLocks noGrp="1"/>
          </p:cNvSpPr>
          <p:nvPr>
            <p:ph type="pic" idx="1"/>
          </p:nvPr>
        </p:nvSpPr>
        <p:spPr>
          <a:xfrm>
            <a:off x="5334001" y="762000"/>
            <a:ext cx="5333999" cy="5334000"/>
          </a:xfr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92486F6-AE67-4B34-B8E2-0B7576DC2E3A}"/>
              </a:ext>
            </a:extLst>
          </p:cNvPr>
          <p:cNvSpPr>
            <a:spLocks noGrp="1"/>
          </p:cNvSpPr>
          <p:nvPr>
            <p:ph type="body" sz="half" idx="2"/>
          </p:nvPr>
        </p:nvSpPr>
        <p:spPr>
          <a:xfrm>
            <a:off x="1433544" y="3649682"/>
            <a:ext cx="3243292" cy="1684317"/>
          </a:xfrm>
        </p:spPr>
        <p:txBody>
          <a:bodyPr/>
          <a:lstStyle>
            <a:lvl1pPr marL="0" indent="0" algn="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198B11C-BB63-49A6-B488-29D4FBF8E107}"/>
              </a:ext>
            </a:extLst>
          </p:cNvPr>
          <p:cNvSpPr>
            <a:spLocks noGrp="1"/>
          </p:cNvSpPr>
          <p:nvPr>
            <p:ph type="dt" sz="half" idx="10"/>
          </p:nvPr>
        </p:nvSpPr>
        <p:spPr/>
        <p:txBody>
          <a:bodyPr/>
          <a:lstStyle/>
          <a:p>
            <a:fld id="{3C2B07E4-CDF9-4C88-A2F3-04620E58224D}" type="datetimeFigureOut">
              <a:rPr lang="en-US" smtClean="0"/>
              <a:t>3/17/23</a:t>
            </a:fld>
            <a:endParaRPr lang="en-US"/>
          </a:p>
        </p:txBody>
      </p:sp>
      <p:sp>
        <p:nvSpPr>
          <p:cNvPr id="6" name="Footer Placeholder 5">
            <a:extLst>
              <a:ext uri="{FF2B5EF4-FFF2-40B4-BE49-F238E27FC236}">
                <a16:creationId xmlns:a16="http://schemas.microsoft.com/office/drawing/2014/main" id="{324B9166-6D36-4F0A-9ADD-33D49A0C3A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B22B8F-7760-41B3-9053-DD90255B9EE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1320381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8A5DE-E5C6-4DB9-AD28-8F1EAC6F5513}"/>
              </a:ext>
            </a:extLst>
          </p:cNvPr>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4363E08E-9B2D-4740-9AC6-D5E1CFB95FC6}"/>
              </a:ext>
            </a:extLst>
          </p:cNvPr>
          <p:cNvSpPr>
            <a:spLocks noGrp="1"/>
          </p:cNvSpPr>
          <p:nvPr>
            <p:ph type="body" orient="vert" idx="1"/>
          </p:nvPr>
        </p:nvSpPr>
        <p:spPr>
          <a:xfrm>
            <a:off x="1429566" y="2229957"/>
            <a:ext cx="9238434" cy="3866043"/>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E4E3736-E8AA-4F58-9D3A-27050B287F9D}"/>
              </a:ext>
            </a:extLst>
          </p:cNvPr>
          <p:cNvSpPr>
            <a:spLocks noGrp="1"/>
          </p:cNvSpPr>
          <p:nvPr>
            <p:ph type="dt" sz="half" idx="10"/>
          </p:nvPr>
        </p:nvSpPr>
        <p:spPr/>
        <p:txBody>
          <a:bodyPr/>
          <a:lstStyle/>
          <a:p>
            <a:fld id="{3C2B07E4-CDF9-4C88-A2F3-04620E58224D}" type="datetimeFigureOut">
              <a:rPr lang="en-US" smtClean="0"/>
              <a:t>3/17/23</a:t>
            </a:fld>
            <a:endParaRPr lang="en-US"/>
          </a:p>
        </p:txBody>
      </p:sp>
      <p:sp>
        <p:nvSpPr>
          <p:cNvPr id="5" name="Footer Placeholder 4">
            <a:extLst>
              <a:ext uri="{FF2B5EF4-FFF2-40B4-BE49-F238E27FC236}">
                <a16:creationId xmlns:a16="http://schemas.microsoft.com/office/drawing/2014/main" id="{1DE95E84-15BC-478B-9DAB-15025867BB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E9D98F-E0A8-4254-A957-7F17811D017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3095470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DE70F5-2276-4F91-9FC2-8DA4B528814A}"/>
              </a:ext>
            </a:extLst>
          </p:cNvPr>
          <p:cNvSpPr>
            <a:spLocks noGrp="1"/>
          </p:cNvSpPr>
          <p:nvPr>
            <p:ph type="title" orient="vert"/>
          </p:nvPr>
        </p:nvSpPr>
        <p:spPr>
          <a:xfrm>
            <a:off x="9144000" y="1467699"/>
            <a:ext cx="1758461" cy="4628301"/>
          </a:xfrm>
        </p:spPr>
        <p:txBody>
          <a:bodyPr vert="eaVert"/>
          <a:lstStyle>
            <a:lvl1pPr>
              <a:defRPr>
                <a:solidFill>
                  <a:schemeClr val="tx1"/>
                </a:solidFill>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D21856C5-C2FD-45E4-A631-AC06B5495BEA}"/>
              </a:ext>
            </a:extLst>
          </p:cNvPr>
          <p:cNvSpPr>
            <a:spLocks noGrp="1"/>
          </p:cNvSpPr>
          <p:nvPr>
            <p:ph type="body" orient="vert" idx="1"/>
          </p:nvPr>
        </p:nvSpPr>
        <p:spPr>
          <a:xfrm>
            <a:off x="1182312" y="1467699"/>
            <a:ext cx="7839379" cy="4628301"/>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EE336EA-B6DD-4115-9C67-79A24C866ED4}"/>
              </a:ext>
            </a:extLst>
          </p:cNvPr>
          <p:cNvSpPr>
            <a:spLocks noGrp="1"/>
          </p:cNvSpPr>
          <p:nvPr>
            <p:ph type="dt" sz="half" idx="10"/>
          </p:nvPr>
        </p:nvSpPr>
        <p:spPr/>
        <p:txBody>
          <a:bodyPr/>
          <a:lstStyle/>
          <a:p>
            <a:fld id="{3C2B07E4-CDF9-4C88-A2F3-04620E58224D}" type="datetimeFigureOut">
              <a:rPr lang="en-US" smtClean="0"/>
              <a:t>3/17/23</a:t>
            </a:fld>
            <a:endParaRPr lang="en-US"/>
          </a:p>
        </p:txBody>
      </p:sp>
      <p:sp>
        <p:nvSpPr>
          <p:cNvPr id="5" name="Footer Placeholder 4">
            <a:extLst>
              <a:ext uri="{FF2B5EF4-FFF2-40B4-BE49-F238E27FC236}">
                <a16:creationId xmlns:a16="http://schemas.microsoft.com/office/drawing/2014/main" id="{C2EA668B-1DAB-449C-9BA4-7B1572A22B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C6567E-119D-4C98-93FF-73A332803A13}"/>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3415150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84152A-7FE0-4708-B7C1-DBEC8F133766}"/>
              </a:ext>
            </a:extLst>
          </p:cNvPr>
          <p:cNvSpPr>
            <a:spLocks noGrp="1"/>
          </p:cNvSpPr>
          <p:nvPr>
            <p:ph type="title"/>
          </p:nvPr>
        </p:nvSpPr>
        <p:spPr>
          <a:xfrm>
            <a:off x="1429566" y="1041621"/>
            <a:ext cx="9238434" cy="861383"/>
          </a:xfrm>
          <a:prstGeom prst="rect">
            <a:avLst/>
          </a:prstGeom>
        </p:spPr>
        <p:txBody>
          <a:bodyPr vert="horz" lIns="91440" tIns="45720" rIns="91440" bIns="45720" rtlCol="0" anchor="b">
            <a:noAutofit/>
          </a:bodyPr>
          <a:lstStyle/>
          <a:p>
            <a:r>
              <a:rPr lang="pl" dirty="0"/>
              <a:t>Kliknij, aby edytować główny styl tytułu</a:t>
            </a:r>
          </a:p>
        </p:txBody>
      </p:sp>
      <p:sp>
        <p:nvSpPr>
          <p:cNvPr id="3" name="Text Placeholder 2">
            <a:extLst>
              <a:ext uri="{FF2B5EF4-FFF2-40B4-BE49-F238E27FC236}">
                <a16:creationId xmlns:a16="http://schemas.microsoft.com/office/drawing/2014/main" id="{B911AB53-BAF9-439D-9451-47193CF2FF8E}"/>
              </a:ext>
            </a:extLst>
          </p:cNvPr>
          <p:cNvSpPr>
            <a:spLocks noGrp="1"/>
          </p:cNvSpPr>
          <p:nvPr>
            <p:ph type="body" idx="1"/>
          </p:nvPr>
        </p:nvSpPr>
        <p:spPr>
          <a:xfrm>
            <a:off x="1429566" y="2285999"/>
            <a:ext cx="9238434" cy="3810001"/>
          </a:xfrm>
          <a:prstGeom prst="rect">
            <a:avLst/>
          </a:prstGeom>
        </p:spPr>
        <p:txBody>
          <a:bodyPr vert="horz" lIns="91440" tIns="45720" rIns="91440" bIns="45720" rtlCol="0">
            <a:normAutofit/>
          </a:bodyPr>
          <a:lstStyle/>
          <a:p>
            <a:pPr lvl="0"/>
            <a:r>
              <a:rPr lang="pl" dirty="0"/>
              <a:t>Kliknij, aby edytować style tekstu głównego</a:t>
            </a:r>
          </a:p>
          <a:p>
            <a:pPr lvl="1"/>
            <a:r>
              <a:rPr lang="pl" dirty="0"/>
              <a:t>Drugi poziom</a:t>
            </a:r>
          </a:p>
          <a:p>
            <a:pPr lvl="2"/>
            <a:r>
              <a:rPr lang="pl" dirty="0"/>
              <a:t>Trzeci poziom</a:t>
            </a:r>
          </a:p>
          <a:p>
            <a:pPr lvl="3"/>
            <a:r>
              <a:rPr lang="pl" dirty="0"/>
              <a:t>Czwarty poziom</a:t>
            </a:r>
          </a:p>
          <a:p>
            <a:pPr lvl="4"/>
            <a:r>
              <a:rPr lang="pl" dirty="0"/>
              <a:t>Piąty poziom</a:t>
            </a:r>
          </a:p>
        </p:txBody>
      </p:sp>
      <p:sp>
        <p:nvSpPr>
          <p:cNvPr id="4" name="Date Placeholder 3">
            <a:extLst>
              <a:ext uri="{FF2B5EF4-FFF2-40B4-BE49-F238E27FC236}">
                <a16:creationId xmlns:a16="http://schemas.microsoft.com/office/drawing/2014/main" id="{1FB96D9F-562A-496F-A530-A561994DC5EF}"/>
              </a:ext>
            </a:extLst>
          </p:cNvPr>
          <p:cNvSpPr>
            <a:spLocks noGrp="1"/>
          </p:cNvSpPr>
          <p:nvPr>
            <p:ph type="dt" sz="half" idx="2"/>
          </p:nvPr>
        </p:nvSpPr>
        <p:spPr>
          <a:xfrm rot="5400000">
            <a:off x="10471087" y="4891318"/>
            <a:ext cx="2673295"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3C2B07E4-CDF9-4C88-A2F3-04620E58224D}" type="datetimeFigureOut">
              <a:rPr lang="en-US" smtClean="0"/>
              <a:pPr/>
              <a:t>3/17/23</a:t>
            </a:fld>
            <a:endParaRPr lang="en-US" dirty="0"/>
          </a:p>
        </p:txBody>
      </p:sp>
      <p:sp>
        <p:nvSpPr>
          <p:cNvPr id="5" name="Footer Placeholder 4">
            <a:extLst>
              <a:ext uri="{FF2B5EF4-FFF2-40B4-BE49-F238E27FC236}">
                <a16:creationId xmlns:a16="http://schemas.microsoft.com/office/drawing/2014/main" id="{CC3060FE-AAC3-4FAE-9EB4-BCAE72D95670}"/>
              </a:ext>
            </a:extLst>
          </p:cNvPr>
          <p:cNvSpPr>
            <a:spLocks noGrp="1"/>
          </p:cNvSpPr>
          <p:nvPr>
            <p:ph type="ftr" sz="quarter" idx="3"/>
          </p:nvPr>
        </p:nvSpPr>
        <p:spPr>
          <a:xfrm rot="5400000">
            <a:off x="10473021" y="1609893"/>
            <a:ext cx="2669427" cy="365125"/>
          </a:xfrm>
          <a:prstGeom prst="rect">
            <a:avLst/>
          </a:prstGeom>
        </p:spPr>
        <p:txBody>
          <a:bodyPr vert="horz" lIns="91440" tIns="45720" rIns="91440" bIns="45720" rtlCol="0" anchor="ctr"/>
          <a:lstStyle>
            <a:lvl1pPr algn="r">
              <a:defRPr sz="7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4777EDB2-8F31-42FA-B253-62D241466385}"/>
              </a:ext>
            </a:extLst>
          </p:cNvPr>
          <p:cNvSpPr>
            <a:spLocks noGrp="1"/>
          </p:cNvSpPr>
          <p:nvPr>
            <p:ph type="sldNum" sz="quarter" idx="4"/>
          </p:nvPr>
        </p:nvSpPr>
        <p:spPr>
          <a:xfrm>
            <a:off x="11492908" y="3219853"/>
            <a:ext cx="629653" cy="429830"/>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fld id="{EFE71E98-A417-4ECC-ACEB-C0490C20DB04}" type="slidenum">
              <a:rPr lang="en-US" smtClean="0"/>
              <a:pPr/>
              <a:t>‹#›</a:t>
            </a:fld>
            <a:endParaRPr lang="en-US"/>
          </a:p>
        </p:txBody>
      </p:sp>
    </p:spTree>
    <p:extLst>
      <p:ext uri="{BB962C8B-B14F-4D97-AF65-F5344CB8AC3E}">
        <p14:creationId xmlns:p14="http://schemas.microsoft.com/office/powerpoint/2010/main" val="104252476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p:titleStyle>
    <p:bodyStyle>
      <a:lvl1pPr marL="274320" indent="-274320" algn="l" defTabSz="914400" rtl="0" eaLnBrk="1" latinLnBrk="0" hangingPunct="1">
        <a:lnSpc>
          <a:spcPct val="130000"/>
        </a:lnSpc>
        <a:spcBef>
          <a:spcPts val="1000"/>
        </a:spcBef>
        <a:buSzPct val="85000"/>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30000"/>
        </a:lnSpc>
        <a:spcBef>
          <a:spcPts val="500"/>
        </a:spcBef>
        <a:buSzPct val="85000"/>
        <a:buFontTx/>
        <a:buNone/>
        <a:defRPr sz="1600" b="1" kern="1200">
          <a:solidFill>
            <a:schemeClr val="tx1"/>
          </a:solidFill>
          <a:latin typeface="+mn-lt"/>
          <a:ea typeface="+mn-ea"/>
          <a:cs typeface="+mn-cs"/>
        </a:defRPr>
      </a:lvl2pPr>
      <a:lvl3pPr marL="457200" indent="-18288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3pPr>
      <a:lvl4pPr marL="466344" indent="0" algn="l" defTabSz="914400" rtl="0" eaLnBrk="1" latinLnBrk="0" hangingPunct="1">
        <a:lnSpc>
          <a:spcPct val="130000"/>
        </a:lnSpc>
        <a:spcBef>
          <a:spcPts val="500"/>
        </a:spcBef>
        <a:buSzPct val="85000"/>
        <a:buFontTx/>
        <a:buNone/>
        <a:defRPr sz="1200" b="1" kern="1200">
          <a:solidFill>
            <a:schemeClr val="tx1"/>
          </a:solidFill>
          <a:latin typeface="+mn-lt"/>
          <a:ea typeface="+mn-ea"/>
          <a:cs typeface="+mn-cs"/>
        </a:defRPr>
      </a:lvl4pPr>
      <a:lvl5pPr marL="640080" indent="-182880" algn="l" defTabSz="914400" rtl="0" eaLnBrk="1" latinLnBrk="0" hangingPunct="1">
        <a:lnSpc>
          <a:spcPct val="130000"/>
        </a:lnSpc>
        <a:spcBef>
          <a:spcPts val="500"/>
        </a:spcBef>
        <a:buSzPct val="85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rawpixel.com/image/425634/muslim-family-meal?referral=31529&amp;source=pinterest" TargetMode="External"/><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descr="Diversity issues | Centre for Applied Cross-cultural Research | Victoria  University of Wellington">
            <a:extLst>
              <a:ext uri="{FF2B5EF4-FFF2-40B4-BE49-F238E27FC236}">
                <a16:creationId xmlns:a16="http://schemas.microsoft.com/office/drawing/2014/main" id="{D8BEE0D5-6A96-C4C2-2E66-797BDCF316FB}"/>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3641" b="23778"/>
          <a:stretch/>
        </p:blipFill>
        <p:spPr bwMode="auto">
          <a:xfrm>
            <a:off x="-1"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3245FD0-F8A8-3070-F049-71AC35FFD1C3}"/>
              </a:ext>
            </a:extLst>
          </p:cNvPr>
          <p:cNvSpPr>
            <a:spLocks noGrp="1"/>
          </p:cNvSpPr>
          <p:nvPr>
            <p:ph type="ctrTitle"/>
          </p:nvPr>
        </p:nvSpPr>
        <p:spPr>
          <a:xfrm>
            <a:off x="439090" y="904461"/>
            <a:ext cx="11488614" cy="4791405"/>
          </a:xfrm>
        </p:spPr>
        <p:txBody>
          <a:bodyPr>
            <a:normAutofit fontScale="90000"/>
          </a:bodyPr>
          <a:lstStyle/>
          <a:p>
            <a:pPr algn="ctr"/>
            <a:r>
              <a:rPr lang="pl" sz="7300" dirty="0"/>
              <a:t>WIELOKULTUROWOŚĆ i </a:t>
            </a:r>
            <a:br>
              <a:rPr lang="en-GB" sz="7300" dirty="0"/>
            </a:br>
            <a:r>
              <a:rPr lang="en-GB" sz="7300" dirty="0" err="1"/>
              <a:t>grupy</a:t>
            </a:r>
            <a:r>
              <a:rPr lang="en-GB" sz="7300" dirty="0"/>
              <a:t> </a:t>
            </a:r>
            <a:r>
              <a:rPr lang="en-GB" sz="7300" dirty="0" err="1"/>
              <a:t>zagro</a:t>
            </a:r>
            <a:r>
              <a:rPr lang="pl-PL" sz="7300" dirty="0"/>
              <a:t>żone wykluczeniem społecznym</a:t>
            </a:r>
            <a:r>
              <a:rPr lang="en-GB" sz="7300" dirty="0"/>
              <a:t> </a:t>
            </a:r>
            <a:br>
              <a:rPr lang="en-GB" sz="9600" dirty="0"/>
            </a:br>
            <a:endParaRPr lang="en-GB" sz="9600" dirty="0"/>
          </a:p>
        </p:txBody>
      </p:sp>
      <p:sp>
        <p:nvSpPr>
          <p:cNvPr id="9" name="Rectangle 8">
            <a:extLst>
              <a:ext uri="{FF2B5EF4-FFF2-40B4-BE49-F238E27FC236}">
                <a16:creationId xmlns:a16="http://schemas.microsoft.com/office/drawing/2014/main" id="{D8DB9103-BB65-8F88-086A-1110D00B9505}"/>
              </a:ext>
            </a:extLst>
          </p:cNvPr>
          <p:cNvSpPr/>
          <p:nvPr/>
        </p:nvSpPr>
        <p:spPr>
          <a:xfrm>
            <a:off x="-549" y="5646258"/>
            <a:ext cx="12192001" cy="12117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11" name="Picture 10" descr="Logo, icon, company name&#10;&#10;Description automatically generated">
            <a:extLst>
              <a:ext uri="{FF2B5EF4-FFF2-40B4-BE49-F238E27FC236}">
                <a16:creationId xmlns:a16="http://schemas.microsoft.com/office/drawing/2014/main" id="{57576BF6-66C2-688B-7A50-185A1CFE14F5}"/>
              </a:ext>
            </a:extLst>
          </p:cNvPr>
          <p:cNvPicPr>
            <a:picLocks noChangeAspect="1"/>
          </p:cNvPicPr>
          <p:nvPr/>
        </p:nvPicPr>
        <p:blipFill>
          <a:blip r:embed="rId4"/>
          <a:stretch>
            <a:fillRect/>
          </a:stretch>
        </p:blipFill>
        <p:spPr>
          <a:xfrm>
            <a:off x="193812" y="5646258"/>
            <a:ext cx="1260364" cy="1211732"/>
          </a:xfrm>
          <a:prstGeom prst="rect">
            <a:avLst/>
          </a:prstGeom>
        </p:spPr>
      </p:pic>
      <p:pic>
        <p:nvPicPr>
          <p:cNvPr id="1032" name="Picture 8" descr="DIALOG of Transformation ®️ – DIALOG of Transformation ®">
            <a:extLst>
              <a:ext uri="{FF2B5EF4-FFF2-40B4-BE49-F238E27FC236}">
                <a16:creationId xmlns:a16="http://schemas.microsoft.com/office/drawing/2014/main" id="{96D2F9B3-8638-FAC1-D91B-BC11A9E4F10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3553" b="41317"/>
          <a:stretch/>
        </p:blipFill>
        <p:spPr bwMode="auto">
          <a:xfrm>
            <a:off x="5577738" y="5814947"/>
            <a:ext cx="3445383" cy="86580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A picture containing text, person, screenshot, people&#10;&#10;Description automatically generated">
            <a:extLst>
              <a:ext uri="{FF2B5EF4-FFF2-40B4-BE49-F238E27FC236}">
                <a16:creationId xmlns:a16="http://schemas.microsoft.com/office/drawing/2014/main" id="{258D90BA-1854-6FEF-1F95-E85DE8FC7F61}"/>
              </a:ext>
            </a:extLst>
          </p:cNvPr>
          <p:cNvPicPr>
            <a:picLocks noChangeAspect="1"/>
          </p:cNvPicPr>
          <p:nvPr/>
        </p:nvPicPr>
        <p:blipFill>
          <a:blip r:embed="rId6"/>
          <a:stretch>
            <a:fillRect/>
          </a:stretch>
        </p:blipFill>
        <p:spPr>
          <a:xfrm>
            <a:off x="2551383" y="5695876"/>
            <a:ext cx="2099312" cy="1130639"/>
          </a:xfrm>
          <a:prstGeom prst="rect">
            <a:avLst/>
          </a:prstGeom>
        </p:spPr>
      </p:pic>
      <p:pic>
        <p:nvPicPr>
          <p:cNvPr id="1026" name="Picture 2" descr="Strona główna">
            <a:extLst>
              <a:ext uri="{FF2B5EF4-FFF2-40B4-BE49-F238E27FC236}">
                <a16:creationId xmlns:a16="http://schemas.microsoft.com/office/drawing/2014/main" id="{31DAE059-A6E6-CD8A-20F5-4ED73A2A00E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88279" y="5923702"/>
            <a:ext cx="3784709" cy="676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0999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0" name="Rectangle 1039">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1026" name="Picture 2" descr="50 years of multiculturalism: Has the dial moved forward? - New Canadian  Media">
            <a:extLst>
              <a:ext uri="{FF2B5EF4-FFF2-40B4-BE49-F238E27FC236}">
                <a16:creationId xmlns:a16="http://schemas.microsoft.com/office/drawing/2014/main" id="{22B983FC-F061-6C61-1145-3CF15E20EA2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16"/>
          <a:stretch/>
        </p:blipFill>
        <p:spPr bwMode="auto">
          <a:xfrm>
            <a:off x="21"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042" name="Rectangle 1041">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989400" y="777834"/>
            <a:ext cx="8213199" cy="1326078"/>
          </a:xfrm>
        </p:spPr>
        <p:txBody>
          <a:bodyPr anchor="ctr">
            <a:normAutofit/>
          </a:bodyPr>
          <a:lstStyle/>
          <a:p>
            <a:pPr algn="ctr"/>
            <a:r>
              <a:rPr lang="pl" sz="4000" dirty="0"/>
              <a:t>WIELOKULTUROWOŚĆ</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1246614" y="2119746"/>
            <a:ext cx="9999317" cy="3810001"/>
          </a:xfrm>
        </p:spPr>
        <p:txBody>
          <a:bodyPr anchor="ctr">
            <a:normAutofit/>
          </a:bodyPr>
          <a:lstStyle/>
          <a:p>
            <a:pPr>
              <a:lnSpc>
                <a:spcPct val="120000"/>
              </a:lnSpc>
            </a:pPr>
            <a:r>
              <a:rPr lang="pl" i="0" u="none" strike="noStrike" dirty="0">
                <a:effectLst/>
                <a:latin typeface="Calibri" panose="020F0502020204030204" pitchFamily="34" charset="0"/>
                <a:cs typeface="Calibri" panose="020F0502020204030204" pitchFamily="34" charset="0"/>
              </a:rPr>
              <a:t>Koncepcja wielokulturowości zakłada, że tożsamości </a:t>
            </a:r>
            <a:r>
              <a:rPr lang="pl" dirty="0">
                <a:latin typeface="Calibri" panose="020F0502020204030204" pitchFamily="34" charset="0"/>
                <a:cs typeface="Calibri" panose="020F0502020204030204" pitchFamily="34" charset="0"/>
              </a:rPr>
              <a:t>indiwidualnych osób oraz </a:t>
            </a:r>
            <a:r>
              <a:rPr lang="pl" i="0" u="none" strike="noStrike" dirty="0">
                <a:effectLst/>
                <a:latin typeface="Calibri" panose="020F0502020204030204" pitchFamily="34" charset="0"/>
                <a:cs typeface="Calibri" panose="020F0502020204030204" pitchFamily="34" charset="0"/>
              </a:rPr>
              <a:t>grup kulturowych powinne być szanowane, promowane i uznawane w społeczeństwie.</a:t>
            </a:r>
          </a:p>
          <a:p>
            <a:pPr>
              <a:lnSpc>
                <a:spcPct val="120000"/>
              </a:lnSpc>
            </a:pPr>
            <a:r>
              <a:rPr lang="pl" dirty="0">
                <a:latin typeface="Calibri" panose="020F0502020204030204" pitchFamily="34" charset="0"/>
                <a:cs typeface="Calibri" panose="020F0502020204030204" pitchFamily="34" charset="0"/>
              </a:rPr>
              <a:t>W</a:t>
            </a:r>
            <a:r>
              <a:rPr lang="pl" i="0" u="none" strike="noStrike" dirty="0">
                <a:effectLst/>
                <a:latin typeface="Calibri" panose="020F0502020204030204" pitchFamily="34" charset="0"/>
                <a:cs typeface="Calibri" panose="020F0502020204030204" pitchFamily="34" charset="0"/>
              </a:rPr>
              <a:t>ielokulturowość ma na celu rozwiązanie problemów spowodowanych marginalizacją mniejszości i różnorodnością kulturową.</a:t>
            </a:r>
          </a:p>
          <a:p>
            <a:pPr>
              <a:lnSpc>
                <a:spcPct val="120000"/>
              </a:lnSpc>
            </a:pPr>
            <a:r>
              <a:rPr lang="pl" dirty="0">
                <a:latin typeface="Calibri" panose="020F0502020204030204" pitchFamily="34" charset="0"/>
                <a:cs typeface="Calibri" panose="020F0502020204030204" pitchFamily="34" charset="0"/>
              </a:rPr>
              <a:t>M</a:t>
            </a:r>
            <a:r>
              <a:rPr lang="pl" i="0" u="none" strike="noStrike" dirty="0">
                <a:effectLst/>
                <a:latin typeface="Calibri" panose="020F0502020204030204" pitchFamily="34" charset="0"/>
                <a:cs typeface="Calibri" panose="020F0502020204030204" pitchFamily="34" charset="0"/>
              </a:rPr>
              <a:t>igracja ekonomiczna stała się bardziej powszechna i wiele krajów przestało być monokulturowych. </a:t>
            </a:r>
            <a:r>
              <a:rPr lang="pl" dirty="0">
                <a:latin typeface="Calibri" panose="020F0502020204030204" pitchFamily="34" charset="0"/>
                <a:cs typeface="Calibri" panose="020F0502020204030204" pitchFamily="34" charset="0"/>
              </a:rPr>
              <a:t>U</a:t>
            </a:r>
            <a:r>
              <a:rPr lang="pl" i="0" u="none" strike="noStrike" dirty="0">
                <a:effectLst/>
                <a:latin typeface="Calibri" panose="020F0502020204030204" pitchFamily="34" charset="0"/>
                <a:cs typeface="Calibri" panose="020F0502020204030204" pitchFamily="34" charset="0"/>
              </a:rPr>
              <a:t>padek komunizmu był również historycznym punktem zwrotnym w różnorodności.</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28553873"/>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2050" name="Picture 2" descr="38,129 Multiculturalism Stock Photos, Pictures &amp; Royalty-Free Images -  iStock | Multiculturalism day, Multiculturalism canada, Multiculturalism  children">
            <a:extLst>
              <a:ext uri="{FF2B5EF4-FFF2-40B4-BE49-F238E27FC236}">
                <a16:creationId xmlns:a16="http://schemas.microsoft.com/office/drawing/2014/main" id="{916EB6B0-3458-5DA1-E242-717C238D67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43" r="18212" b="-1"/>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2057" name="Rectangle 2056">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2383833" y="340420"/>
            <a:ext cx="6443775" cy="1219200"/>
          </a:xfrm>
        </p:spPr>
        <p:txBody>
          <a:bodyPr anchor="ctr">
            <a:normAutofit/>
          </a:bodyPr>
          <a:lstStyle/>
          <a:p>
            <a:pPr algn="r"/>
            <a:r>
              <a:rPr lang="pl" sz="4000" dirty="0"/>
              <a:t>WIELOKULTUROWOŚĆ</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1379516" y="1820858"/>
            <a:ext cx="9807039" cy="3810001"/>
          </a:xfrm>
        </p:spPr>
        <p:txBody>
          <a:bodyPr anchor="ctr">
            <a:normAutofit fontScale="92500" lnSpcReduction="20000"/>
          </a:bodyPr>
          <a:lstStyle/>
          <a:p>
            <a:pPr>
              <a:lnSpc>
                <a:spcPct val="120000"/>
              </a:lnSpc>
            </a:pPr>
            <a:r>
              <a:rPr lang="pl" b="0" i="0" u="none" strike="noStrike" dirty="0">
                <a:effectLst/>
                <a:latin typeface="Calibri" panose="020F0502020204030204" pitchFamily="34" charset="0"/>
                <a:cs typeface="Calibri" panose="020F0502020204030204" pitchFamily="34" charset="0"/>
              </a:rPr>
              <a:t>Wielokulturowość może przybierać formę żądania szczególnej ochrony prawnej dla określonych grup kulturowych, uznania wkładu w życie kulturalne całego środowiska politycznego, lub zapewnienia autonomicznej władzy rządzenia poszczególnym kulturom.</a:t>
            </a:r>
          </a:p>
          <a:p>
            <a:pPr>
              <a:lnSpc>
                <a:spcPct val="120000"/>
              </a:lnSpc>
            </a:pPr>
            <a:r>
              <a:rPr lang="pl" b="0" i="0" u="none" strike="noStrike" dirty="0">
                <a:effectLst/>
                <a:latin typeface="Calibri" panose="020F0502020204030204" pitchFamily="34" charset="0"/>
                <a:cs typeface="Calibri" panose="020F0502020204030204" pitchFamily="34" charset="0"/>
              </a:rPr>
              <a:t>Wielokulturowość jest zarówno reakcją na fakt istnienia wielu różnych kultur we współczesnych demokracjach, jak i remedium na historyczną marginalizację, uprzedzenia i prześladowania niektórych grup kulturowych.</a:t>
            </a:r>
          </a:p>
          <a:p>
            <a:pPr>
              <a:lnSpc>
                <a:spcPct val="120000"/>
              </a:lnSpc>
            </a:pPr>
            <a:r>
              <a:rPr lang="pl" b="0" i="0" u="none" strike="noStrike" dirty="0">
                <a:effectLst/>
                <a:latin typeface="Calibri" panose="020F0502020204030204" pitchFamily="34" charset="0"/>
                <a:cs typeface="Calibri" panose="020F0502020204030204" pitchFamily="34" charset="0"/>
              </a:rPr>
              <a:t>Członkowie większości współczesnych demokracji reprezentują różnorodne perspektywy kulturowe, zachowania i wkład społeczny. W przeszłości wiele mniejszościowych grup kulturowych zostało wykluczonych lub ich tożsamość została zmniejszona.</a:t>
            </a:r>
          </a:p>
          <a:p>
            <a:pPr>
              <a:lnSpc>
                <a:spcPct val="120000"/>
              </a:lnSpc>
            </a:pPr>
            <a:r>
              <a:rPr lang="pl" b="0" i="0" u="none" strike="noStrike" dirty="0">
                <a:effectLst/>
                <a:latin typeface="Calibri" panose="020F0502020204030204" pitchFamily="34" charset="0"/>
                <a:cs typeface="Calibri" panose="020F0502020204030204" pitchFamily="34" charset="0"/>
              </a:rPr>
              <a:t>Zachowując tolerancję dla ich różnic i powstrzymując się od nawoływania do ich asymilacji w dominującej kulturze, wielokulturowość ma na celu uwzględnienie opinii i wkładu społecznego oraz innych elementów społeczeństwa.</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32287854"/>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343FBE-932E-AC48-66D4-251D0A0FE8D3}"/>
              </a:ext>
            </a:extLst>
          </p:cNvPr>
          <p:cNvSpPr txBox="1"/>
          <p:nvPr/>
        </p:nvSpPr>
        <p:spPr>
          <a:xfrm>
            <a:off x="293914" y="6434095"/>
            <a:ext cx="6097978"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Źródło: https://www.cso.ie/en/releasesandpublications/ep/p-cp7md/p7md/p7anii/</a:t>
            </a:r>
          </a:p>
        </p:txBody>
      </p:sp>
      <p:pic>
        <p:nvPicPr>
          <p:cNvPr id="8" name="Picture 7" descr="A picture containing website&#10;&#10;Description automatically generated">
            <a:extLst>
              <a:ext uri="{FF2B5EF4-FFF2-40B4-BE49-F238E27FC236}">
                <a16:creationId xmlns:a16="http://schemas.microsoft.com/office/drawing/2014/main" id="{A2815C33-B3A9-B74E-8033-D50DB53B4E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062" y="318146"/>
            <a:ext cx="10791876" cy="6070430"/>
          </a:xfrm>
          <a:prstGeom prst="rect">
            <a:avLst/>
          </a:prstGeom>
        </p:spPr>
      </p:pic>
    </p:spTree>
    <p:extLst>
      <p:ext uri="{BB962C8B-B14F-4D97-AF65-F5344CB8AC3E}">
        <p14:creationId xmlns:p14="http://schemas.microsoft.com/office/powerpoint/2010/main" val="691249039"/>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8" name="Rectangle 3087">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3076" name="Picture 4" descr="MyIdentity.org.uk – Digital Trust Project">
            <a:extLst>
              <a:ext uri="{FF2B5EF4-FFF2-40B4-BE49-F238E27FC236}">
                <a16:creationId xmlns:a16="http://schemas.microsoft.com/office/drawing/2014/main" id="{8C7BE876-524F-7B83-7D67-27CBE07ABF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336" r="42101"/>
          <a:stretch/>
        </p:blipFill>
        <p:spPr bwMode="auto">
          <a:xfrm>
            <a:off x="1" y="2520"/>
            <a:ext cx="5652654" cy="6855480"/>
          </a:xfrm>
          <a:prstGeom prst="rect">
            <a:avLst/>
          </a:prstGeom>
          <a:noFill/>
          <a:extLst>
            <a:ext uri="{909E8E84-426E-40DD-AFC4-6F175D3DCCD1}">
              <a14:hiddenFill xmlns:a14="http://schemas.microsoft.com/office/drawing/2010/main">
                <a:solidFill>
                  <a:srgbClr val="FFFFFF"/>
                </a:solidFill>
              </a14:hiddenFill>
            </a:ext>
          </a:extLst>
        </p:spPr>
      </p:pic>
      <p:sp>
        <p:nvSpPr>
          <p:cNvPr id="3090" name="Oval 3089">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A0833108-5663-8CF2-88E5-BFC5A80EF712}"/>
              </a:ext>
            </a:extLst>
          </p:cNvPr>
          <p:cNvSpPr>
            <a:spLocks noGrp="1"/>
          </p:cNvSpPr>
          <p:nvPr>
            <p:ph type="title"/>
          </p:nvPr>
        </p:nvSpPr>
        <p:spPr>
          <a:xfrm>
            <a:off x="1239982" y="2288987"/>
            <a:ext cx="3629891" cy="2283013"/>
          </a:xfrm>
        </p:spPr>
        <p:txBody>
          <a:bodyPr anchor="ctr">
            <a:normAutofit/>
          </a:bodyPr>
          <a:lstStyle/>
          <a:p>
            <a:pPr algn="ctr"/>
            <a:r>
              <a:rPr lang="pl" sz="4000" dirty="0">
                <a:solidFill>
                  <a:schemeClr val="bg1"/>
                </a:solidFill>
              </a:rPr>
              <a:t>TOŻSAMOŚĆ</a:t>
            </a:r>
          </a:p>
        </p:txBody>
      </p:sp>
      <p:sp>
        <p:nvSpPr>
          <p:cNvPr id="3" name="Content Placeholder 2">
            <a:extLst>
              <a:ext uri="{FF2B5EF4-FFF2-40B4-BE49-F238E27FC236}">
                <a16:creationId xmlns:a16="http://schemas.microsoft.com/office/drawing/2014/main" id="{687DF3CF-E778-E1B3-5F7B-453803905601}"/>
              </a:ext>
            </a:extLst>
          </p:cNvPr>
          <p:cNvSpPr>
            <a:spLocks noGrp="1"/>
          </p:cNvSpPr>
          <p:nvPr>
            <p:ph idx="1"/>
          </p:nvPr>
        </p:nvSpPr>
        <p:spPr>
          <a:xfrm>
            <a:off x="5869588" y="296883"/>
            <a:ext cx="6136365" cy="6400800"/>
          </a:xfrm>
        </p:spPr>
        <p:txBody>
          <a:bodyPr anchor="ctr">
            <a:normAutofit/>
          </a:bodyPr>
          <a:lstStyle/>
          <a:p>
            <a:pPr>
              <a:lnSpc>
                <a:spcPct val="120000"/>
              </a:lnSpc>
            </a:pPr>
            <a:r>
              <a:rPr lang="pl" dirty="0">
                <a:latin typeface="Calibri" panose="020F0502020204030204" pitchFamily="34" charset="0"/>
                <a:cs typeface="Calibri" panose="020F0502020204030204" pitchFamily="34" charset="0"/>
              </a:rPr>
              <a:t>K</a:t>
            </a:r>
            <a:r>
              <a:rPr lang="pl" b="0" i="0" u="none" strike="noStrike" dirty="0">
                <a:effectLst/>
                <a:latin typeface="Calibri" panose="020F0502020204030204" pitchFamily="34" charset="0"/>
                <a:cs typeface="Calibri" panose="020F0502020204030204" pitchFamily="34" charset="0"/>
              </a:rPr>
              <a:t>ultura wpływa na ich tożsamość osobistą, polityczną i społeczną, a także inne aspekty tożsamości. Wielokulturowość uznaje i przyjmuje pogląd, że kultura jest podstawą tożsamości społecznej i politycznej jednostki</a:t>
            </a:r>
            <a:r>
              <a:rPr lang="pl" dirty="0">
                <a:latin typeface="Calibri" panose="020F0502020204030204" pitchFamily="34" charset="0"/>
                <a:cs typeface="Calibri" panose="020F0502020204030204" pitchFamily="34" charset="0"/>
              </a:rPr>
              <a:t>.</a:t>
            </a:r>
          </a:p>
          <a:p>
            <a:pPr>
              <a:lnSpc>
                <a:spcPct val="120000"/>
              </a:lnSpc>
            </a:pPr>
            <a:r>
              <a:rPr lang="pl" b="0" i="0" u="none" strike="noStrike" dirty="0">
                <a:effectLst/>
                <a:latin typeface="Calibri" panose="020F0502020204030204" pitchFamily="34" charset="0"/>
                <a:cs typeface="Calibri" panose="020F0502020204030204" pitchFamily="34" charset="0"/>
              </a:rPr>
              <a:t>Wielokulturowość jest kształtowana przez politykę tożsamości, której celem jest powstrzymanie marginalizacji społeczności poprzez redefinicję  tożsamości z dala od szkodliwych stereotypów kulturowych. Osiąga się to poprzez ponowne zdefiniowanie zbiorowej tożsamości</a:t>
            </a:r>
            <a:r>
              <a:rPr lang="pl" dirty="0">
                <a:latin typeface="Calibri" panose="020F0502020204030204" pitchFamily="34" charset="0"/>
                <a:cs typeface="Calibri" panose="020F0502020204030204" pitchFamily="34" charset="0"/>
              </a:rPr>
              <a:t>.</a:t>
            </a:r>
          </a:p>
          <a:p>
            <a:pPr>
              <a:lnSpc>
                <a:spcPct val="120000"/>
              </a:lnSpc>
            </a:pPr>
            <a:r>
              <a:rPr lang="pl" b="0" i="0" u="none" strike="noStrike" dirty="0">
                <a:effectLst/>
                <a:latin typeface="Calibri" panose="020F0502020204030204" pitchFamily="34" charset="0"/>
                <a:cs typeface="Calibri" panose="020F0502020204030204" pitchFamily="34" charset="0"/>
              </a:rPr>
              <a:t>Doskonałą ilustracją tego przeformułowania był nacisk na grupy mniejszościowe </a:t>
            </a:r>
            <a:r>
              <a:rPr lang="pl" dirty="0">
                <a:latin typeface="Calibri" panose="020F0502020204030204" pitchFamily="34" charset="0"/>
                <a:cs typeface="Calibri" panose="020F0502020204030204" pitchFamily="34" charset="0"/>
              </a:rPr>
              <a:t>które były marginalizowane </a:t>
            </a:r>
            <a:r>
              <a:rPr lang="pl" b="0" i="0" u="none" strike="noStrike" dirty="0">
                <a:effectLst/>
                <a:latin typeface="Calibri" panose="020F0502020204030204" pitchFamily="34" charset="0"/>
                <a:cs typeface="Calibri" panose="020F0502020204030204" pitchFamily="34" charset="0"/>
              </a:rPr>
              <a:t>w latach 60. i 70. XX wieku. Przez te dziesięciolecia doświadczyliśmy ruchu na rzecz praw </a:t>
            </a:r>
            <a:r>
              <a:rPr lang="pl" dirty="0">
                <a:latin typeface="Calibri" panose="020F0502020204030204" pitchFamily="34" charset="0"/>
                <a:cs typeface="Calibri" panose="020F0502020204030204" pitchFamily="34" charset="0"/>
              </a:rPr>
              <a:t>LGBTQ+</a:t>
            </a:r>
            <a:r>
              <a:rPr lang="pl" b="0" i="0" u="none" strike="noStrike" dirty="0">
                <a:effectLst/>
                <a:latin typeface="Calibri" panose="020F0502020204030204" pitchFamily="34" charset="0"/>
                <a:cs typeface="Calibri" panose="020F0502020204030204" pitchFamily="34" charset="0"/>
              </a:rPr>
              <a:t>, Black Power i drugiej fali feminizmu.</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30784008"/>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8" name="Rectangle 3087">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6146" name="Picture 2" descr="5 Lessons From a Race-and-Ethnicity Requirement">
            <a:extLst>
              <a:ext uri="{FF2B5EF4-FFF2-40B4-BE49-F238E27FC236}">
                <a16:creationId xmlns:a16="http://schemas.microsoft.com/office/drawing/2014/main" id="{254C80FB-237C-5B7E-AD51-191F493109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482" y="0"/>
            <a:ext cx="5990070" cy="6858000"/>
          </a:xfrm>
          <a:prstGeom prst="rect">
            <a:avLst/>
          </a:prstGeom>
          <a:noFill/>
          <a:extLst>
            <a:ext uri="{909E8E84-426E-40DD-AFC4-6F175D3DCCD1}">
              <a14:hiddenFill xmlns:a14="http://schemas.microsoft.com/office/drawing/2010/main">
                <a:solidFill>
                  <a:srgbClr val="FFFFFF"/>
                </a:solidFill>
              </a14:hiddenFill>
            </a:ext>
          </a:extLst>
        </p:spPr>
      </p:pic>
      <p:sp>
        <p:nvSpPr>
          <p:cNvPr id="3090" name="Oval 3089">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A0833108-5663-8CF2-88E5-BFC5A80EF712}"/>
              </a:ext>
            </a:extLst>
          </p:cNvPr>
          <p:cNvSpPr>
            <a:spLocks noGrp="1"/>
          </p:cNvSpPr>
          <p:nvPr>
            <p:ph type="title"/>
          </p:nvPr>
        </p:nvSpPr>
        <p:spPr>
          <a:xfrm>
            <a:off x="1239982" y="2288987"/>
            <a:ext cx="3629891" cy="2283013"/>
          </a:xfrm>
        </p:spPr>
        <p:txBody>
          <a:bodyPr anchor="ctr">
            <a:normAutofit/>
          </a:bodyPr>
          <a:lstStyle/>
          <a:p>
            <a:pPr algn="ctr"/>
            <a:r>
              <a:rPr lang="pl" sz="5400" dirty="0">
                <a:solidFill>
                  <a:schemeClr val="bg1"/>
                </a:solidFill>
              </a:rPr>
              <a:t>rasa</a:t>
            </a:r>
          </a:p>
        </p:txBody>
      </p:sp>
      <p:sp>
        <p:nvSpPr>
          <p:cNvPr id="3" name="Content Placeholder 2">
            <a:extLst>
              <a:ext uri="{FF2B5EF4-FFF2-40B4-BE49-F238E27FC236}">
                <a16:creationId xmlns:a16="http://schemas.microsoft.com/office/drawing/2014/main" id="{687DF3CF-E778-E1B3-5F7B-453803905601}"/>
              </a:ext>
            </a:extLst>
          </p:cNvPr>
          <p:cNvSpPr>
            <a:spLocks noGrp="1"/>
          </p:cNvSpPr>
          <p:nvPr>
            <p:ph idx="1"/>
          </p:nvPr>
        </p:nvSpPr>
        <p:spPr>
          <a:xfrm>
            <a:off x="5869588" y="296883"/>
            <a:ext cx="6136365" cy="6400800"/>
          </a:xfrm>
        </p:spPr>
        <p:txBody>
          <a:bodyPr anchor="ctr">
            <a:normAutofit lnSpcReduction="10000"/>
          </a:bodyPr>
          <a:lstStyle/>
          <a:p>
            <a:pPr marL="0" indent="0" algn="ctr">
              <a:lnSpc>
                <a:spcPct val="120000"/>
              </a:lnSpc>
              <a:buNone/>
            </a:pPr>
            <a:r>
              <a:rPr lang="pl" sz="2800" b="0" dirty="0">
                <a:solidFill>
                  <a:schemeClr val="accent5">
                    <a:lumMod val="75000"/>
                  </a:schemeClr>
                </a:solidFill>
                <a:effectLst/>
                <a:latin typeface="Calibri" panose="020F0502020204030204" pitchFamily="34" charset="0"/>
                <a:cs typeface="Calibri" panose="020F0502020204030204" pitchFamily="34" charset="0"/>
              </a:rPr>
              <a:t>„Kategoria ludzi, którzy mają pewne wyróżniające cechy fizyczne”</a:t>
            </a:r>
          </a:p>
          <a:p>
            <a:pPr>
              <a:lnSpc>
                <a:spcPct val="120000"/>
              </a:lnSpc>
            </a:pPr>
            <a:r>
              <a:rPr lang="pl" sz="2800" u="none" strike="noStrike" dirty="0">
                <a:effectLst/>
                <a:latin typeface="Calibri Light" panose="020F0302020204030204" pitchFamily="34" charset="0"/>
                <a:cs typeface="Calibri Light" panose="020F0302020204030204" pitchFamily="34" charset="0"/>
              </a:rPr>
              <a:t>Rasa to kategoryzacja ludzi na grupy, które są zwykle uważane za unikalne w ramach określonej kultury na podstawie wspólnych cech fizycznych lub społecznych.</a:t>
            </a:r>
          </a:p>
          <a:p>
            <a:pPr>
              <a:lnSpc>
                <a:spcPct val="120000"/>
              </a:lnSpc>
            </a:pPr>
            <a:r>
              <a:rPr lang="pl" sz="2800" u="none" strike="noStrike" dirty="0">
                <a:effectLst/>
                <a:latin typeface="Calibri Light" panose="020F0302020204030204" pitchFamily="34" charset="0"/>
                <a:cs typeface="Calibri Light" panose="020F0302020204030204" pitchFamily="34" charset="0"/>
              </a:rPr>
              <a:t>Wyrażenie to po raz pierwszy stało się powszechnie używane w XVI wieku na określenie różnych grup społecznych, w tym tych, które wyróżniały się ścisłymi więzami rodzinnymi.</a:t>
            </a:r>
            <a:endParaRPr lang="en-GB" sz="28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827733104"/>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8" name="Rectangle 3087">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4" name="Picture 2" descr="Cartoon color characters people different Vector Image">
            <a:extLst>
              <a:ext uri="{FF2B5EF4-FFF2-40B4-BE49-F238E27FC236}">
                <a16:creationId xmlns:a16="http://schemas.microsoft.com/office/drawing/2014/main" id="{F4AD122B-9436-3B0F-ED56-A2DC4788D8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49" t="-366" r="1045" b="7861"/>
          <a:stretch/>
        </p:blipFill>
        <p:spPr bwMode="auto">
          <a:xfrm>
            <a:off x="-60241" y="0"/>
            <a:ext cx="5743782" cy="6858000"/>
          </a:xfrm>
          <a:prstGeom prst="rect">
            <a:avLst/>
          </a:prstGeom>
          <a:noFill/>
          <a:extLst>
            <a:ext uri="{909E8E84-426E-40DD-AFC4-6F175D3DCCD1}">
              <a14:hiddenFill xmlns:a14="http://schemas.microsoft.com/office/drawing/2010/main">
                <a:solidFill>
                  <a:srgbClr val="FFFFFF"/>
                </a:solidFill>
              </a14:hiddenFill>
            </a:ext>
          </a:extLst>
        </p:spPr>
      </p:pic>
      <p:sp>
        <p:nvSpPr>
          <p:cNvPr id="3090" name="Oval 3089">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A0833108-5663-8CF2-88E5-BFC5A80EF712}"/>
              </a:ext>
            </a:extLst>
          </p:cNvPr>
          <p:cNvSpPr>
            <a:spLocks noGrp="1"/>
          </p:cNvSpPr>
          <p:nvPr>
            <p:ph type="title"/>
          </p:nvPr>
        </p:nvSpPr>
        <p:spPr>
          <a:xfrm>
            <a:off x="619991" y="2287493"/>
            <a:ext cx="4856018" cy="2283013"/>
          </a:xfrm>
        </p:spPr>
        <p:txBody>
          <a:bodyPr anchor="ctr">
            <a:normAutofit/>
          </a:bodyPr>
          <a:lstStyle/>
          <a:p>
            <a:pPr algn="ctr"/>
            <a:r>
              <a:rPr lang="pl" sz="4400" dirty="0">
                <a:solidFill>
                  <a:schemeClr val="bg1"/>
                </a:solidFill>
              </a:rPr>
              <a:t>pochodzenie etniczne</a:t>
            </a:r>
          </a:p>
        </p:txBody>
      </p:sp>
      <p:sp>
        <p:nvSpPr>
          <p:cNvPr id="3" name="Content Placeholder 2">
            <a:extLst>
              <a:ext uri="{FF2B5EF4-FFF2-40B4-BE49-F238E27FC236}">
                <a16:creationId xmlns:a16="http://schemas.microsoft.com/office/drawing/2014/main" id="{687DF3CF-E778-E1B3-5F7B-453803905601}"/>
              </a:ext>
            </a:extLst>
          </p:cNvPr>
          <p:cNvSpPr>
            <a:spLocks noGrp="1"/>
          </p:cNvSpPr>
          <p:nvPr>
            <p:ph idx="1"/>
          </p:nvPr>
        </p:nvSpPr>
        <p:spPr>
          <a:xfrm>
            <a:off x="5869588" y="296883"/>
            <a:ext cx="6136365" cy="6400800"/>
          </a:xfrm>
        </p:spPr>
        <p:txBody>
          <a:bodyPr anchor="ctr">
            <a:normAutofit fontScale="85000" lnSpcReduction="20000"/>
          </a:bodyPr>
          <a:lstStyle/>
          <a:p>
            <a:pPr marL="0" indent="0" algn="ctr">
              <a:lnSpc>
                <a:spcPct val="120000"/>
              </a:lnSpc>
              <a:buNone/>
            </a:pPr>
            <a:r>
              <a:rPr lang="pl" sz="2000" b="1" i="0" u="none" strike="noStrike" dirty="0">
                <a:effectLst/>
                <a:latin typeface="Calibri" panose="020F0502020204030204" pitchFamily="34" charset="0"/>
                <a:cs typeface="Calibri" panose="020F0502020204030204" pitchFamily="34" charset="0"/>
              </a:rPr>
              <a:t>Oxford Dictionary definiuje pochodzenie etniczne jako:</a:t>
            </a:r>
          </a:p>
          <a:p>
            <a:pPr marL="0" indent="0" algn="ctr">
              <a:lnSpc>
                <a:spcPct val="120000"/>
              </a:lnSpc>
              <a:buNone/>
            </a:pPr>
            <a:r>
              <a:rPr lang="pl" sz="2000" b="1" i="0" u="none" strike="noStrike" dirty="0">
                <a:solidFill>
                  <a:schemeClr val="accent2"/>
                </a:solidFill>
                <a:effectLst/>
                <a:latin typeface="Calibri" panose="020F0502020204030204" pitchFamily="34" charset="0"/>
                <a:cs typeface="Calibri" panose="020F0502020204030204" pitchFamily="34" charset="0"/>
              </a:rPr>
              <a:t>„fakt przynależności do określonej grupy etnicznej (= grupy ludzi, którzy mają wspólną tradycję kulturową)”</a:t>
            </a:r>
            <a:endParaRPr lang="en-GB" sz="2000" b="1" dirty="0">
              <a:solidFill>
                <a:schemeClr val="accent2"/>
              </a:solidFill>
              <a:latin typeface="Calibri" panose="020F0502020204030204" pitchFamily="34" charset="0"/>
              <a:cs typeface="Calibri" panose="020F0502020204030204" pitchFamily="34" charset="0"/>
            </a:endParaRPr>
          </a:p>
          <a:p>
            <a:pPr>
              <a:lnSpc>
                <a:spcPct val="120000"/>
              </a:lnSpc>
            </a:pPr>
            <a:r>
              <a:rPr lang="pl" sz="2000" b="0" i="0" u="none" strike="noStrike" dirty="0">
                <a:effectLst/>
                <a:latin typeface="Calibri" panose="020F0502020204030204" pitchFamily="34" charset="0"/>
                <a:cs typeface="Calibri" panose="020F0502020204030204" pitchFamily="34" charset="0"/>
              </a:rPr>
              <a:t>Chociaż są one prawnie odrębne, pochodzenie etniczne jest czasami używane zamiennie z narodowością. Osoby, które podzielają tożsamość etniczną, mogą należeć do odrębnych grup etnicznych, nawet jeśli mieszkają w tym samym kraju i odwrotnie.</a:t>
            </a:r>
          </a:p>
          <a:p>
            <a:pPr>
              <a:lnSpc>
                <a:spcPct val="120000"/>
              </a:lnSpc>
            </a:pPr>
            <a:r>
              <a:rPr lang="pl" sz="2000" b="0" i="0" u="none" strike="noStrike" dirty="0">
                <a:effectLst/>
                <a:latin typeface="Calibri" panose="020F0502020204030204" pitchFamily="34" charset="0"/>
                <a:cs typeface="Calibri" panose="020F0502020204030204" pitchFamily="34" charset="0"/>
              </a:rPr>
              <a:t>Narodowość jest po prostu tożsamością narodową danej osoby, ponieważ określa miejsce jej urodzenia. Jednak pochodzenie etniczne danej osoby ujawnia jej tożsamość kulturową i przodków.</a:t>
            </a:r>
          </a:p>
          <a:p>
            <a:pPr>
              <a:lnSpc>
                <a:spcPct val="120000"/>
              </a:lnSpc>
            </a:pPr>
            <a:r>
              <a:rPr lang="pl" sz="2000" b="0" i="0" u="none" strike="noStrike" dirty="0">
                <a:effectLst/>
                <a:latin typeface="Calibri" panose="020F0502020204030204" pitchFamily="34" charset="0"/>
                <a:cs typeface="Calibri" panose="020F0502020204030204" pitchFamily="34" charset="0"/>
              </a:rPr>
              <a:t>Pozycja jaką dana osoba zajmuje w społeczeństwie, w którym żyje, może być traktowana jako jej pochodzenie etniczne. Jest to warunek posiadania wspólnych cech fizycznych lub społecznych z częścią populacji. Innymi słowy, pochodzenie etniczne to tożsamość etniczna osoby określona przez cechy oparte na pochodzeniu.</a:t>
            </a:r>
          </a:p>
          <a:p>
            <a:pPr>
              <a:lnSpc>
                <a:spcPct val="120000"/>
              </a:lnSpc>
            </a:pPr>
            <a:r>
              <a:rPr lang="pl" sz="2000" b="0" i="0" u="none" strike="noStrike" dirty="0">
                <a:effectLst/>
                <a:latin typeface="Calibri" panose="020F0502020204030204" pitchFamily="34" charset="0"/>
                <a:cs typeface="Calibri" panose="020F0502020204030204" pitchFamily="34" charset="0"/>
              </a:rPr>
              <a:t>Cechy nabyte genetycznie oraz dziedzictwo kulturowe lub historyczne to przykłady cech opartych na pochodzeniu, które odnoszą się do cech związanych z pochodzeniem.</a:t>
            </a:r>
            <a:endParaRPr lang="en-GB"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5129054"/>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10242" name="Picture 2" descr="RSS - The ethnicity data gap: exploring the evidence base">
            <a:extLst>
              <a:ext uri="{FF2B5EF4-FFF2-40B4-BE49-F238E27FC236}">
                <a16:creationId xmlns:a16="http://schemas.microsoft.com/office/drawing/2014/main" id="{B44A6D80-8159-9C9E-D0D8-0A5B76C19BB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278" b="5452"/>
          <a:stretch/>
        </p:blipFill>
        <p:spPr bwMode="auto">
          <a:xfrm>
            <a:off x="0" y="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0249" name="Rectangle 10248">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6E0EC123-4FC7-3D2E-4B1E-8291E4464D62}"/>
              </a:ext>
            </a:extLst>
          </p:cNvPr>
          <p:cNvSpPr>
            <a:spLocks noGrp="1"/>
          </p:cNvSpPr>
          <p:nvPr>
            <p:ph type="title"/>
          </p:nvPr>
        </p:nvSpPr>
        <p:spPr>
          <a:xfrm>
            <a:off x="761980" y="1523995"/>
            <a:ext cx="3795350" cy="3810000"/>
          </a:xfrm>
        </p:spPr>
        <p:txBody>
          <a:bodyPr anchor="ctr">
            <a:normAutofit/>
          </a:bodyPr>
          <a:lstStyle/>
          <a:p>
            <a:pPr algn="ctr"/>
            <a:r>
              <a:rPr lang="pl" dirty="0"/>
              <a:t>jaka jest różnica między </a:t>
            </a:r>
            <a:br>
              <a:rPr lang="en-GB" dirty="0"/>
            </a:br>
            <a:r>
              <a:rPr lang="pl" dirty="0"/>
              <a:t>rasą a pochodzeniEm etnicznym?</a:t>
            </a:r>
          </a:p>
        </p:txBody>
      </p:sp>
      <p:sp>
        <p:nvSpPr>
          <p:cNvPr id="3" name="Content Placeholder 2">
            <a:extLst>
              <a:ext uri="{FF2B5EF4-FFF2-40B4-BE49-F238E27FC236}">
                <a16:creationId xmlns:a16="http://schemas.microsoft.com/office/drawing/2014/main" id="{C9DD3886-77E2-1DDE-5178-4C18BB86A3FD}"/>
              </a:ext>
            </a:extLst>
          </p:cNvPr>
          <p:cNvSpPr>
            <a:spLocks noGrp="1"/>
          </p:cNvSpPr>
          <p:nvPr>
            <p:ph idx="1"/>
          </p:nvPr>
        </p:nvSpPr>
        <p:spPr>
          <a:xfrm>
            <a:off x="4315415" y="1047998"/>
            <a:ext cx="6898281" cy="5048002"/>
          </a:xfrm>
        </p:spPr>
        <p:txBody>
          <a:bodyPr anchor="ctr">
            <a:normAutofit/>
          </a:bodyPr>
          <a:lstStyle/>
          <a:p>
            <a:pPr>
              <a:lnSpc>
                <a:spcPct val="120000"/>
              </a:lnSpc>
            </a:pPr>
            <a:r>
              <a:rPr lang="pl" sz="1600" b="0" dirty="0">
                <a:effectLst/>
                <a:latin typeface="Calibri" panose="020F0502020204030204" pitchFamily="34" charset="0"/>
                <a:cs typeface="Calibri" panose="020F0502020204030204" pitchFamily="34" charset="0"/>
              </a:rPr>
              <a:t>Duże grupy ludzi sklasyfikowanych według wspólnego pochodzenia lub pochodzenia rasowego, narodowego, plemiennego, religijnego, językowego lub kulturowego nazywane są grupami etnicznymi.</a:t>
            </a:r>
          </a:p>
          <a:p>
            <a:pPr>
              <a:lnSpc>
                <a:spcPct val="120000"/>
              </a:lnSpc>
            </a:pPr>
            <a:r>
              <a:rPr lang="pl" sz="1600" b="0" dirty="0">
                <a:effectLst/>
                <a:latin typeface="Calibri" panose="020F0502020204030204" pitchFamily="34" charset="0"/>
                <a:cs typeface="Calibri" panose="020F0502020204030204" pitchFamily="34" charset="0"/>
              </a:rPr>
              <a:t>„Rasa” jest zwykle związana z biologią i cechami fizycznymi, takimi jak odcień skóry lub struktura włosów.</a:t>
            </a:r>
          </a:p>
          <a:p>
            <a:pPr>
              <a:lnSpc>
                <a:spcPct val="120000"/>
              </a:lnSpc>
            </a:pPr>
            <a:r>
              <a:rPr lang="pl" sz="1600" b="0" dirty="0">
                <a:effectLst/>
                <a:latin typeface="Calibri" panose="020F0502020204030204" pitchFamily="34" charset="0"/>
                <a:cs typeface="Calibri" panose="020F0502020204030204" pitchFamily="34" charset="0"/>
              </a:rPr>
              <a:t>„Pochodzenie etniczne” danej osoby jest związane z jej kulturową ekspresją i poczuciem siebie.</a:t>
            </a:r>
          </a:p>
          <a:p>
            <a:pPr>
              <a:lnSpc>
                <a:spcPct val="120000"/>
              </a:lnSpc>
            </a:pPr>
            <a:r>
              <a:rPr lang="pl" sz="1600" b="0" dirty="0">
                <a:effectLst/>
                <a:latin typeface="Calibri" panose="020F0502020204030204" pitchFamily="34" charset="0"/>
                <a:cs typeface="Calibri" panose="020F0502020204030204" pitchFamily="34" charset="0"/>
              </a:rPr>
              <a:t>Oba są jednak konstrukcjami społecznymi używanymi do klasyfikowania i opisywania grup, które wydają się być zupełnie różne. Chociaż rasa i pochodzenie etniczne są czasami mylone, nauki społeczne i biologiczne postrzegają je jako odrębne kategorie.</a:t>
            </a:r>
          </a:p>
          <a:p>
            <a:pPr>
              <a:lnSpc>
                <a:spcPct val="120000"/>
              </a:lnSpc>
            </a:pPr>
            <a:r>
              <a:rPr lang="pl" sz="1600" b="0" dirty="0">
                <a:effectLst/>
                <a:latin typeface="Calibri" panose="020F0502020204030204" pitchFamily="34" charset="0"/>
                <a:cs typeface="Calibri" panose="020F0502020204030204" pitchFamily="34" charset="0"/>
              </a:rPr>
              <a:t>Chociaż wiele grup etnicznych zostało zasymilowanych w kategorie rasowe w różnych momentach historii, ludzie często łatwiej nabywają lub odrzucają powiązania etniczne niż rasowe.</a:t>
            </a:r>
            <a:endParaRPr lang="en-GB"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21074644"/>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8" name="Rectangle 11277">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11268" name="Picture 4" descr="Ashurst targets 35% ethnic minority and 13% Black trainees - Legal Cheek">
            <a:extLst>
              <a:ext uri="{FF2B5EF4-FFF2-40B4-BE49-F238E27FC236}">
                <a16:creationId xmlns:a16="http://schemas.microsoft.com/office/drawing/2014/main" id="{4F8578EE-E062-FD32-6869-4BA1BFC7F9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975" r="30563" b="-1"/>
          <a:stretch/>
        </p:blipFill>
        <p:spPr bwMode="auto">
          <a:xfrm>
            <a:off x="1" y="2520"/>
            <a:ext cx="5712030" cy="6855480"/>
          </a:xfrm>
          <a:prstGeom prst="rect">
            <a:avLst/>
          </a:prstGeom>
          <a:noFill/>
          <a:extLst>
            <a:ext uri="{909E8E84-426E-40DD-AFC4-6F175D3DCCD1}">
              <a14:hiddenFill xmlns:a14="http://schemas.microsoft.com/office/drawing/2010/main">
                <a:solidFill>
                  <a:srgbClr val="FFFFFF"/>
                </a:solidFill>
              </a14:hiddenFill>
            </a:ext>
          </a:extLst>
        </p:spPr>
      </p:pic>
      <p:sp>
        <p:nvSpPr>
          <p:cNvPr id="11280" name="Oval 11279">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239982" y="2288987"/>
            <a:ext cx="3629891" cy="2283013"/>
          </a:xfrm>
        </p:spPr>
        <p:txBody>
          <a:bodyPr anchor="ctr">
            <a:normAutofit/>
          </a:bodyPr>
          <a:lstStyle/>
          <a:p>
            <a:pPr algn="ctr"/>
            <a:r>
              <a:rPr lang="pl" sz="3600" dirty="0">
                <a:solidFill>
                  <a:schemeClr val="bg1"/>
                </a:solidFill>
              </a:rPr>
              <a:t>MNIEJSZOŚĆ ETNICZNA</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5961413" y="761999"/>
            <a:ext cx="6044540" cy="5840681"/>
          </a:xfrm>
        </p:spPr>
        <p:txBody>
          <a:bodyPr anchor="ctr">
            <a:normAutofit lnSpcReduction="10000"/>
          </a:bodyPr>
          <a:lstStyle/>
          <a:p>
            <a:pPr marL="0" indent="0" algn="ctr">
              <a:lnSpc>
                <a:spcPct val="120000"/>
              </a:lnSpc>
              <a:buNone/>
            </a:pPr>
            <a:r>
              <a:rPr lang="pl" sz="2000" b="1" i="0" u="none" strike="noStrike" dirty="0">
                <a:effectLst/>
                <a:latin typeface="Calibri" panose="020F0502020204030204" pitchFamily="34" charset="0"/>
                <a:cs typeface="Calibri" panose="020F0502020204030204" pitchFamily="34" charset="0"/>
              </a:rPr>
              <a:t>Oxford Dictionary </a:t>
            </a:r>
            <a:r>
              <a:rPr lang="pl" sz="2000" b="1" dirty="0">
                <a:latin typeface="Calibri" panose="020F0502020204030204" pitchFamily="34" charset="0"/>
                <a:cs typeface="Calibri" panose="020F0502020204030204" pitchFamily="34" charset="0"/>
              </a:rPr>
              <a:t>definiuje mniejszość etniczną jako</a:t>
            </a:r>
          </a:p>
          <a:p>
            <a:pPr marL="0" indent="0" algn="ctr">
              <a:lnSpc>
                <a:spcPct val="120000"/>
              </a:lnSpc>
              <a:buNone/>
            </a:pPr>
            <a:r>
              <a:rPr lang="pl" sz="2000" b="1" dirty="0">
                <a:solidFill>
                  <a:schemeClr val="accent1">
                    <a:lumMod val="60000"/>
                    <a:lumOff val="40000"/>
                  </a:schemeClr>
                </a:solidFill>
                <a:latin typeface="Calibri" panose="020F0502020204030204" pitchFamily="34" charset="0"/>
                <a:cs typeface="Calibri" panose="020F0502020204030204" pitchFamily="34" charset="0"/>
              </a:rPr>
              <a:t>„ </a:t>
            </a:r>
            <a:r>
              <a:rPr lang="pl" sz="2000" b="1" i="0" dirty="0">
                <a:solidFill>
                  <a:schemeClr val="accent1">
                    <a:lumMod val="60000"/>
                    <a:lumOff val="40000"/>
                  </a:schemeClr>
                </a:solidFill>
                <a:effectLst/>
                <a:latin typeface="Calibri" panose="020F0502020204030204" pitchFamily="34" charset="0"/>
                <a:cs typeface="Calibri" panose="020F0502020204030204" pitchFamily="34" charset="0"/>
              </a:rPr>
              <a:t>grupa ludzi, którzy podzielają tradycję kulturową, religię itp. </a:t>
            </a:r>
            <a:r>
              <a:rPr lang="pl" sz="2000" b="1" dirty="0">
                <a:solidFill>
                  <a:schemeClr val="accent1">
                    <a:lumMod val="60000"/>
                    <a:lumOff val="40000"/>
                  </a:schemeClr>
                </a:solidFill>
                <a:effectLst/>
                <a:latin typeface="Calibri" panose="020F0502020204030204" pitchFamily="34" charset="0"/>
                <a:cs typeface="Calibri" panose="020F0502020204030204" pitchFamily="34" charset="0"/>
              </a:rPr>
              <a:t>, żyjących w kraju, w którym główna </a:t>
            </a:r>
            <a:r>
              <a:rPr lang="pl" sz="2000" b="1" dirty="0">
                <a:solidFill>
                  <a:schemeClr val="accent1">
                    <a:lumMod val="60000"/>
                    <a:lumOff val="40000"/>
                  </a:schemeClr>
                </a:solidFill>
                <a:latin typeface="Calibri" panose="020F0502020204030204" pitchFamily="34" charset="0"/>
                <a:cs typeface="Calibri" panose="020F0502020204030204" pitchFamily="34" charset="0"/>
              </a:rPr>
              <a:t>grupa etniczna </a:t>
            </a:r>
            <a:r>
              <a:rPr lang="pl" sz="2000" b="1" dirty="0">
                <a:solidFill>
                  <a:schemeClr val="accent1">
                    <a:lumMod val="60000"/>
                    <a:lumOff val="40000"/>
                  </a:schemeClr>
                </a:solidFill>
                <a:effectLst/>
                <a:latin typeface="Calibri" panose="020F0502020204030204" pitchFamily="34" charset="0"/>
                <a:cs typeface="Calibri" panose="020F0502020204030204" pitchFamily="34" charset="0"/>
              </a:rPr>
              <a:t>jest inna”</a:t>
            </a:r>
          </a:p>
          <a:p>
            <a:pPr>
              <a:lnSpc>
                <a:spcPct val="120000"/>
              </a:lnSpc>
            </a:pPr>
            <a:r>
              <a:rPr lang="pl" sz="2000" b="0" i="0" u="none" strike="noStrike" dirty="0">
                <a:effectLst/>
                <a:latin typeface="Calibri" panose="020F0502020204030204" pitchFamily="34" charset="0"/>
                <a:cs typeface="Calibri" panose="020F0502020204030204" pitchFamily="34" charset="0"/>
              </a:rPr>
              <a:t>Ochrona praw i wolności różnych mniejszości, w tym tych, które identyfikują się jako mniejszości religijne, rasowe, etniczne lub seksualne, ma zasadnicze znaczenie dla wielokulturowości.</a:t>
            </a:r>
          </a:p>
          <a:p>
            <a:pPr>
              <a:lnSpc>
                <a:spcPct val="120000"/>
              </a:lnSpc>
            </a:pPr>
            <a:r>
              <a:rPr lang="pl" sz="2000" b="0" i="0" u="none" strike="noStrike" dirty="0">
                <a:effectLst/>
                <a:latin typeface="Calibri" panose="020F0502020204030204" pitchFamily="34" charset="0"/>
                <a:cs typeface="Calibri" panose="020F0502020204030204" pitchFamily="34" charset="0"/>
              </a:rPr>
              <a:t>Obecność kultur mniejszościowych w społeczeństwie musi być uznana, aby istniała różnorodność. Potrzeby mniejszości muszą zostać zidentyfikowane, rozpoznane i zaspokojone. Prawa mniejszości, które chronią zbiorowe prawa grup mniejszościowych, w tym prawną ochronę świąt religijnych i wymogi dotyczące ubioru, są jednym ze sposobów, w jaki to się stało.</a:t>
            </a:r>
            <a:endParaRPr lang="en-GB"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43783305"/>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99" name="Rectangle 12294">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12290" name="Picture 2" descr="EPSRC publishes detailed ethnicity data – UKRI">
            <a:extLst>
              <a:ext uri="{FF2B5EF4-FFF2-40B4-BE49-F238E27FC236}">
                <a16:creationId xmlns:a16="http://schemas.microsoft.com/office/drawing/2014/main" id="{786DDCE9-078D-560C-B6BA-DB513DBAB3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41" r="23404"/>
          <a:stretch/>
        </p:blipFill>
        <p:spPr bwMode="auto">
          <a:xfrm>
            <a:off x="1" y="2520"/>
            <a:ext cx="5838701" cy="6855480"/>
          </a:xfrm>
          <a:prstGeom prst="rect">
            <a:avLst/>
          </a:prstGeom>
          <a:noFill/>
          <a:extLst>
            <a:ext uri="{909E8E84-426E-40DD-AFC4-6F175D3DCCD1}">
              <a14:hiddenFill xmlns:a14="http://schemas.microsoft.com/office/drawing/2010/main">
                <a:solidFill>
                  <a:srgbClr val="FFFFFF"/>
                </a:solidFill>
              </a14:hiddenFill>
            </a:ext>
          </a:extLst>
        </p:spPr>
      </p:pic>
      <p:sp>
        <p:nvSpPr>
          <p:cNvPr id="12300" name="Oval 12296">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239982" y="2288987"/>
            <a:ext cx="3629891" cy="2283013"/>
          </a:xfrm>
        </p:spPr>
        <p:txBody>
          <a:bodyPr anchor="ctr">
            <a:normAutofit/>
          </a:bodyPr>
          <a:lstStyle/>
          <a:p>
            <a:pPr algn="ctr"/>
            <a:r>
              <a:rPr lang="pl" dirty="0">
                <a:solidFill>
                  <a:schemeClr val="bg1"/>
                </a:solidFill>
              </a:rPr>
              <a:t>RÓŻNORODNOŚĆ</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5997039" y="356260"/>
            <a:ext cx="6068292" cy="6329548"/>
          </a:xfrm>
        </p:spPr>
        <p:txBody>
          <a:bodyPr anchor="ctr">
            <a:normAutofit fontScale="92500" lnSpcReduction="10000"/>
          </a:bodyPr>
          <a:lstStyle/>
          <a:p>
            <a:pPr>
              <a:lnSpc>
                <a:spcPct val="120000"/>
              </a:lnSpc>
            </a:pPr>
            <a:r>
              <a:rPr lang="pl" dirty="0">
                <a:latin typeface="Calibri" panose="020F0502020204030204" pitchFamily="34" charset="0"/>
                <a:cs typeface="Calibri" panose="020F0502020204030204" pitchFamily="34" charset="0"/>
              </a:rPr>
              <a:t>Różnorodność </a:t>
            </a:r>
            <a:r>
              <a:rPr lang="pl" b="0" i="0" u="none" strike="noStrike" dirty="0">
                <a:effectLst/>
                <a:latin typeface="Calibri" panose="020F0502020204030204" pitchFamily="34" charset="0"/>
                <a:cs typeface="Calibri" panose="020F0502020204030204" pitchFamily="34" charset="0"/>
              </a:rPr>
              <a:t>kulturowa jest czymś, co zgodnie z wielokulturowością powinno być doceniane, a nie tylko tolerowane.</a:t>
            </a:r>
          </a:p>
          <a:p>
            <a:pPr>
              <a:lnSpc>
                <a:spcPct val="120000"/>
              </a:lnSpc>
            </a:pPr>
            <a:r>
              <a:rPr lang="pl" dirty="0">
                <a:latin typeface="Calibri" panose="020F0502020204030204" pitchFamily="34" charset="0"/>
                <a:cs typeface="Calibri" panose="020F0502020204030204" pitchFamily="34" charset="0"/>
              </a:rPr>
              <a:t>Różnorodność </a:t>
            </a:r>
            <a:r>
              <a:rPr lang="pl" b="0" i="0" u="none" strike="noStrike" dirty="0">
                <a:effectLst/>
                <a:latin typeface="Calibri" panose="020F0502020204030204" pitchFamily="34" charset="0"/>
                <a:cs typeface="Calibri" panose="020F0502020204030204" pitchFamily="34" charset="0"/>
              </a:rPr>
              <a:t>kulturowa jest korzystna i zgodna ze spójnością polityczną, spójnością obywatelską i obywatelstwem.</a:t>
            </a:r>
          </a:p>
          <a:p>
            <a:pPr>
              <a:lnSpc>
                <a:spcPct val="120000"/>
              </a:lnSpc>
            </a:pPr>
            <a:r>
              <a:rPr lang="pl" b="0" i="0" u="none" strike="noStrike" dirty="0">
                <a:effectLst/>
                <a:latin typeface="Calibri" panose="020F0502020204030204" pitchFamily="34" charset="0"/>
                <a:cs typeface="Calibri" panose="020F0502020204030204" pitchFamily="34" charset="0"/>
              </a:rPr>
              <a:t>Różnorodność jest antidotum na uprzedzenia, ponieważ sprzyja wymianie kulturowej i docenianiu różnorodności między grupami. Ekstremizm i wrogość powstają, gdy odmawia się przestrzeni dla rozwoju </a:t>
            </a:r>
            <a:r>
              <a:rPr lang="pl" dirty="0">
                <a:latin typeface="Calibri" panose="020F0502020204030204" pitchFamily="34" charset="0"/>
                <a:cs typeface="Calibri" panose="020F0502020204030204" pitchFamily="34" charset="0"/>
              </a:rPr>
              <a:t>różnorodności kulturowej.</a:t>
            </a:r>
          </a:p>
          <a:p>
            <a:pPr>
              <a:lnSpc>
                <a:spcPct val="120000"/>
              </a:lnSpc>
            </a:pPr>
            <a:r>
              <a:rPr lang="pl" b="0" i="0" u="none" strike="noStrike" dirty="0">
                <a:effectLst/>
                <a:latin typeface="Calibri" panose="020F0502020204030204" pitchFamily="34" charset="0"/>
                <a:cs typeface="Calibri" panose="020F0502020204030204" pitchFamily="34" charset="0"/>
              </a:rPr>
              <a:t>W przeciwieństwie do monokultury, globalnej monokultury, czyli homogeniczności kultur, którą można porównać do rozwoju kulturowego, różnorodność kulturowa to jakość różnych lub </a:t>
            </a:r>
            <a:r>
              <a:rPr lang="pl" dirty="0">
                <a:latin typeface="Calibri" panose="020F0502020204030204" pitchFamily="34" charset="0"/>
                <a:cs typeface="Calibri" panose="020F0502020204030204" pitchFamily="34" charset="0"/>
              </a:rPr>
              <a:t>innych</a:t>
            </a:r>
            <a:r>
              <a:rPr lang="pl" b="0" i="0" u="none" strike="noStrike" dirty="0">
                <a:effectLst/>
                <a:latin typeface="Calibri" panose="020F0502020204030204" pitchFamily="34" charset="0"/>
                <a:cs typeface="Calibri" panose="020F0502020204030204" pitchFamily="34" charset="0"/>
              </a:rPr>
              <a:t> kultur.</a:t>
            </a:r>
          </a:p>
          <a:p>
            <a:pPr>
              <a:lnSpc>
                <a:spcPct val="120000"/>
              </a:lnSpc>
            </a:pPr>
            <a:r>
              <a:rPr lang="pl" b="0" i="0" u="none" strike="noStrike" dirty="0">
                <a:effectLst/>
                <a:latin typeface="Calibri" panose="020F0502020204030204" pitchFamily="34" charset="0"/>
                <a:cs typeface="Calibri" panose="020F0502020204030204" pitchFamily="34" charset="0"/>
              </a:rPr>
              <a:t>Różne kultury szanujące swoje cechy szczególne - to kolejna definicja „różnorodności kulturowej”. Jest często używana do omawiania różnorodności społeczeństw lub kultur ludzkich na określonym obszarze lub na całym świecie. Nawiązuje do włączenia wielu kulturowych punktów widzenia w ramach grupy lub cywilizacji.</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37262629"/>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13314" name="Picture 2" descr="Three new acts signed into law">
            <a:extLst>
              <a:ext uri="{FF2B5EF4-FFF2-40B4-BE49-F238E27FC236}">
                <a16:creationId xmlns:a16="http://schemas.microsoft.com/office/drawing/2014/main" id="{8DD4840A-4F0A-047F-C637-04CDCD9EC1B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970" r="3142"/>
          <a:stretch/>
        </p:blipFill>
        <p:spPr bwMode="auto">
          <a:xfrm>
            <a:off x="0" y="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321" name="Rectangle 13320">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126165" y="761990"/>
            <a:ext cx="9939647" cy="1260764"/>
          </a:xfrm>
        </p:spPr>
        <p:txBody>
          <a:bodyPr anchor="ctr">
            <a:normAutofit/>
          </a:bodyPr>
          <a:lstStyle/>
          <a:p>
            <a:pPr algn="ctr"/>
            <a:r>
              <a:rPr lang="pl" i="0" u="none" strike="noStrike" dirty="0">
                <a:effectLst/>
              </a:rPr>
              <a:t>Ustawy o równym statusie 2000-2018 IRLANDIA</a:t>
            </a:r>
            <a:endParaRPr lang="en-GB" dirty="0"/>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761976" y="1805049"/>
            <a:ext cx="10412705" cy="4290951"/>
          </a:xfrm>
        </p:spPr>
        <p:txBody>
          <a:bodyPr anchor="ctr">
            <a:normAutofit/>
          </a:bodyPr>
          <a:lstStyle/>
          <a:p>
            <a:pPr>
              <a:lnSpc>
                <a:spcPct val="120000"/>
              </a:lnSpc>
            </a:pPr>
            <a:r>
              <a:rPr lang="pl" sz="1600" b="0" i="0" u="none" strike="noStrike" dirty="0">
                <a:effectLst/>
                <a:latin typeface="Calibri" panose="020F0502020204030204" pitchFamily="34" charset="0"/>
                <a:cs typeface="Calibri" panose="020F0502020204030204" pitchFamily="34" charset="0"/>
              </a:rPr>
              <a:t>Ustawy o Równym Statusie 2000-2018 („Ustawy”) zakazują dyskryminacji w mieszkalnictwie, edukacji oraz dostawach towarów i usług. Uwzględniono dziewięć kategorii płci, stanu cywilnego, statusu rodzinnego, wieku, </a:t>
            </a:r>
            <a:r>
              <a:rPr lang="pl" sz="1600" dirty="0">
                <a:latin typeface="Calibri" panose="020F0502020204030204" pitchFamily="34" charset="0"/>
                <a:cs typeface="Calibri" panose="020F0502020204030204" pitchFamily="34" charset="0"/>
              </a:rPr>
              <a:t>niepełnosprawności , orientacji seksualnej, rasy, religii i uczestnictwa w społeczności podróżników.</a:t>
            </a:r>
          </a:p>
          <a:p>
            <a:pPr>
              <a:lnSpc>
                <a:spcPct val="120000"/>
              </a:lnSpc>
            </a:pPr>
            <a:r>
              <a:rPr lang="pl" sz="1600" b="0" i="0" u="none" strike="noStrike" dirty="0">
                <a:effectLst/>
                <a:latin typeface="Calibri" panose="020F0502020204030204" pitchFamily="34" charset="0"/>
                <a:cs typeface="Calibri" panose="020F0502020204030204" pitchFamily="34" charset="0"/>
              </a:rPr>
              <a:t>Ustawy zabraniają dyskryminacji każdego, kto otrzymuje dodatki do czynszu, pomoc mieszkaniową lub zasiłki socjalne podczas świadczenia usług mieszkaniowych.</a:t>
            </a:r>
          </a:p>
          <a:p>
            <a:pPr>
              <a:lnSpc>
                <a:spcPct val="120000"/>
              </a:lnSpc>
            </a:pPr>
            <a:r>
              <a:rPr lang="pl" sz="1600" b="0" i="0" u="none" strike="noStrike" dirty="0">
                <a:effectLst/>
                <a:latin typeface="Calibri" panose="020F0502020204030204" pitchFamily="34" charset="0"/>
                <a:cs typeface="Calibri" panose="020F0502020204030204" pitchFamily="34" charset="0"/>
              </a:rPr>
              <a:t>Z zastrzeżeniem pewnych wyjątków ustawy zabraniają dyskryminacji w korzystaniu i dostępie do towarów i usług, w tym dyskryminacji pośredniej, dyskryminacji przez asocjację, molestowania seksualnego i innych form wiktymizacji. Ustawy zezwalają na konstruktywne działania na rzecz równości osób znajdujących się w niekorzystnej sytuacji lub w celu zaspokojenia wyjątkowych potrzeb jednostek.</a:t>
            </a:r>
          </a:p>
          <a:p>
            <a:pPr>
              <a:lnSpc>
                <a:spcPct val="120000"/>
              </a:lnSpc>
            </a:pPr>
            <a:r>
              <a:rPr lang="pl" sz="1600" b="0" i="0" u="none" strike="noStrike" dirty="0">
                <a:effectLst/>
                <a:latin typeface="Calibri" panose="020F0502020204030204" pitchFamily="34" charset="0"/>
                <a:cs typeface="Calibri" panose="020F0502020204030204" pitchFamily="34" charset="0"/>
              </a:rPr>
              <a:t>Zabronione sa również reklamy dyskryminujące. Reklamy sugerujące zamiar dyskryminacji, nękania lub molestowania seksualnego innej osoby lub reklamy, które można rozsądnie zinterpretować jako sugerujące taki zamiar, nie mogą być publikowane ani eksponowane.</a:t>
            </a:r>
            <a:endParaRPr lang="en-GB"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44173650"/>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5" name="Rectangle 17414">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17410" name="Picture 2" descr="The Declaration of Human Rights">
            <a:extLst>
              <a:ext uri="{FF2B5EF4-FFF2-40B4-BE49-F238E27FC236}">
                <a16:creationId xmlns:a16="http://schemas.microsoft.com/office/drawing/2014/main" id="{815B1369-4C67-C710-F4E3-CC7E18F289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888" b="13607"/>
          <a:stretch/>
        </p:blipFill>
        <p:spPr bwMode="auto">
          <a:xfrm>
            <a:off x="21"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7417" name="Rectangle 17416">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290065" y="1175658"/>
            <a:ext cx="9519484" cy="583870"/>
          </a:xfrm>
        </p:spPr>
        <p:txBody>
          <a:bodyPr anchor="ctr">
            <a:noAutofit/>
          </a:bodyPr>
          <a:lstStyle/>
          <a:p>
            <a:pPr algn="ctr"/>
            <a:r>
              <a:rPr lang="pl" sz="2400" i="0" u="none" strike="noStrike" dirty="0">
                <a:effectLst/>
              </a:rPr>
              <a:t>Zgodnie z prawem irlandzkim </a:t>
            </a:r>
            <a:r>
              <a:rPr lang="pl" sz="2400" i="0" u="none" strike="noStrike" dirty="0">
                <a:solidFill>
                  <a:srgbClr val="FF0000"/>
                </a:solidFill>
                <a:effectLst/>
              </a:rPr>
              <a:t>podstawami chronionymi</a:t>
            </a:r>
            <a:r>
              <a:rPr lang="pl" sz="2400" i="0" u="none" strike="noStrike" dirty="0">
                <a:effectLst/>
              </a:rPr>
              <a:t> </a:t>
            </a:r>
            <a:r>
              <a:rPr lang="pl" sz="2400" dirty="0"/>
              <a:t>są</a:t>
            </a:r>
            <a:r>
              <a:rPr lang="pl" sz="2400" i="0" u="none" strike="noStrike" dirty="0">
                <a:effectLst/>
              </a:rPr>
              <a:t>:</a:t>
            </a:r>
            <a:br>
              <a:rPr lang="en-GB" b="0" i="0" u="none" strike="noStrike" dirty="0">
                <a:effectLst/>
                <a:latin typeface="Lato" panose="020F0502020204030203" pitchFamily="34" charset="0"/>
              </a:rPr>
            </a:br>
            <a:endParaRPr lang="en-GB" dirty="0"/>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1072738" y="2038596"/>
            <a:ext cx="10046523" cy="4314703"/>
          </a:xfrm>
        </p:spPr>
        <p:txBody>
          <a:bodyPr anchor="ctr">
            <a:normAutofit/>
          </a:bodyPr>
          <a:lstStyle/>
          <a:p>
            <a:pPr algn="l"/>
            <a:r>
              <a:rPr lang="pl" sz="16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Płeć (mężczyzna, kobieta, osoba transpłciowa lub osoba niebinarna)</a:t>
            </a:r>
          </a:p>
          <a:p>
            <a:pPr marL="0" indent="0" algn="l">
              <a:buNone/>
            </a:pPr>
            <a:r>
              <a:rPr lang="pl" sz="1600" b="0" i="0" u="none" strike="noStrike" dirty="0">
                <a:effectLst/>
                <a:latin typeface="Calibri" panose="020F0502020204030204" pitchFamily="34" charset="0"/>
                <a:cs typeface="Calibri" panose="020F0502020204030204" pitchFamily="34" charset="0"/>
              </a:rPr>
              <a:t>Jeśli ktoś traktuje cię mniej przychylnie, ponieważ jesteś innej płci niż ktoś inny.</a:t>
            </a:r>
          </a:p>
          <a:p>
            <a:pPr algn="l"/>
            <a:r>
              <a:rPr lang="pl" sz="16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Stan cywilny (stan wolny, żonaty, w separacji, rozwiedziony, owdowiały lub w związku partnerskim)</a:t>
            </a:r>
          </a:p>
          <a:p>
            <a:pPr marL="0" indent="0" algn="l">
              <a:buNone/>
            </a:pPr>
            <a:r>
              <a:rPr lang="pl" sz="1600" b="0" i="0" u="none" strike="noStrike" dirty="0">
                <a:effectLst/>
                <a:latin typeface="Calibri" panose="020F0502020204030204" pitchFamily="34" charset="0"/>
                <a:cs typeface="Calibri" panose="020F0502020204030204" pitchFamily="34" charset="0"/>
              </a:rPr>
              <a:t>Jeśli ktoś traktuje cię mniej przychylnie, ponieważ masz inny stan cywilny niż ktoś inny.</a:t>
            </a:r>
          </a:p>
          <a:p>
            <a:pPr algn="l"/>
            <a:r>
              <a:rPr lang="pl" sz="16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Status rodzinny (osoba w ciąży, rodzic, pełniący obowiązki rodzica dziecka lub opiekun osoby niepełnosprawnej wymagającej ciągłej opieki)</a:t>
            </a:r>
          </a:p>
          <a:p>
            <a:pPr marL="0" indent="0" algn="l">
              <a:buNone/>
            </a:pPr>
            <a:r>
              <a:rPr lang="pl" sz="1600" b="0" i="0" u="none" strike="noStrike" dirty="0">
                <a:effectLst/>
                <a:latin typeface="Calibri" panose="020F0502020204030204" pitchFamily="34" charset="0"/>
                <a:cs typeface="Calibri" panose="020F0502020204030204" pitchFamily="34" charset="0"/>
              </a:rPr>
              <a:t>Jeśli ktoś traktuje cię mniej przychylnie, ponieważ masz inny status rodzinny niż ktoś inny.</a:t>
            </a:r>
          </a:p>
          <a:p>
            <a:pPr marL="0" indent="0" algn="l">
              <a:buNone/>
            </a:pPr>
            <a:r>
              <a:rPr lang="pl" sz="1600" b="0" i="0" u="none" strike="noStrike" dirty="0">
                <a:effectLst/>
                <a:latin typeface="Calibri" panose="020F0502020204030204" pitchFamily="34" charset="0"/>
                <a:cs typeface="Calibri" panose="020F0502020204030204" pitchFamily="34" charset="0"/>
              </a:rPr>
              <a:t>(Uwaga: niektóre sytuacje podlegające tej podstawie mogą również dotyczyć płci).</a:t>
            </a:r>
          </a:p>
          <a:p>
            <a:r>
              <a:rPr lang="pl" sz="16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Orientacja seksualna (heteroseksualna, homoseksualna lub biseksualna)</a:t>
            </a:r>
          </a:p>
          <a:p>
            <a:pPr marL="0" indent="0" algn="l">
              <a:buNone/>
            </a:pPr>
            <a:r>
              <a:rPr lang="pl" sz="1600" b="0" i="0" u="none" strike="noStrike" dirty="0">
                <a:effectLst/>
                <a:latin typeface="Calibri" panose="020F0502020204030204" pitchFamily="34" charset="0"/>
                <a:cs typeface="Calibri" panose="020F0502020204030204" pitchFamily="34" charset="0"/>
              </a:rPr>
              <a:t>Jeśli ktoś traktuje cię mniej przychylnie, ponieważ masz inną orientację seksualną niż ktoś inny.</a:t>
            </a:r>
          </a:p>
          <a:p>
            <a:endParaRPr lang="en-GB" sz="1100" dirty="0"/>
          </a:p>
          <a:p>
            <a:pPr>
              <a:lnSpc>
                <a:spcPct val="120000"/>
              </a:lnSpc>
            </a:pPr>
            <a:endParaRPr lang="en-GB" sz="1100" dirty="0"/>
          </a:p>
        </p:txBody>
      </p:sp>
    </p:spTree>
    <p:extLst>
      <p:ext uri="{BB962C8B-B14F-4D97-AF65-F5344CB8AC3E}">
        <p14:creationId xmlns:p14="http://schemas.microsoft.com/office/powerpoint/2010/main" val="2460170956"/>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5" name="Rectangle 17414">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17410" name="Picture 2" descr="The Declaration of Human Rights">
            <a:extLst>
              <a:ext uri="{FF2B5EF4-FFF2-40B4-BE49-F238E27FC236}">
                <a16:creationId xmlns:a16="http://schemas.microsoft.com/office/drawing/2014/main" id="{815B1369-4C67-C710-F4E3-CC7E18F289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888" b="13607"/>
          <a:stretch/>
        </p:blipFill>
        <p:spPr bwMode="auto">
          <a:xfrm>
            <a:off x="21"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7417" name="Rectangle 17416">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973777" y="1282536"/>
            <a:ext cx="10145485" cy="4975760"/>
          </a:xfrm>
        </p:spPr>
        <p:txBody>
          <a:bodyPr anchor="ctr">
            <a:normAutofit fontScale="70000" lnSpcReduction="20000"/>
          </a:bodyPr>
          <a:lstStyle/>
          <a:p>
            <a:pPr algn="l"/>
            <a:r>
              <a:rPr lang="pl" sz="20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Wiek (dotyczy tylko osób, które ukończyły osiemnaście lat)</a:t>
            </a:r>
          </a:p>
          <a:p>
            <a:pPr marL="0" indent="0" algn="l">
              <a:buNone/>
            </a:pPr>
            <a:r>
              <a:rPr lang="pl" sz="2000" b="0" i="0" u="none" strike="noStrike" dirty="0">
                <a:effectLst/>
                <a:latin typeface="Calibri" panose="020F0502020204030204" pitchFamily="34" charset="0"/>
                <a:cs typeface="Calibri" panose="020F0502020204030204" pitchFamily="34" charset="0"/>
              </a:rPr>
              <a:t>Jeśli ktoś traktuje cię mniej przychylnie, ponieważ jesteś starszy lub młodszy od kogoś innego i to bez ważnego powodu („obiektywne uzasadnienie”).</a:t>
            </a:r>
          </a:p>
          <a:p>
            <a:pPr marL="0" indent="0" algn="l">
              <a:buNone/>
            </a:pPr>
            <a:r>
              <a:rPr lang="pl" sz="2000" b="0" i="0" u="none" strike="noStrike" dirty="0">
                <a:effectLst/>
                <a:latin typeface="Calibri" panose="020F0502020204030204" pitchFamily="34" charset="0"/>
                <a:cs typeface="Calibri" panose="020F0502020204030204" pitchFamily="34" charset="0"/>
              </a:rPr>
              <a:t>(Uwaga: ta podstawa nie obejmuje domniemanej dyskryminacji dzieci w szkołach).</a:t>
            </a:r>
          </a:p>
          <a:p>
            <a:pPr algn="l"/>
            <a:r>
              <a:rPr lang="pl" sz="20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Przekonania religijne (w tym pochodzenie religijne i osoby niewierzące)</a:t>
            </a:r>
          </a:p>
          <a:p>
            <a:pPr marL="0" indent="0" algn="l">
              <a:buNone/>
            </a:pPr>
            <a:r>
              <a:rPr lang="pl" sz="2000" b="0" i="0" u="none" strike="noStrike" dirty="0">
                <a:effectLst/>
                <a:latin typeface="Calibri" panose="020F0502020204030204" pitchFamily="34" charset="0"/>
                <a:cs typeface="Calibri" panose="020F0502020204030204" pitchFamily="34" charset="0"/>
              </a:rPr>
              <a:t>Jeśli ktoś traktuje cię mniej przychylnie, ponieważ wyznajesz inną religię niż ktoś inny lub np. </a:t>
            </a:r>
            <a:r>
              <a:rPr lang="pl-PL" sz="2000" b="0" i="0" u="none" strike="noStrike" dirty="0">
                <a:effectLst/>
                <a:latin typeface="Calibri" panose="020F0502020204030204" pitchFamily="34" charset="0"/>
                <a:cs typeface="Calibri" panose="020F0502020204030204" pitchFamily="34" charset="0"/>
              </a:rPr>
              <a:t>nie wyznajesz żadnej religi ale ktoś inny tak.</a:t>
            </a:r>
            <a:endParaRPr lang="pl" sz="2000" b="0" i="0" u="none" strike="noStrike" dirty="0">
              <a:effectLst/>
              <a:latin typeface="Calibri" panose="020F0502020204030204" pitchFamily="34" charset="0"/>
              <a:cs typeface="Calibri" panose="020F0502020204030204" pitchFamily="34" charset="0"/>
            </a:endParaRPr>
          </a:p>
          <a:p>
            <a:r>
              <a:rPr lang="pl" sz="20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Członkostwo w społeczności podróżników</a:t>
            </a:r>
          </a:p>
          <a:p>
            <a:pPr marL="0" indent="0" algn="l">
              <a:buNone/>
            </a:pPr>
            <a:r>
              <a:rPr lang="pl" sz="2000" b="0" i="0" u="none" strike="noStrike" dirty="0">
                <a:effectLst/>
                <a:latin typeface="Calibri" panose="020F0502020204030204" pitchFamily="34" charset="0"/>
                <a:cs typeface="Calibri" panose="020F0502020204030204" pitchFamily="34" charset="0"/>
              </a:rPr>
              <a:t>Jeśli ktoś traktuje Cię mniej przychylnie, ponieważ jesteś członkiem społeczności Traveler, a ktoś inny nie.</a:t>
            </a:r>
          </a:p>
          <a:p>
            <a:pPr algn="l"/>
            <a:r>
              <a:rPr lang="pl" sz="20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Rasa (kolor skóry, narodowość, pochodzenie etniczne lub narodowe)</a:t>
            </a:r>
          </a:p>
          <a:p>
            <a:pPr marL="0" indent="0" algn="l">
              <a:buNone/>
            </a:pPr>
            <a:r>
              <a:rPr lang="pl" sz="2000" b="0" i="0" u="none" strike="noStrike" dirty="0">
                <a:effectLst/>
                <a:latin typeface="Calibri" panose="020F0502020204030204" pitchFamily="34" charset="0"/>
                <a:cs typeface="Calibri" panose="020F0502020204030204" pitchFamily="34" charset="0"/>
              </a:rPr>
              <a:t>Jeśli ktoś traktuje cię mniej przychylnie, ponieważ masz inny kolor skóry, narodowość lub pochodzenie etniczne niż ktoś inny.</a:t>
            </a:r>
          </a:p>
          <a:p>
            <a:pPr algn="l"/>
            <a:r>
              <a:rPr lang="pl" sz="20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Niepełnosprawność (niepełnosprawność intelektualna, umysłowa i/lub fizyczna)</a:t>
            </a:r>
          </a:p>
          <a:p>
            <a:pPr marL="0" indent="0" algn="l">
              <a:buNone/>
            </a:pPr>
            <a:r>
              <a:rPr lang="pl" sz="2000" dirty="0">
                <a:latin typeface="Calibri" panose="020F0502020204030204" pitchFamily="34" charset="0"/>
                <a:cs typeface="Calibri" panose="020F0502020204030204" pitchFamily="34" charset="0"/>
              </a:rPr>
              <a:t>Jeśli </a:t>
            </a:r>
            <a:r>
              <a:rPr lang="pl" sz="2000" b="0" i="0" u="none" strike="noStrike" dirty="0">
                <a:effectLst/>
                <a:latin typeface="Calibri" panose="020F0502020204030204" pitchFamily="34" charset="0"/>
                <a:cs typeface="Calibri" panose="020F0502020204030204" pitchFamily="34" charset="0"/>
              </a:rPr>
              <a:t>ktoś traktuje Cię mniej przychylnie, ponieważ Ty </a:t>
            </a:r>
            <a:r>
              <a:rPr lang="pl" sz="2000" dirty="0">
                <a:latin typeface="Calibri" panose="020F0502020204030204" pitchFamily="34" charset="0"/>
                <a:cs typeface="Calibri" panose="020F0502020204030204" pitchFamily="34" charset="0"/>
              </a:rPr>
              <a:t> masz</a:t>
            </a:r>
            <a:r>
              <a:rPr lang="pl" sz="2000" b="0" i="0" u="none" strike="noStrike" dirty="0">
                <a:effectLst/>
                <a:latin typeface="Calibri" panose="020F0502020204030204" pitchFamily="34" charset="0"/>
                <a:cs typeface="Calibri" panose="020F0502020204030204" pitchFamily="34" charset="0"/>
              </a:rPr>
              <a:t> niepełnosprawność, a ktoś inny ma inną niepełnosprawność lub nie jest niepełnosprawny.</a:t>
            </a:r>
          </a:p>
          <a:p>
            <a:endParaRPr lang="en-GB" sz="1100" dirty="0"/>
          </a:p>
          <a:p>
            <a:pPr>
              <a:lnSpc>
                <a:spcPct val="120000"/>
              </a:lnSpc>
            </a:pPr>
            <a:endParaRPr lang="en-GB" sz="1100" dirty="0"/>
          </a:p>
        </p:txBody>
      </p:sp>
    </p:spTree>
    <p:extLst>
      <p:ext uri="{BB962C8B-B14F-4D97-AF65-F5344CB8AC3E}">
        <p14:creationId xmlns:p14="http://schemas.microsoft.com/office/powerpoint/2010/main" val="4153456361"/>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3" name="Rectangle 19462">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19458" name="Picture 2" descr="Discrimination in public law | Doughty Street Chambers">
            <a:extLst>
              <a:ext uri="{FF2B5EF4-FFF2-40B4-BE49-F238E27FC236}">
                <a16:creationId xmlns:a16="http://schemas.microsoft.com/office/drawing/2014/main" id="{E920E4C5-C7BF-6B09-B174-165972A357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419" r="18359"/>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9465" name="Rectangle 19464">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465191" y="1072737"/>
            <a:ext cx="9436357" cy="494805"/>
          </a:xfrm>
        </p:spPr>
        <p:txBody>
          <a:bodyPr anchor="ctr">
            <a:noAutofit/>
          </a:bodyPr>
          <a:lstStyle/>
          <a:p>
            <a:pPr algn="ctr"/>
            <a:r>
              <a:rPr lang="pl" sz="3200" dirty="0"/>
              <a:t>RODZAJE DYSKRYMINACJI</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1068779" y="1878279"/>
            <a:ext cx="10361219" cy="4217721"/>
          </a:xfrm>
        </p:spPr>
        <p:txBody>
          <a:bodyPr anchor="ctr">
            <a:normAutofit/>
          </a:bodyPr>
          <a:lstStyle/>
          <a:p>
            <a:pPr>
              <a:lnSpc>
                <a:spcPct val="120000"/>
              </a:lnSpc>
            </a:pPr>
            <a:r>
              <a:rPr lang="pl" sz="1400" b="1" i="0" u="none" strike="noStrike" dirty="0">
                <a:solidFill>
                  <a:schemeClr val="accent6">
                    <a:lumMod val="75000"/>
                  </a:schemeClr>
                </a:solidFill>
                <a:effectLst/>
                <a:latin typeface="Calibri" panose="020F0502020204030204" pitchFamily="34" charset="0"/>
                <a:cs typeface="Calibri" panose="020F0502020204030204" pitchFamily="34" charset="0"/>
              </a:rPr>
              <a:t>Dyskryminacja bezpośrednia</a:t>
            </a:r>
          </a:p>
          <a:p>
            <a:pPr marL="0" indent="0">
              <a:lnSpc>
                <a:spcPct val="120000"/>
              </a:lnSpc>
              <a:buNone/>
            </a:pPr>
            <a:r>
              <a:rPr lang="pl" sz="1400" b="0" i="0" u="none" strike="noStrike" dirty="0">
                <a:effectLst/>
                <a:latin typeface="Calibri" panose="020F0502020204030204" pitchFamily="34" charset="0"/>
                <a:cs typeface="Calibri" panose="020F0502020204030204" pitchFamily="34" charset="0"/>
              </a:rPr>
              <a:t>Gdy ktoś traktuje cię mniej przychylnie niż inną osobę w podobnej sytuacji ze względu na inne cechy osobiste lub </a:t>
            </a:r>
            <a:r>
              <a:rPr lang="pl" sz="1400" dirty="0">
                <a:latin typeface="Calibri" panose="020F0502020204030204" pitchFamily="34" charset="0"/>
                <a:cs typeface="Calibri" panose="020F0502020204030204" pitchFamily="34" charset="0"/>
              </a:rPr>
              <a:t>cechy </a:t>
            </a:r>
            <a:r>
              <a:rPr lang="pl" sz="1400" b="0" i="0" u="none" strike="noStrike" dirty="0">
                <a:effectLst/>
                <a:latin typeface="Calibri" panose="020F0502020204030204" pitchFamily="34" charset="0"/>
                <a:cs typeface="Calibri" panose="020F0502020204030204" pitchFamily="34" charset="0"/>
              </a:rPr>
              <a:t>objęte ochroną.</a:t>
            </a:r>
          </a:p>
          <a:p>
            <a:pPr>
              <a:lnSpc>
                <a:spcPct val="120000"/>
              </a:lnSpc>
            </a:pPr>
            <a:r>
              <a:rPr lang="pl" sz="1400" b="1" i="0" u="none" strike="noStrike" dirty="0">
                <a:solidFill>
                  <a:schemeClr val="accent6">
                    <a:lumMod val="75000"/>
                  </a:schemeClr>
                </a:solidFill>
                <a:effectLst/>
                <a:latin typeface="Calibri" panose="020F0502020204030204" pitchFamily="34" charset="0"/>
                <a:cs typeface="Calibri" panose="020F0502020204030204" pitchFamily="34" charset="0"/>
              </a:rPr>
              <a:t>Dyskryminacja pośredniaa</a:t>
            </a:r>
          </a:p>
          <a:p>
            <a:pPr marL="0" indent="0">
              <a:lnSpc>
                <a:spcPct val="120000"/>
              </a:lnSpc>
              <a:buNone/>
            </a:pPr>
            <a:r>
              <a:rPr lang="pl" sz="1400" b="0" i="0" u="none" strike="noStrike" dirty="0">
                <a:effectLst/>
                <a:latin typeface="Calibri" panose="020F0502020204030204" pitchFamily="34" charset="0"/>
                <a:cs typeface="Calibri" panose="020F0502020204030204" pitchFamily="34" charset="0"/>
              </a:rPr>
              <a:t>Gdy pozornie neutralny system lub polityka jest dla Ciebie niekorzystna ze względu na inne cechy osobiste lub </a:t>
            </a:r>
            <a:r>
              <a:rPr lang="pl" sz="1400" dirty="0">
                <a:latin typeface="Calibri" panose="020F0502020204030204" pitchFamily="34" charset="0"/>
                <a:cs typeface="Calibri" panose="020F0502020204030204" pitchFamily="34" charset="0"/>
              </a:rPr>
              <a:t>cechy </a:t>
            </a:r>
            <a:r>
              <a:rPr lang="pl" sz="1400" b="0" i="0" u="none" strike="noStrike" dirty="0">
                <a:effectLst/>
                <a:latin typeface="Calibri" panose="020F0502020204030204" pitchFamily="34" charset="0"/>
                <a:cs typeface="Calibri" panose="020F0502020204030204" pitchFamily="34" charset="0"/>
              </a:rPr>
              <a:t>objęte ochroną.</a:t>
            </a:r>
            <a:endParaRPr lang="pl" sz="1400" b="0" i="0" u="none" strike="noStrike" dirty="0">
              <a:solidFill>
                <a:srgbClr val="FF0000"/>
              </a:solidFill>
              <a:effectLst/>
              <a:latin typeface="Calibri" panose="020F0502020204030204" pitchFamily="34" charset="0"/>
              <a:cs typeface="Calibri" panose="020F0502020204030204" pitchFamily="34" charset="0"/>
            </a:endParaRPr>
          </a:p>
          <a:p>
            <a:pPr>
              <a:lnSpc>
                <a:spcPct val="120000"/>
              </a:lnSpc>
            </a:pPr>
            <a:r>
              <a:rPr lang="pl" sz="1400" b="1" i="0" u="none" strike="noStrike" dirty="0">
                <a:solidFill>
                  <a:schemeClr val="accent6">
                    <a:lumMod val="75000"/>
                  </a:schemeClr>
                </a:solidFill>
                <a:effectLst/>
                <a:latin typeface="Calibri" panose="020F0502020204030204" pitchFamily="34" charset="0"/>
                <a:cs typeface="Calibri" panose="020F0502020204030204" pitchFamily="34" charset="0"/>
              </a:rPr>
              <a:t>Dyskryminacja przez imputację</a:t>
            </a:r>
          </a:p>
          <a:p>
            <a:pPr marL="0" indent="0">
              <a:lnSpc>
                <a:spcPct val="120000"/>
              </a:lnSpc>
              <a:buNone/>
            </a:pPr>
            <a:r>
              <a:rPr lang="pl" sz="1400" b="0" i="0" u="none" strike="noStrike" dirty="0">
                <a:effectLst/>
                <a:latin typeface="Calibri" panose="020F0502020204030204" pitchFamily="34" charset="0"/>
                <a:cs typeface="Calibri" panose="020F0502020204030204" pitchFamily="34" charset="0"/>
              </a:rPr>
              <a:t>Gdy ktoś traktuje cię mniej przychylnie niż inną osobę w podobnej sytuacji, ponieważ ktoś błędnie założył („przypisał</a:t>
            </a:r>
            <a:r>
              <a:rPr lang="pl" sz="1400" dirty="0">
                <a:solidFill>
                  <a:srgbClr val="FF0000"/>
                </a:solidFill>
                <a:latin typeface="Calibri" panose="020F0502020204030204" pitchFamily="34" charset="0"/>
                <a:cs typeface="Calibri" panose="020F0502020204030204" pitchFamily="34" charset="0"/>
              </a:rPr>
              <a:t>)</a:t>
            </a:r>
            <a:r>
              <a:rPr lang="pl" sz="1400" b="0" i="0" u="none" strike="noStrike" dirty="0">
                <a:solidFill>
                  <a:srgbClr val="FF0000"/>
                </a:solidFill>
                <a:effectLst/>
                <a:latin typeface="Calibri" panose="020F0502020204030204" pitchFamily="34" charset="0"/>
                <a:cs typeface="Calibri" panose="020F0502020204030204" pitchFamily="34" charset="0"/>
              </a:rPr>
              <a:t>, że twoje cechy podlegają ochronie prawnej. </a:t>
            </a:r>
          </a:p>
          <a:p>
            <a:pPr marL="0" indent="0">
              <a:lnSpc>
                <a:spcPct val="120000"/>
              </a:lnSpc>
              <a:buNone/>
            </a:pPr>
            <a:r>
              <a:rPr lang="pl" sz="1400" b="1" i="0" u="none" strike="noStrike" dirty="0">
                <a:solidFill>
                  <a:schemeClr val="accent6">
                    <a:lumMod val="75000"/>
                  </a:schemeClr>
                </a:solidFill>
                <a:effectLst/>
                <a:latin typeface="Calibri" panose="020F0502020204030204" pitchFamily="34" charset="0"/>
                <a:cs typeface="Calibri" panose="020F0502020204030204" pitchFamily="34" charset="0"/>
              </a:rPr>
              <a:t>Dyskryminacja przez asocjację</a:t>
            </a:r>
          </a:p>
          <a:p>
            <a:pPr marL="0" indent="0">
              <a:lnSpc>
                <a:spcPct val="120000"/>
              </a:lnSpc>
              <a:buNone/>
            </a:pPr>
            <a:r>
              <a:rPr lang="pl" sz="1400" b="0" i="0" u="none" strike="noStrike" dirty="0">
                <a:effectLst/>
                <a:latin typeface="Calibri" panose="020F0502020204030204" pitchFamily="34" charset="0"/>
                <a:cs typeface="Calibri" panose="020F0502020204030204" pitchFamily="34" charset="0"/>
              </a:rPr>
              <a:t>Gdy ktoś traktuje cię mniej przychylnie niż inną osobę w podobnej sytuacji z powodu twojego związku, lub asocjacji  z kimś, kogo cechy podlegają ochronie prawnej. </a:t>
            </a:r>
          </a:p>
          <a:p>
            <a:pPr>
              <a:lnSpc>
                <a:spcPct val="120000"/>
              </a:lnSpc>
            </a:pPr>
            <a:endParaRPr lang="en-GB" sz="1000" dirty="0"/>
          </a:p>
        </p:txBody>
      </p:sp>
    </p:spTree>
    <p:extLst>
      <p:ext uri="{BB962C8B-B14F-4D97-AF65-F5344CB8AC3E}">
        <p14:creationId xmlns:p14="http://schemas.microsoft.com/office/powerpoint/2010/main" val="3012996192"/>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5" name="Rectangle 14344">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14340" name="Picture 4" descr="What is a human rights-based approach? – UAB Institute for Human Rights Blog">
            <a:extLst>
              <a:ext uri="{FF2B5EF4-FFF2-40B4-BE49-F238E27FC236}">
                <a16:creationId xmlns:a16="http://schemas.microsoft.com/office/drawing/2014/main" id="{7A5B0E82-DC62-8D36-10FD-462C2921A43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857" r="8366" b="1"/>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4347" name="Rectangle 14346">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991870" y="1304800"/>
            <a:ext cx="10208255" cy="589809"/>
          </a:xfrm>
        </p:spPr>
        <p:txBody>
          <a:bodyPr anchor="ctr">
            <a:noAutofit/>
          </a:bodyPr>
          <a:lstStyle/>
          <a:p>
            <a:pPr algn="ctr"/>
            <a:r>
              <a:rPr lang="pl" dirty="0"/>
              <a:t>Irlandzka </a:t>
            </a:r>
            <a:br>
              <a:rPr lang="en-GB" dirty="0"/>
            </a:br>
            <a:r>
              <a:rPr lang="pl" dirty="0"/>
              <a:t>Komisja Praw Człowieka i Równości</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761999" y="2437408"/>
            <a:ext cx="10667999" cy="3810001"/>
          </a:xfrm>
        </p:spPr>
        <p:txBody>
          <a:bodyPr anchor="ctr">
            <a:normAutofit/>
          </a:bodyPr>
          <a:lstStyle/>
          <a:p>
            <a:pPr>
              <a:lnSpc>
                <a:spcPct val="120000"/>
              </a:lnSpc>
            </a:pPr>
            <a:r>
              <a:rPr lang="pl" sz="1600" b="0" i="0" u="none" strike="noStrike" dirty="0">
                <a:effectLst/>
                <a:latin typeface="Calibri" panose="020F0502020204030204" pitchFamily="34" charset="0"/>
                <a:cs typeface="Calibri" panose="020F0502020204030204" pitchFamily="34" charset="0"/>
              </a:rPr>
              <a:t>Irlandzka Komisja Praw Człowieka i Równości jest krajową instytucją Irlandii zajmującą się prawami człowieka i równością.</a:t>
            </a:r>
          </a:p>
          <a:p>
            <a:pPr>
              <a:lnSpc>
                <a:spcPct val="120000"/>
              </a:lnSpc>
            </a:pPr>
            <a:r>
              <a:rPr lang="pl" sz="1600" b="0" i="0" u="none" strike="noStrike" dirty="0">
                <a:effectLst/>
                <a:latin typeface="Calibri" panose="020F0502020204030204" pitchFamily="34" charset="0"/>
                <a:cs typeface="Calibri" panose="020F0502020204030204" pitchFamily="34" charset="0"/>
              </a:rPr>
              <a:t>Są niezależnym organem publicznym podlegającym Oireachtas, posiadającym mandat ustanowiony na mocy ustawy Irlandzkiej Komisji ds. Praw Człowieka i Równości z 2014 r. (ustawa IHREC z 2014 r.). Ustawa IHREC obejmuje i dodatkowo wzmacnia funkcje byłej Irlandzkiej Komisji Praw Człowieka i byłego Urzędu ds. Równości.</a:t>
            </a:r>
          </a:p>
          <a:p>
            <a:pPr>
              <a:lnSpc>
                <a:spcPct val="120000"/>
              </a:lnSpc>
            </a:pPr>
            <a:r>
              <a:rPr lang="pl" sz="1600" b="0" i="0" u="none" strike="noStrike" dirty="0">
                <a:effectLst/>
                <a:latin typeface="Calibri" panose="020F0502020204030204" pitchFamily="34" charset="0"/>
                <a:cs typeface="Calibri" panose="020F0502020204030204" pitchFamily="34" charset="0"/>
              </a:rPr>
              <a:t>Celem komisji jest ochrona i promowanie praw człowieka i równości w Irlandii oraz budowanie kultury poszanowania praw człowieka, równości i zrozumienia międzykulturowego w kraju </a:t>
            </a:r>
            <a:r>
              <a:rPr lang="pl" sz="1600" dirty="0">
                <a:latin typeface="Calibri" panose="020F0502020204030204" pitchFamily="34" charset="0"/>
                <a:cs typeface="Calibri" panose="020F0502020204030204" pitchFamily="34" charset="0"/>
              </a:rPr>
              <a:t>.</a:t>
            </a:r>
            <a:endParaRPr lang="en-GB" sz="1600" b="0" i="0" u="none" strike="noStrike" dirty="0">
              <a:effectLst/>
              <a:latin typeface="Calibri" panose="020F0502020204030204" pitchFamily="34" charset="0"/>
              <a:cs typeface="Calibri" panose="020F0502020204030204" pitchFamily="34" charset="0"/>
            </a:endParaRPr>
          </a:p>
          <a:p>
            <a:pPr>
              <a:lnSpc>
                <a:spcPct val="120000"/>
              </a:lnSpc>
            </a:pPr>
            <a:r>
              <a:rPr lang="pl" sz="1600" b="0" i="0" u="none" strike="noStrike" dirty="0">
                <a:effectLst/>
                <a:latin typeface="Calibri" panose="020F0502020204030204" pitchFamily="34" charset="0"/>
                <a:cs typeface="Calibri" panose="020F0502020204030204" pitchFamily="34" charset="0"/>
              </a:rPr>
              <a:t>Ich pracę określa niezależnie piętnastu członków Komisji, którzy zostali powołani przez </a:t>
            </a:r>
            <a:r>
              <a:rPr lang="pl" sz="1600" dirty="0">
                <a:latin typeface="Calibri" panose="020F0502020204030204" pitchFamily="34" charset="0"/>
                <a:cs typeface="Calibri" panose="020F0502020204030204" pitchFamily="34" charset="0"/>
              </a:rPr>
              <a:t>głowę </a:t>
            </a:r>
            <a:r>
              <a:rPr lang="pl" sz="1600" b="0" i="0" u="none" strike="noStrike" dirty="0">
                <a:effectLst/>
                <a:latin typeface="Calibri" panose="020F0502020204030204" pitchFamily="34" charset="0"/>
                <a:cs typeface="Calibri" panose="020F0502020204030204" pitchFamily="34" charset="0"/>
              </a:rPr>
              <a:t>państwa, prezydenta Michaela D. Higginsa, w 2014 r. Zróżnicowany skład Komisji w dużej mierze odzwierciedla charakter Irlandzkiego społeczeństwa.</a:t>
            </a:r>
          </a:p>
          <a:p>
            <a:pPr>
              <a:lnSpc>
                <a:spcPct val="120000"/>
              </a:lnSpc>
            </a:pPr>
            <a:endParaRPr lang="en-GB" sz="1100" dirty="0"/>
          </a:p>
        </p:txBody>
      </p:sp>
    </p:spTree>
    <p:extLst>
      <p:ext uri="{BB962C8B-B14F-4D97-AF65-F5344CB8AC3E}">
        <p14:creationId xmlns:p14="http://schemas.microsoft.com/office/powerpoint/2010/main" val="3175853489"/>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9" name="Rectangle 15368">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15364" name="Picture 4" descr="A fresh approach to assessing equality in human rights law paves the way  for a fairer world | Social Sciences Division">
            <a:extLst>
              <a:ext uri="{FF2B5EF4-FFF2-40B4-BE49-F238E27FC236}">
                <a16:creationId xmlns:a16="http://schemas.microsoft.com/office/drawing/2014/main" id="{D693AD8F-794E-DADF-E2D8-C2019FE19B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85" r="61558" b="1"/>
          <a:stretch/>
        </p:blipFill>
        <p:spPr bwMode="auto">
          <a:xfrm>
            <a:off x="1" y="2520"/>
            <a:ext cx="6096000" cy="6855480"/>
          </a:xfrm>
          <a:prstGeom prst="rect">
            <a:avLst/>
          </a:prstGeom>
          <a:noFill/>
          <a:extLst>
            <a:ext uri="{909E8E84-426E-40DD-AFC4-6F175D3DCCD1}">
              <a14:hiddenFill xmlns:a14="http://schemas.microsoft.com/office/drawing/2010/main">
                <a:solidFill>
                  <a:srgbClr val="FFFFFF"/>
                </a:solidFill>
              </a14:hiddenFill>
            </a:ext>
          </a:extLst>
        </p:spPr>
      </p:pic>
      <p:sp>
        <p:nvSpPr>
          <p:cNvPr id="15371" name="Oval 15370">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392001" y="2585172"/>
            <a:ext cx="5480696" cy="2283013"/>
          </a:xfrm>
        </p:spPr>
        <p:txBody>
          <a:bodyPr anchor="ctr">
            <a:normAutofit/>
          </a:bodyPr>
          <a:lstStyle/>
          <a:p>
            <a:pPr algn="ctr"/>
            <a:r>
              <a:rPr lang="pl" i="0" u="none" strike="noStrike" dirty="0">
                <a:solidFill>
                  <a:schemeClr val="bg1"/>
                </a:solidFill>
                <a:effectLst/>
              </a:rPr>
              <a:t>Ustawa o równości </a:t>
            </a:r>
            <a:br>
              <a:rPr lang="pl" i="0" u="none" strike="noStrike" dirty="0">
                <a:solidFill>
                  <a:schemeClr val="bg1"/>
                </a:solidFill>
                <a:effectLst/>
              </a:rPr>
            </a:br>
            <a:r>
              <a:rPr lang="pl" i="0" u="none" strike="noStrike" dirty="0">
                <a:solidFill>
                  <a:schemeClr val="bg1"/>
                </a:solidFill>
                <a:effectLst/>
              </a:rPr>
              <a:t>z 2010 roku</a:t>
            </a:r>
            <a:br>
              <a:rPr lang="en-GB" sz="2000" b="0" i="0" u="none" strike="noStrike" dirty="0">
                <a:solidFill>
                  <a:schemeClr val="bg1"/>
                </a:solidFill>
                <a:effectLst/>
                <a:latin typeface="GDS Transport"/>
              </a:rPr>
            </a:br>
            <a:endParaRPr lang="en-GB" sz="2000" dirty="0">
              <a:solidFill>
                <a:schemeClr val="bg1"/>
              </a:solidFill>
            </a:endParaRP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252359" y="385949"/>
            <a:ext cx="5783283" cy="6472051"/>
          </a:xfrm>
        </p:spPr>
        <p:txBody>
          <a:bodyPr anchor="ctr">
            <a:normAutofit/>
          </a:bodyPr>
          <a:lstStyle/>
          <a:p>
            <a:pPr>
              <a:lnSpc>
                <a:spcPct val="120000"/>
              </a:lnSpc>
            </a:pPr>
            <a:r>
              <a:rPr lang="pl" sz="1500" b="0" i="0" u="none" strike="noStrike" dirty="0">
                <a:effectLst/>
                <a:latin typeface="Calibri" panose="020F0502020204030204" pitchFamily="34" charset="0"/>
                <a:cs typeface="Calibri" panose="020F0502020204030204" pitchFamily="34" charset="0"/>
              </a:rPr>
              <a:t>Ustawa o równości z 2010 r. prawnie chroni ludzi przed dyskryminacją w miejscu pracy i w szerszym społeczeństwie. Zastąpiła poprzednie przepisy antydyskryminacyjne jedną ustawą, ułatwiając zrozumienie prawa i wzmacniając ochronę w niektórych sytuacjach. Określa różne sposoby, w jakie niezgodne z prawem jest traktowanie kogoś.</a:t>
            </a:r>
          </a:p>
          <a:p>
            <a:pPr>
              <a:lnSpc>
                <a:spcPct val="120000"/>
              </a:lnSpc>
            </a:pPr>
            <a:r>
              <a:rPr lang="pl" sz="1500" b="0" i="0" u="none" strike="noStrike" dirty="0">
                <a:effectLst/>
                <a:latin typeface="Calibri" panose="020F0502020204030204" pitchFamily="34" charset="0"/>
                <a:cs typeface="Calibri" panose="020F0502020204030204" pitchFamily="34" charset="0"/>
              </a:rPr>
              <a:t>Łączy ponad 116 odrębnych aktów prawnych w jedną ustawę.</a:t>
            </a:r>
          </a:p>
          <a:p>
            <a:pPr>
              <a:lnSpc>
                <a:spcPct val="120000"/>
              </a:lnSpc>
            </a:pPr>
            <a:r>
              <a:rPr lang="pl" sz="1500" b="0" i="0" u="none" strike="noStrike" dirty="0">
                <a:effectLst/>
                <a:latin typeface="Calibri" panose="020F0502020204030204" pitchFamily="34" charset="0"/>
                <a:cs typeface="Calibri" panose="020F0502020204030204" pitchFamily="34" charset="0"/>
              </a:rPr>
              <a:t>Ustawa zapewnia ramy prawne w celu ochrony praw jednostek i promowania równości szans dla wszystkich.</a:t>
            </a:r>
          </a:p>
          <a:p>
            <a:pPr marL="0" indent="0">
              <a:lnSpc>
                <a:spcPct val="120000"/>
              </a:lnSpc>
              <a:buNone/>
            </a:pPr>
            <a:r>
              <a:rPr lang="pl" sz="1500" b="1" i="0" u="none" strike="noStrike" dirty="0">
                <a:effectLst/>
                <a:latin typeface="Calibri" panose="020F0502020204030204" pitchFamily="34" charset="0"/>
                <a:cs typeface="Calibri" panose="020F0502020204030204" pitchFamily="34" charset="0"/>
              </a:rPr>
              <a:t>Cechy chronione ustawą o równości z 2010 r. to:</a:t>
            </a:r>
            <a:endParaRPr lang="en-GB" sz="1500" b="0" i="0" u="none" strike="noStrike" dirty="0">
              <a:effectLst/>
              <a:latin typeface="Calibri" panose="020F0502020204030204" pitchFamily="34" charset="0"/>
              <a:cs typeface="Calibri" panose="020F0502020204030204" pitchFamily="34" charset="0"/>
            </a:endParaRPr>
          </a:p>
          <a:p>
            <a:pPr>
              <a:lnSpc>
                <a:spcPct val="120000"/>
              </a:lnSpc>
              <a:buFont typeface="Arial" panose="020B0604020202020204" pitchFamily="34" charset="0"/>
              <a:buChar char="•"/>
            </a:pPr>
            <a:r>
              <a:rPr lang="pl" sz="1500" b="0" i="0" u="none" strike="noStrike" dirty="0">
                <a:effectLst/>
                <a:latin typeface="Calibri" panose="020F0502020204030204" pitchFamily="34" charset="0"/>
                <a:cs typeface="Calibri" panose="020F0502020204030204" pitchFamily="34" charset="0"/>
              </a:rPr>
              <a:t>wiek</a:t>
            </a:r>
          </a:p>
          <a:p>
            <a:pPr>
              <a:lnSpc>
                <a:spcPct val="120000"/>
              </a:lnSpc>
              <a:buFont typeface="Arial" panose="020B0604020202020204" pitchFamily="34" charset="0"/>
              <a:buChar char="•"/>
            </a:pPr>
            <a:r>
              <a:rPr lang="pl" sz="1500" dirty="0">
                <a:latin typeface="Calibri" panose="020F0502020204030204" pitchFamily="34" charset="0"/>
                <a:cs typeface="Calibri" panose="020F0502020204030204" pitchFamily="34" charset="0"/>
              </a:rPr>
              <a:t>niepełnosprawność</a:t>
            </a:r>
            <a:endParaRPr lang="pl" sz="1500" b="0" i="0" u="none" strike="noStrike" dirty="0">
              <a:effectLst/>
              <a:latin typeface="Calibri" panose="020F0502020204030204" pitchFamily="34" charset="0"/>
              <a:cs typeface="Calibri" panose="020F0502020204030204" pitchFamily="34" charset="0"/>
            </a:endParaRPr>
          </a:p>
          <a:p>
            <a:pPr>
              <a:lnSpc>
                <a:spcPct val="120000"/>
              </a:lnSpc>
              <a:buFont typeface="Arial" panose="020B0604020202020204" pitchFamily="34" charset="0"/>
              <a:buChar char="•"/>
            </a:pPr>
            <a:r>
              <a:rPr lang="pl" sz="1500" b="0" i="0" u="none" strike="noStrike" dirty="0">
                <a:effectLst/>
                <a:latin typeface="Calibri" panose="020F0502020204030204" pitchFamily="34" charset="0"/>
                <a:cs typeface="Calibri" panose="020F0502020204030204" pitchFamily="34" charset="0"/>
              </a:rPr>
              <a:t>zmiana płci</a:t>
            </a:r>
          </a:p>
          <a:p>
            <a:pPr>
              <a:lnSpc>
                <a:spcPct val="120000"/>
              </a:lnSpc>
              <a:buFont typeface="Arial" panose="020B0604020202020204" pitchFamily="34" charset="0"/>
              <a:buChar char="•"/>
            </a:pPr>
            <a:r>
              <a:rPr lang="pl" sz="1500" b="0" i="0" u="none" strike="noStrike" dirty="0">
                <a:effectLst/>
                <a:latin typeface="Calibri" panose="020F0502020204030204" pitchFamily="34" charset="0"/>
                <a:cs typeface="Calibri" panose="020F0502020204030204" pitchFamily="34" charset="0"/>
              </a:rPr>
              <a:t>małżeństwa lub związki partnerskie</a:t>
            </a:r>
          </a:p>
          <a:p>
            <a:pPr>
              <a:lnSpc>
                <a:spcPct val="120000"/>
              </a:lnSpc>
              <a:buFont typeface="Arial" panose="020B0604020202020204" pitchFamily="34" charset="0"/>
              <a:buChar char="•"/>
            </a:pPr>
            <a:r>
              <a:rPr lang="pl" sz="1500" b="0" i="0" u="none" strike="noStrike" dirty="0">
                <a:effectLst/>
                <a:latin typeface="Calibri" panose="020F0502020204030204" pitchFamily="34" charset="0"/>
                <a:cs typeface="Calibri" panose="020F0502020204030204" pitchFamily="34" charset="0"/>
              </a:rPr>
              <a:t>ciąża i macierzyństwo</a:t>
            </a:r>
          </a:p>
          <a:p>
            <a:pPr>
              <a:lnSpc>
                <a:spcPct val="120000"/>
              </a:lnSpc>
              <a:buFont typeface="Arial" panose="020B0604020202020204" pitchFamily="34" charset="0"/>
              <a:buChar char="•"/>
            </a:pPr>
            <a:r>
              <a:rPr lang="pl" sz="1500" dirty="0">
                <a:latin typeface="Calibri" panose="020F0502020204030204" pitchFamily="34" charset="0"/>
                <a:cs typeface="Calibri" panose="020F0502020204030204" pitchFamily="34" charset="0"/>
              </a:rPr>
              <a:t>rasa</a:t>
            </a:r>
            <a:endParaRPr lang="pl" sz="1500" b="0" i="0" u="none" strike="noStrike" dirty="0">
              <a:effectLst/>
              <a:latin typeface="Calibri" panose="020F0502020204030204" pitchFamily="34" charset="0"/>
              <a:cs typeface="Calibri" panose="020F0502020204030204" pitchFamily="34" charset="0"/>
            </a:endParaRPr>
          </a:p>
          <a:p>
            <a:pPr>
              <a:lnSpc>
                <a:spcPct val="120000"/>
              </a:lnSpc>
              <a:buFont typeface="Arial" panose="020B0604020202020204" pitchFamily="34" charset="0"/>
              <a:buChar char="•"/>
            </a:pPr>
            <a:r>
              <a:rPr lang="pl" sz="1500" b="0" i="0" u="none" strike="noStrike" dirty="0">
                <a:effectLst/>
                <a:latin typeface="Calibri" panose="020F0502020204030204" pitchFamily="34" charset="0"/>
                <a:cs typeface="Calibri" panose="020F0502020204030204" pitchFamily="34" charset="0"/>
              </a:rPr>
              <a:t>religia lub wiara</a:t>
            </a:r>
          </a:p>
          <a:p>
            <a:pPr>
              <a:lnSpc>
                <a:spcPct val="120000"/>
              </a:lnSpc>
              <a:buFont typeface="Arial" panose="020B0604020202020204" pitchFamily="34" charset="0"/>
              <a:buChar char="•"/>
            </a:pPr>
            <a:r>
              <a:rPr lang="en-GB" sz="1500" dirty="0" err="1">
                <a:latin typeface="Calibri" panose="020F0502020204030204" pitchFamily="34" charset="0"/>
                <a:cs typeface="Calibri" panose="020F0502020204030204" pitchFamily="34" charset="0"/>
              </a:rPr>
              <a:t>płeć</a:t>
            </a:r>
            <a:endParaRPr lang="en-GB" sz="1000" dirty="0"/>
          </a:p>
        </p:txBody>
      </p:sp>
    </p:spTree>
    <p:extLst>
      <p:ext uri="{BB962C8B-B14F-4D97-AF65-F5344CB8AC3E}">
        <p14:creationId xmlns:p14="http://schemas.microsoft.com/office/powerpoint/2010/main" val="932895440"/>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391" name="Rectangle 16390">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16386" name="Picture 2" descr="Top 20 employment law facts you need to know | Start Up Donut">
            <a:extLst>
              <a:ext uri="{FF2B5EF4-FFF2-40B4-BE49-F238E27FC236}">
                <a16:creationId xmlns:a16="http://schemas.microsoft.com/office/drawing/2014/main" id="{B110487A-EAB2-081E-2B4E-916E59BD48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407"/>
          <a:stretch/>
        </p:blipFill>
        <p:spPr bwMode="auto">
          <a:xfrm>
            <a:off x="21" y="-19782"/>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6393" name="Rectangle 16392">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2047082" y="963884"/>
            <a:ext cx="8403204" cy="874816"/>
          </a:xfrm>
        </p:spPr>
        <p:txBody>
          <a:bodyPr anchor="ctr">
            <a:normAutofit/>
          </a:bodyPr>
          <a:lstStyle/>
          <a:p>
            <a:pPr algn="ctr"/>
            <a:r>
              <a:rPr lang="pl" sz="3200" dirty="0"/>
              <a:t>PRAWO PRACY W POLSCE</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971939" y="1858482"/>
            <a:ext cx="10248121" cy="4257300"/>
          </a:xfrm>
        </p:spPr>
        <p:txBody>
          <a:bodyPr anchor="ctr">
            <a:normAutofit lnSpcReduction="10000"/>
          </a:bodyPr>
          <a:lstStyle/>
          <a:p>
            <a:pPr rtl="0" fontAlgn="base">
              <a:lnSpc>
                <a:spcPct val="120000"/>
              </a:lnSpc>
            </a:pPr>
            <a:r>
              <a:rPr lang="pl" sz="1600" b="0" i="0" u="none" strike="noStrike" dirty="0">
                <a:effectLst/>
                <a:latin typeface="Calibri" panose="020F0502020204030204" pitchFamily="34" charset="0"/>
                <a:cs typeface="Calibri" panose="020F0502020204030204" pitchFamily="34" charset="0"/>
              </a:rPr>
              <a:t>Niewyczerpujący katalog przyczyn dyskryminacji został określony w przepisach prawa pracy. Oznacza to, że w przepisach tych jako przykłady wymieniono tylko niektóre przesłanki dyskryminacji.</a:t>
            </a:r>
          </a:p>
          <a:p>
            <a:pPr rtl="0" fontAlgn="base">
              <a:lnSpc>
                <a:spcPct val="120000"/>
              </a:lnSpc>
            </a:pPr>
            <a:r>
              <a:rPr lang="pl" sz="1600" b="0" i="0" u="none" strike="noStrike" dirty="0">
                <a:effectLst/>
                <a:latin typeface="Calibri" panose="020F0502020204030204" pitchFamily="34" charset="0"/>
                <a:cs typeface="Calibri" panose="020F0502020204030204" pitchFamily="34" charset="0"/>
              </a:rPr>
              <a:t>Należą do nich: płeć, wiek, niepełnosprawność, rasa, religia, narodowość, przekonania polityczne, przynależność związkowa, pochodzenie etniczne, wyznanie, orientacja seksualna, zatrudnienie na czas określony lub w pełnym lub niepełnym wymiarze czasu pracy.</a:t>
            </a:r>
          </a:p>
          <a:p>
            <a:pPr rtl="0" fontAlgn="base">
              <a:lnSpc>
                <a:spcPct val="120000"/>
              </a:lnSpc>
            </a:pPr>
            <a:r>
              <a:rPr lang="pl" sz="1600" b="0" i="0" u="none" strike="noStrike" dirty="0">
                <a:effectLst/>
                <a:latin typeface="Calibri" panose="020F0502020204030204" pitchFamily="34" charset="0"/>
                <a:cs typeface="Calibri" panose="020F0502020204030204" pitchFamily="34" charset="0"/>
              </a:rPr>
              <a:t>Jeżeli na tej liście brakuje podstaw do dyskryminacji, na których chcemy się oprzeć, nie oznacza to, że nie można się na nie powoływać przed sądem. Za dyskryminację można również uznać mniej korzystne traktowanie pracownika na podstawie jakiegokolwiek innego niewymienionego tutaj kryterium, które ma znaczenie społeczne.</a:t>
            </a:r>
          </a:p>
          <a:p>
            <a:pPr rtl="0" fontAlgn="base">
              <a:lnSpc>
                <a:spcPct val="120000"/>
              </a:lnSpc>
            </a:pPr>
            <a:r>
              <a:rPr lang="pl" sz="1600" b="0" i="0" u="none" strike="noStrike" dirty="0">
                <a:effectLst/>
                <a:latin typeface="Calibri" panose="020F0502020204030204" pitchFamily="34" charset="0"/>
                <a:cs typeface="Calibri" panose="020F0502020204030204" pitchFamily="34" charset="0"/>
              </a:rPr>
              <a:t>Należy jednak zaznaczyć, że zasada równego traktowania pracowników nie stoi na przeszkodzie zróżnicowaniu praw i obowiązków pracowników ze względu na różnice wynikające z ich cech osobistych oraz różnice w wykonywaniu pracy. Powyższa zasada może zostać naruszona tylko wtedy, gdy zróżnicowanie sytuacji pracowników wynika z zastosowania przez pracodawcę niedozwolonego kryterium.</a:t>
            </a:r>
          </a:p>
          <a:p>
            <a:pPr rtl="0" fontAlgn="base">
              <a:lnSpc>
                <a:spcPct val="120000"/>
              </a:lnSpc>
            </a:pPr>
            <a:r>
              <a:rPr lang="pl" sz="1600" dirty="0">
                <a:latin typeface="Calibri" panose="020F0502020204030204" pitchFamily="34" charset="0"/>
                <a:cs typeface="Calibri" panose="020F0502020204030204" pitchFamily="34" charset="0"/>
              </a:rPr>
              <a:t>W Polsce nie ma prawa, które chroniłoby wyłącznie ludzi przed dyskryminacją i chroniłoby ich poza zatrudnieniem.</a:t>
            </a:r>
            <a:endParaRPr lang="en-GB" sz="1000" dirty="0"/>
          </a:p>
        </p:txBody>
      </p:sp>
    </p:spTree>
    <p:extLst>
      <p:ext uri="{BB962C8B-B14F-4D97-AF65-F5344CB8AC3E}">
        <p14:creationId xmlns:p14="http://schemas.microsoft.com/office/powerpoint/2010/main" val="1555781347"/>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751" name="Rectangle 31750">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31746" name="Picture 2" descr="LGBTI asylum seekers facing 'double discrimination' across Europe, warns  report | Euronews">
            <a:extLst>
              <a:ext uri="{FF2B5EF4-FFF2-40B4-BE49-F238E27FC236}">
                <a16:creationId xmlns:a16="http://schemas.microsoft.com/office/drawing/2014/main" id="{1044277F-702F-217A-FBF0-CFA578EC42F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useBgFill="1">
        <p:nvSpPr>
          <p:cNvPr id="31753" name="Rectangle 31752">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961292" y="1524000"/>
            <a:ext cx="3337113" cy="3810000"/>
          </a:xfrm>
        </p:spPr>
        <p:txBody>
          <a:bodyPr anchor="ctr">
            <a:normAutofit fontScale="90000"/>
          </a:bodyPr>
          <a:lstStyle/>
          <a:p>
            <a:pPr algn="ctr"/>
            <a:r>
              <a:rPr lang="pl" dirty="0"/>
              <a:t>RAPORT iLGA STAWIA POLSKĘ 42/49 NARODÓW POD WZGLĘDEM NARUSZEŃ PRAW CZŁOWIEKA osób lgbti</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4298405" y="984738"/>
            <a:ext cx="6932303" cy="4970585"/>
          </a:xfrm>
        </p:spPr>
        <p:txBody>
          <a:bodyPr anchor="ctr">
            <a:normAutofit fontScale="92500" lnSpcReduction="20000"/>
          </a:bodyPr>
          <a:lstStyle/>
          <a:p>
            <a:pPr>
              <a:lnSpc>
                <a:spcPct val="120000"/>
              </a:lnSpc>
            </a:pPr>
            <a:r>
              <a:rPr lang="pl" b="0" i="0" u="none" strike="noStrike" dirty="0">
                <a:effectLst/>
                <a:latin typeface="Calibri" panose="020F0502020204030204" pitchFamily="34" charset="0"/>
                <a:cs typeface="Calibri" panose="020F0502020204030204" pitchFamily="34" charset="0"/>
              </a:rPr>
              <a:t>ILGA-Europe to niezależna, międzynarodowa organizacja pozarządowa zrzeszająca ponad 700 organizacji z 54 krajów Europy i Azji Środkowej </a:t>
            </a:r>
            <a:r>
              <a:rPr lang="pl" dirty="0">
                <a:latin typeface="Calibri" panose="020F0502020204030204" pitchFamily="34" charset="0"/>
                <a:cs typeface="Calibri" panose="020F0502020204030204" pitchFamily="34" charset="0"/>
              </a:rPr>
              <a:t>.</a:t>
            </a:r>
          </a:p>
          <a:p>
            <a:pPr>
              <a:lnSpc>
                <a:spcPct val="120000"/>
              </a:lnSpc>
            </a:pPr>
            <a:r>
              <a:rPr lang="pl" dirty="0">
                <a:latin typeface="Calibri" panose="020F0502020204030204" pitchFamily="34" charset="0"/>
                <a:cs typeface="Calibri" panose="020F0502020204030204" pitchFamily="34" charset="0"/>
              </a:rPr>
              <a:t>Autorzy badania ILGA Europe stawiają Polskę na 42. miejscu spośród 49 omawianych narodów, przyznając jej wynik 15,84% w skali, w której 0% oznacza rażące naruszenie praw człowieka, a 100% oznacza całkowitą równość i poszanowanie tych praw. Polska widnieje w następujących kategoriach:</a:t>
            </a:r>
          </a:p>
          <a:p>
            <a:pPr>
              <a:lnSpc>
                <a:spcPct val="120000"/>
              </a:lnSpc>
            </a:pPr>
            <a:r>
              <a:rPr lang="pl" dirty="0">
                <a:latin typeface="Calibri" panose="020F0502020204030204" pitchFamily="34" charset="0"/>
                <a:cs typeface="Calibri" panose="020F0502020204030204" pitchFamily="34" charset="0"/>
              </a:rPr>
              <a:t>równość i niedyskryminacja – pozycja 37 z 46 – 16,24%,</a:t>
            </a:r>
          </a:p>
          <a:p>
            <a:pPr>
              <a:lnSpc>
                <a:spcPct val="120000"/>
              </a:lnSpc>
            </a:pPr>
            <a:r>
              <a:rPr lang="pl" dirty="0">
                <a:latin typeface="Calibri" panose="020F0502020204030204" pitchFamily="34" charset="0"/>
                <a:cs typeface="Calibri" panose="020F0502020204030204" pitchFamily="34" charset="0"/>
              </a:rPr>
              <a:t>rodzina – pozycja 43 z 43 – 0,00%,</a:t>
            </a:r>
          </a:p>
          <a:p>
            <a:pPr>
              <a:lnSpc>
                <a:spcPct val="120000"/>
              </a:lnSpc>
            </a:pPr>
            <a:r>
              <a:rPr lang="pl" dirty="0">
                <a:latin typeface="Calibri" panose="020F0502020204030204" pitchFamily="34" charset="0"/>
                <a:cs typeface="Calibri" panose="020F0502020204030204" pitchFamily="34" charset="0"/>
              </a:rPr>
              <a:t>przestępstwa na tle nienawiści i mowa na tle nienawiści – pozycja 38 z 38 – 0,00%,</a:t>
            </a:r>
          </a:p>
          <a:p>
            <a:pPr>
              <a:lnSpc>
                <a:spcPct val="120000"/>
              </a:lnSpc>
            </a:pPr>
            <a:r>
              <a:rPr lang="pl" dirty="0">
                <a:latin typeface="Calibri" panose="020F0502020204030204" pitchFamily="34" charset="0"/>
                <a:cs typeface="Calibri" panose="020F0502020204030204" pitchFamily="34" charset="0"/>
              </a:rPr>
              <a:t>prawne uznanie płci i integralności cielesnej – pozycja 27 z 42 – 27,25%,</a:t>
            </a:r>
          </a:p>
          <a:p>
            <a:pPr>
              <a:lnSpc>
                <a:spcPct val="120000"/>
              </a:lnSpc>
            </a:pPr>
            <a:r>
              <a:rPr lang="pl" dirty="0">
                <a:latin typeface="Calibri" panose="020F0502020204030204" pitchFamily="34" charset="0"/>
                <a:cs typeface="Calibri" panose="020F0502020204030204" pitchFamily="34" charset="0"/>
              </a:rPr>
              <a:t>przestrzeń społeczeństwa obywatelskiego – pozycja 43 z 49 – 49,88%,</a:t>
            </a:r>
          </a:p>
          <a:p>
            <a:pPr>
              <a:lnSpc>
                <a:spcPct val="120000"/>
              </a:lnSpc>
            </a:pPr>
            <a:r>
              <a:rPr lang="pl" dirty="0">
                <a:latin typeface="Calibri" panose="020F0502020204030204" pitchFamily="34" charset="0"/>
                <a:cs typeface="Calibri" panose="020F0502020204030204" pitchFamily="34" charset="0"/>
              </a:rPr>
              <a:t>prawo do azylu – pozycja 13 z 35 – 33,43%</a:t>
            </a:r>
          </a:p>
          <a:p>
            <a:pPr marL="0" indent="0">
              <a:lnSpc>
                <a:spcPct val="120000"/>
              </a:lnSpc>
              <a:buNone/>
            </a:pPr>
            <a:r>
              <a:rPr lang="pl" sz="1100" dirty="0" err="1">
                <a:latin typeface="Calibri" panose="020F0502020204030204" pitchFamily="34" charset="0"/>
                <a:cs typeface="Calibri" panose="020F0502020204030204" pitchFamily="34" charset="0"/>
              </a:rPr>
              <a:t>Źródło </a:t>
            </a:r>
            <a:r>
              <a:rPr lang="pl" sz="1100" dirty="0">
                <a:latin typeface="Calibri" panose="020F0502020204030204" pitchFamily="34" charset="0"/>
                <a:cs typeface="Calibri" panose="020F0502020204030204" pitchFamily="34" charset="0"/>
              </a:rPr>
              <a:t>: http://www.ilga-europe.org/report/</a:t>
            </a:r>
          </a:p>
        </p:txBody>
      </p:sp>
    </p:spTree>
    <p:extLst>
      <p:ext uri="{BB962C8B-B14F-4D97-AF65-F5344CB8AC3E}">
        <p14:creationId xmlns:p14="http://schemas.microsoft.com/office/powerpoint/2010/main" val="1484514052"/>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02" name="Rectangle 20501">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0504" name="Rectangle 20503">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20488" name="Picture 8" descr="269,867 Multi Ethnic Family Stock Photos, Pictures &amp; Royalty-Free Images -  iStock">
            <a:extLst>
              <a:ext uri="{FF2B5EF4-FFF2-40B4-BE49-F238E27FC236}">
                <a16:creationId xmlns:a16="http://schemas.microsoft.com/office/drawing/2014/main" id="{2589E108-7295-8036-14C1-46D6E3EC32A1}"/>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1758" r="18908" b="-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6811470" y="246526"/>
            <a:ext cx="4665059" cy="1165124"/>
          </a:xfrm>
        </p:spPr>
        <p:txBody>
          <a:bodyPr anchor="ctr">
            <a:noAutofit/>
          </a:bodyPr>
          <a:lstStyle/>
          <a:p>
            <a:pPr algn="ctr"/>
            <a:r>
              <a:rPr lang="pl" sz="3600" dirty="0">
                <a:solidFill>
                  <a:srgbClr val="FFFFFF"/>
                </a:solidFill>
              </a:rPr>
              <a:t>WIELOKULTUROWE RODZINY</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253697" y="1355766"/>
            <a:ext cx="5938303" cy="5334000"/>
          </a:xfrm>
        </p:spPr>
        <p:txBody>
          <a:bodyPr anchor="ctr">
            <a:normAutofit/>
          </a:bodyPr>
          <a:lstStyle/>
          <a:p>
            <a:pPr>
              <a:lnSpc>
                <a:spcPct val="120000"/>
              </a:lnSpc>
            </a:pPr>
            <a:r>
              <a:rPr lang="pl" sz="1600" b="0" i="0" u="none" strike="noStrike" dirty="0">
                <a:effectLst/>
                <a:latin typeface="Calibri" panose="020F0502020204030204" pitchFamily="34" charset="0"/>
                <a:cs typeface="Calibri" panose="020F0502020204030204" pitchFamily="34" charset="0"/>
              </a:rPr>
              <a:t>Wieloetniczna rodzina to coś więcej niż ktoś z innym paszportem. Ludzie w związkach wielokulturowych mogą mieć różne zwyczaje, wyznania, preferencje językowe, pochodzenie etniczne i inne cechy kulturowe, które wpływają na to, jak się identyfikują.</a:t>
            </a:r>
          </a:p>
          <a:p>
            <a:pPr>
              <a:lnSpc>
                <a:spcPct val="120000"/>
              </a:lnSpc>
            </a:pPr>
            <a:r>
              <a:rPr lang="pl" sz="1600" b="0" i="0" u="none" strike="noStrike" dirty="0">
                <a:effectLst/>
                <a:latin typeface="Calibri" panose="020F0502020204030204" pitchFamily="34" charset="0"/>
                <a:cs typeface="Calibri" panose="020F0502020204030204" pitchFamily="34" charset="0"/>
              </a:rPr>
              <a:t>Rodzina międzyrasowa to taka, która obejmuje członków różnych grup rasowych lub kulturowych.</a:t>
            </a:r>
          </a:p>
          <a:p>
            <a:pPr>
              <a:lnSpc>
                <a:spcPct val="120000"/>
              </a:lnSpc>
            </a:pPr>
            <a:r>
              <a:rPr lang="pl" sz="1600" b="0" i="0" u="none" strike="noStrike" dirty="0">
                <a:effectLst/>
                <a:latin typeface="Calibri" panose="020F0502020204030204" pitchFamily="34" charset="0"/>
                <a:cs typeface="Calibri" panose="020F0502020204030204" pitchFamily="34" charset="0"/>
              </a:rPr>
              <a:t>Dzieci trzeciej kultury to te, które były wychowywane w społeczeństwie innym niż ich rodzice. Osoby te są często wieloetniczne.</a:t>
            </a:r>
          </a:p>
          <a:p>
            <a:pPr>
              <a:lnSpc>
                <a:spcPct val="120000"/>
              </a:lnSpc>
            </a:pPr>
            <a:r>
              <a:rPr lang="pl" sz="1600" b="0" i="0" u="none" strike="noStrike" dirty="0">
                <a:effectLst/>
                <a:latin typeface="Calibri" panose="020F0502020204030204" pitchFamily="34" charset="0"/>
                <a:cs typeface="Calibri" panose="020F0502020204030204" pitchFamily="34" charset="0"/>
              </a:rPr>
              <a:t>Termin „rodzina międzykulturowa” odnosi się do pary o różnym pochodzeniu kulturowym. </a:t>
            </a:r>
            <a:endParaRPr lang="en-GB" sz="1600"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5909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5" name="Rectangle 21510">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1516" name="Rectangle 21512">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21506" name="Picture 2" descr="9 Gorgeous Multicultural Weddings That Will Make You Swoon">
            <a:extLst>
              <a:ext uri="{FF2B5EF4-FFF2-40B4-BE49-F238E27FC236}">
                <a16:creationId xmlns:a16="http://schemas.microsoft.com/office/drawing/2014/main" id="{00F5E0B7-38A9-B496-00C6-34197F2012F0}"/>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8014" r="24875"/>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6765886" y="373642"/>
            <a:ext cx="4964269" cy="1199838"/>
          </a:xfrm>
        </p:spPr>
        <p:txBody>
          <a:bodyPr anchor="ctr">
            <a:normAutofit fontScale="90000"/>
          </a:bodyPr>
          <a:lstStyle/>
          <a:p>
            <a:pPr algn="ctr"/>
            <a:r>
              <a:rPr lang="pl" sz="4000" dirty="0">
                <a:solidFill>
                  <a:srgbClr val="FFFFFF"/>
                </a:solidFill>
              </a:rPr>
              <a:t>PARTNERSTWA INTERETNICZNE</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390895" y="1573480"/>
            <a:ext cx="5587116" cy="5334000"/>
          </a:xfrm>
        </p:spPr>
        <p:txBody>
          <a:bodyPr anchor="ctr">
            <a:normAutofit lnSpcReduction="10000"/>
          </a:bodyPr>
          <a:lstStyle/>
          <a:p>
            <a:pPr>
              <a:lnSpc>
                <a:spcPct val="120000"/>
              </a:lnSpc>
            </a:pPr>
            <a:r>
              <a:rPr lang="pl" b="0" i="0" u="none" strike="noStrike" dirty="0">
                <a:effectLst/>
                <a:latin typeface="Calibri" panose="020F0502020204030204" pitchFamily="34" charset="0"/>
                <a:cs typeface="Calibri" panose="020F0502020204030204" pitchFamily="34" charset="0"/>
              </a:rPr>
              <a:t>Według najnowszego spisu przeprowadzonego przez Office for National Statistics (ONS), w Wielkiej Brytanii i Irlandii jedna na dziesięć par, czyli 2,3 miliona osób, była zaangażowana w związki partnerskie między grupami etnicznymi.</a:t>
            </a:r>
          </a:p>
          <a:p>
            <a:pPr>
              <a:lnSpc>
                <a:spcPct val="120000"/>
              </a:lnSpc>
            </a:pPr>
            <a:r>
              <a:rPr lang="pl" b="0" i="0" u="none" strike="noStrike" dirty="0">
                <a:effectLst/>
                <a:latin typeface="Calibri" panose="020F0502020204030204" pitchFamily="34" charset="0"/>
                <a:cs typeface="Calibri" panose="020F0502020204030204" pitchFamily="34" charset="0"/>
              </a:rPr>
              <a:t>Rośnie liczba powiązań międzywyznaniowych, co jest niewątpliwie oznaką dobrej integracji i odzwierciedleniem naszego bardziej tolerancyjnego i otwartego podejścia do religii, ale nie zawsze jest pozbawione wyzwań.</a:t>
            </a:r>
          </a:p>
          <a:p>
            <a:pPr>
              <a:lnSpc>
                <a:spcPct val="120000"/>
              </a:lnSpc>
            </a:pPr>
            <a:r>
              <a:rPr lang="pl" b="0" i="0" u="none" strike="noStrike" dirty="0">
                <a:effectLst/>
                <a:latin typeface="Calibri" panose="020F0502020204030204" pitchFamily="34" charset="0"/>
                <a:cs typeface="Calibri" panose="020F0502020204030204" pitchFamily="34" charset="0"/>
              </a:rPr>
              <a:t>Przezwyciężenie długotrwałych zwyczajów kulturowych może być trudne, a dla par międzywyznaniowych rozważających małżeństwo, powiedzenie członkom rodziny, że są zaręczeni, może być szczególnie trudne: „Moja babcia ze strony ojca nie rozmawiała ze mną przez rok po zaręczynach.”</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735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5" name="Rectangle 22534">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2537" name="Rectangle 22536">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22530" name="Picture 2" descr="Multicultural Weddings, how to personalise them in 2021 - Wendy Sherwood  Celebrant">
            <a:extLst>
              <a:ext uri="{FF2B5EF4-FFF2-40B4-BE49-F238E27FC236}">
                <a16:creationId xmlns:a16="http://schemas.microsoft.com/office/drawing/2014/main" id="{E95E43AF-A08F-8CCA-276B-72023F654F16}"/>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1172" r="19494" b="-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6828633" y="242420"/>
            <a:ext cx="4713347" cy="865943"/>
          </a:xfrm>
        </p:spPr>
        <p:txBody>
          <a:bodyPr anchor="ctr">
            <a:noAutofit/>
          </a:bodyPr>
          <a:lstStyle/>
          <a:p>
            <a:pPr algn="ctr"/>
            <a:r>
              <a:rPr lang="pl" sz="3600" dirty="0">
                <a:solidFill>
                  <a:srgbClr val="FFFFFF"/>
                </a:solidFill>
              </a:rPr>
              <a:t>PARTNERSTWA MIĘDZYNARODOWE</a:t>
            </a:r>
          </a:p>
        </p:txBody>
      </p:sp>
      <p:sp>
        <p:nvSpPr>
          <p:cNvPr id="4" name="Content Placeholder 2">
            <a:extLst>
              <a:ext uri="{FF2B5EF4-FFF2-40B4-BE49-F238E27FC236}">
                <a16:creationId xmlns:a16="http://schemas.microsoft.com/office/drawing/2014/main" id="{ED219F93-CD3C-B330-CC93-D14B0906E3A8}"/>
              </a:ext>
            </a:extLst>
          </p:cNvPr>
          <p:cNvSpPr txBox="1">
            <a:spLocks/>
          </p:cNvSpPr>
          <p:nvPr/>
        </p:nvSpPr>
        <p:spPr>
          <a:xfrm>
            <a:off x="6431836" y="1350783"/>
            <a:ext cx="5665046" cy="5334000"/>
          </a:xfrm>
          <a:prstGeom prst="rect">
            <a:avLst/>
          </a:prstGeom>
        </p:spPr>
        <p:txBody>
          <a:bodyPr vert="horz" lIns="91440" tIns="45720" rIns="91440" bIns="45720" rtlCol="0" anchor="ctr">
            <a:normAutofit/>
          </a:bodyPr>
          <a:lstStyle>
            <a:lvl1pPr marL="274320" indent="-274320" algn="l" defTabSz="914400" rtl="0" eaLnBrk="1" latinLnBrk="0" hangingPunct="1">
              <a:lnSpc>
                <a:spcPct val="130000"/>
              </a:lnSpc>
              <a:spcBef>
                <a:spcPts val="1000"/>
              </a:spcBef>
              <a:buSzPct val="85000"/>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30000"/>
              </a:lnSpc>
              <a:spcBef>
                <a:spcPts val="500"/>
              </a:spcBef>
              <a:buSzPct val="85000"/>
              <a:buFontTx/>
              <a:buNone/>
              <a:defRPr sz="1600" b="1" kern="1200">
                <a:solidFill>
                  <a:schemeClr val="tx1"/>
                </a:solidFill>
                <a:latin typeface="+mn-lt"/>
                <a:ea typeface="+mn-ea"/>
                <a:cs typeface="+mn-cs"/>
              </a:defRPr>
            </a:lvl2pPr>
            <a:lvl3pPr marL="457200" indent="-18288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3pPr>
            <a:lvl4pPr marL="466344" indent="0" algn="l" defTabSz="914400" rtl="0" eaLnBrk="1" latinLnBrk="0" hangingPunct="1">
              <a:lnSpc>
                <a:spcPct val="130000"/>
              </a:lnSpc>
              <a:spcBef>
                <a:spcPts val="500"/>
              </a:spcBef>
              <a:buSzPct val="85000"/>
              <a:buFontTx/>
              <a:buNone/>
              <a:defRPr sz="1200" b="1" kern="1200">
                <a:solidFill>
                  <a:schemeClr val="tx1"/>
                </a:solidFill>
                <a:latin typeface="+mn-lt"/>
                <a:ea typeface="+mn-ea"/>
                <a:cs typeface="+mn-cs"/>
              </a:defRPr>
            </a:lvl4pPr>
            <a:lvl5pPr marL="640080" indent="-182880" algn="l" defTabSz="914400" rtl="0" eaLnBrk="1" latinLnBrk="0" hangingPunct="1">
              <a:lnSpc>
                <a:spcPct val="130000"/>
              </a:lnSpc>
              <a:spcBef>
                <a:spcPts val="500"/>
              </a:spcBef>
              <a:buSzPct val="85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pl" sz="1400" dirty="0">
                <a:latin typeface="Calibri" panose="020F0502020204030204" pitchFamily="34" charset="0"/>
                <a:cs typeface="Calibri" panose="020F0502020204030204" pitchFamily="34" charset="0"/>
              </a:rPr>
              <a:t>Ponad 4000 Polaków poślubiło obcokrajowców w 2014 roku, wynika z danych Głównego Urzędu Statystycznego (GUS) dotyczących par zawieranych w samej Polsce .</a:t>
            </a:r>
          </a:p>
          <a:p>
            <a:pPr>
              <a:lnSpc>
                <a:spcPct val="120000"/>
              </a:lnSpc>
            </a:pPr>
            <a:r>
              <a:rPr lang="pl" sz="1400" dirty="0">
                <a:latin typeface="Calibri" panose="020F0502020204030204" pitchFamily="34" charset="0"/>
                <a:cs typeface="Calibri" panose="020F0502020204030204" pitchFamily="34" charset="0"/>
              </a:rPr>
              <a:t>Polska panna młoda i mąż cudzoziemiec to ok. 3000 z zawartych związków. Dokładnie 211 Włochów , 342 Niemców , i 603 Brytyjskich mężów ogólnie. </a:t>
            </a:r>
          </a:p>
          <a:p>
            <a:pPr>
              <a:lnSpc>
                <a:spcPct val="120000"/>
              </a:lnSpc>
            </a:pPr>
            <a:r>
              <a:rPr lang="pl" sz="1400" dirty="0">
                <a:latin typeface="Calibri" panose="020F0502020204030204" pitchFamily="34" charset="0"/>
                <a:cs typeface="Calibri" panose="020F0502020204030204" pitchFamily="34" charset="0"/>
              </a:rPr>
              <a:t>Chociaż obywatele UE zawarli większość związków, znajdowały się też związki z mężczyzyznami z krajów z poza Europy między innymi </a:t>
            </a:r>
            <a:r>
              <a:rPr lang="en-GB" sz="1400" dirty="0">
                <a:latin typeface="Calibri" panose="020F0502020204030204" pitchFamily="34" charset="0"/>
                <a:cs typeface="Calibri" panose="020F0502020204030204" pitchFamily="34" charset="0"/>
              </a:rPr>
              <a:t>Mauritius, Togo, Uganda, </a:t>
            </a:r>
            <a:r>
              <a:rPr lang="pl-PL" sz="1400" dirty="0">
                <a:latin typeface="Calibri" panose="020F0502020204030204" pitchFamily="34" charset="0"/>
                <a:cs typeface="Calibri" panose="020F0502020204030204" pitchFamily="34" charset="0"/>
              </a:rPr>
              <a:t>i</a:t>
            </a:r>
            <a:r>
              <a:rPr lang="en-GB" sz="1400" dirty="0">
                <a:latin typeface="Calibri" panose="020F0502020204030204" pitchFamily="34" charset="0"/>
                <a:cs typeface="Calibri" panose="020F0502020204030204" pitchFamily="34" charset="0"/>
              </a:rPr>
              <a:t> Gambia. </a:t>
            </a:r>
            <a:endParaRPr lang="pl" sz="1400" dirty="0">
              <a:latin typeface="Calibri" panose="020F0502020204030204" pitchFamily="34" charset="0"/>
              <a:cs typeface="Calibri" panose="020F0502020204030204" pitchFamily="34" charset="0"/>
            </a:endParaRPr>
          </a:p>
          <a:p>
            <a:pPr>
              <a:lnSpc>
                <a:spcPct val="120000"/>
              </a:lnSpc>
            </a:pPr>
            <a:r>
              <a:rPr lang="pl" sz="1400" dirty="0">
                <a:latin typeface="Calibri" panose="020F0502020204030204" pitchFamily="34" charset="0"/>
                <a:cs typeface="Calibri" panose="020F0502020204030204" pitchFamily="34" charset="0"/>
              </a:rPr>
              <a:t>W 2014 roku ponad tysiąc Polaskich męszczyzn żeniło się z obcokrajowcami ( prawie trzy razy mniej niż Polski kobiety). Spośród nich , Polscy męszczyzni najczęściej zawarło związek z Ukrainkami (505), Rosjankami (140) i Białorusinkami (118).</a:t>
            </a:r>
          </a:p>
          <a:p>
            <a:pPr>
              <a:lnSpc>
                <a:spcPct val="120000"/>
              </a:lnSpc>
            </a:pPr>
            <a:r>
              <a:rPr lang="pl" sz="1400" dirty="0">
                <a:latin typeface="Calibri" panose="020F0502020204030204" pitchFamily="34" charset="0"/>
                <a:cs typeface="Calibri" panose="020F0502020204030204" pitchFamily="34" charset="0"/>
              </a:rPr>
              <a:t>Według danych z GUS, zostało zawarte około 45 000 małżeństw między Polakami a cudzoziemcami w Polsce w latach 1990-2000.</a:t>
            </a:r>
          </a:p>
          <a:p>
            <a:pPr>
              <a:lnSpc>
                <a:spcPct val="120000"/>
              </a:lnSpc>
            </a:pPr>
            <a:r>
              <a:rPr lang="pl" sz="1400" dirty="0">
                <a:latin typeface="Calibri" panose="020F0502020204030204" pitchFamily="34" charset="0"/>
                <a:cs typeface="Calibri" panose="020F0502020204030204" pitchFamily="34" charset="0"/>
              </a:rPr>
              <a:t>Pomiędzy 2001 a 2014 rokiem zostało zawarte 74 000 takich małżenstw.</a:t>
            </a:r>
            <a:endParaRPr lang="en-GB"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4143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559" name="Rectangle 23558">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23554" name="Picture 2" descr="Pillars of Islam | Islamic Beliefs &amp; Practices | Britannica">
            <a:extLst>
              <a:ext uri="{FF2B5EF4-FFF2-40B4-BE49-F238E27FC236}">
                <a16:creationId xmlns:a16="http://schemas.microsoft.com/office/drawing/2014/main" id="{C84CAB13-9387-E29C-4E54-4D76FBD32C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127"/>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23561" name="Rectangle 23560">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656891" y="1205346"/>
            <a:ext cx="8878217" cy="441366"/>
          </a:xfrm>
        </p:spPr>
        <p:txBody>
          <a:bodyPr anchor="ctr">
            <a:noAutofit/>
          </a:bodyPr>
          <a:lstStyle/>
          <a:p>
            <a:pPr algn="ctr"/>
            <a:r>
              <a:rPr lang="pl" dirty="0"/>
              <a:t>TRADYCYJNE POGLĄDY ISLAMU NA </a:t>
            </a:r>
            <a:br>
              <a:rPr lang="en-GB" dirty="0"/>
            </a:br>
            <a:r>
              <a:rPr lang="pl" dirty="0"/>
              <a:t>MAŁŻEŃSTWA MIĘDZYWYZNANIOWE</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1090550" y="1982480"/>
            <a:ext cx="10010898" cy="4005943"/>
          </a:xfrm>
        </p:spPr>
        <p:txBody>
          <a:bodyPr anchor="ctr">
            <a:normAutofit lnSpcReduction="10000"/>
          </a:bodyPr>
          <a:lstStyle/>
          <a:p>
            <a:pPr>
              <a:lnSpc>
                <a:spcPct val="120000"/>
              </a:lnSpc>
            </a:pPr>
            <a:r>
              <a:rPr lang="pl" sz="1400" b="0" i="0" u="none" strike="noStrike" dirty="0">
                <a:effectLst/>
                <a:latin typeface="Calibri" panose="020F0502020204030204" pitchFamily="34" charset="0"/>
                <a:cs typeface="Calibri" panose="020F0502020204030204" pitchFamily="34" charset="0"/>
              </a:rPr>
              <a:t>Koran zasadniczo zabrania Muzułmańskim mężczyznom poślubiania nie-muzułmańskich kobiet, tak jak zabrania Muzułmańskim kobietom poślubiania nie-muzułmańskich mężczyzn, chociaż zezwala muzułmańskim mężczyznom na poślubianie członków Ludu Księgi (często Żydów, </a:t>
            </a:r>
            <a:r>
              <a:rPr lang="en-GB" sz="1400" b="0" i="0" u="none" strike="noStrike" dirty="0">
                <a:effectLst/>
                <a:latin typeface="Calibri" panose="020F0502020204030204" pitchFamily="34" charset="0"/>
                <a:cs typeface="Calibri" panose="020F0502020204030204" pitchFamily="34" charset="0"/>
              </a:rPr>
              <a:t>C</a:t>
            </a:r>
            <a:r>
              <a:rPr lang="pl" sz="1400" b="0" i="0" u="none" strike="noStrike" dirty="0">
                <a:effectLst/>
                <a:latin typeface="Calibri" panose="020F0502020204030204" pitchFamily="34" charset="0"/>
                <a:cs typeface="Calibri" panose="020F0502020204030204" pitchFamily="34" charset="0"/>
              </a:rPr>
              <a:t>hrześcijan i Sabian) .</a:t>
            </a:r>
            <a:endParaRPr lang="en-GB" sz="1400" dirty="0">
              <a:latin typeface="Calibri" panose="020F0502020204030204" pitchFamily="34" charset="0"/>
              <a:cs typeface="Calibri" panose="020F0502020204030204" pitchFamily="34" charset="0"/>
            </a:endParaRPr>
          </a:p>
          <a:p>
            <a:pPr>
              <a:lnSpc>
                <a:spcPct val="120000"/>
              </a:lnSpc>
            </a:pPr>
            <a:r>
              <a:rPr lang="pl" sz="1400" b="0" i="0" u="none" strike="noStrike" dirty="0">
                <a:effectLst/>
                <a:latin typeface="Calibri" panose="020F0502020204030204" pitchFamily="34" charset="0"/>
                <a:cs typeface="Calibri" panose="020F0502020204030204" pitchFamily="34" charset="0"/>
              </a:rPr>
              <a:t>Kobiety nie mają takich samych udogodnień. Biorąc pod uwagę różnice kulturowe między Muzułmanami i nie-muzułmanami, niektórzy muzułmańscy naukowcy są przeciwni wszelkim związkom międzywyznaniowym.</a:t>
            </a:r>
          </a:p>
          <a:p>
            <a:pPr>
              <a:lnSpc>
                <a:spcPct val="120000"/>
              </a:lnSpc>
            </a:pPr>
            <a:r>
              <a:rPr lang="pl" sz="1400" b="0" i="0" u="none" strike="noStrike" dirty="0">
                <a:effectLst/>
                <a:latin typeface="Calibri" panose="020F0502020204030204" pitchFamily="34" charset="0"/>
                <a:cs typeface="Calibri" panose="020F0502020204030204" pitchFamily="34" charset="0"/>
              </a:rPr>
              <a:t>Chociaż Koran nie zabrania wyraźnie Muzułmańskim kobietom poślubiania nie-muzułmańskich mężczyzn, niektórzy uczeni twierdzą, że ponieważ Koran zezwala na małżeństwa między mężczyznami, ale nie między kobietami, Muzułmańskim kobietom zabrania się takich związków.</a:t>
            </a:r>
          </a:p>
          <a:p>
            <a:pPr>
              <a:lnSpc>
                <a:spcPct val="120000"/>
              </a:lnSpc>
            </a:pPr>
            <a:r>
              <a:rPr lang="pl" sz="1400" b="0" i="0" u="none" strike="noStrike" dirty="0">
                <a:effectLst/>
                <a:latin typeface="Calibri" panose="020F0502020204030204" pitchFamily="34" charset="0"/>
                <a:cs typeface="Calibri" panose="020F0502020204030204" pitchFamily="34" charset="0"/>
              </a:rPr>
              <a:t>Według Khaleda Abou El Fadla nie było ani jednego klasycznego prawnika, który nie zgadzałby się z zakazem poślubiania Muzułmańskich kobiet przez mężczyzn, którzy nie są Muzułmanami.</a:t>
            </a:r>
          </a:p>
          <a:p>
            <a:pPr>
              <a:lnSpc>
                <a:spcPct val="120000"/>
              </a:lnSpc>
            </a:pPr>
            <a:r>
              <a:rPr lang="pl" sz="1400" b="0" i="0" u="none" strike="noStrike" dirty="0">
                <a:effectLst/>
                <a:latin typeface="Calibri" panose="020F0502020204030204" pitchFamily="34" charset="0"/>
                <a:cs typeface="Calibri" panose="020F0502020204030204" pitchFamily="34" charset="0"/>
              </a:rPr>
              <a:t>Zgodnie z Asztiname Mahometa, traktatem między Muzułmanami a </a:t>
            </a:r>
            <a:r>
              <a:rPr lang="pl" sz="1400" dirty="0">
                <a:latin typeface="Calibri" panose="020F0502020204030204" pitchFamily="34" charset="0"/>
                <a:cs typeface="Calibri" panose="020F0502020204030204" pitchFamily="34" charset="0"/>
              </a:rPr>
              <a:t>Ch</a:t>
            </a:r>
            <a:r>
              <a:rPr lang="pl" sz="1400" b="0" i="0" u="none" strike="noStrike" dirty="0">
                <a:effectLst/>
                <a:latin typeface="Calibri" panose="020F0502020204030204" pitchFamily="34" charset="0"/>
                <a:cs typeface="Calibri" panose="020F0502020204030204" pitchFamily="34" charset="0"/>
              </a:rPr>
              <a:t>rześcijanami, udokumentowanym między Mahometem a klasztorem św. zakontraktowane tylko po uzyskaniu zgody strony Chrześcijańskiej.</a:t>
            </a:r>
          </a:p>
          <a:p>
            <a:pPr>
              <a:lnSpc>
                <a:spcPct val="120000"/>
              </a:lnSpc>
            </a:pPr>
            <a:r>
              <a:rPr lang="pl" sz="1400" b="0" i="0" u="none" strike="noStrike" dirty="0">
                <a:effectLst/>
                <a:latin typeface="Calibri" panose="020F0502020204030204" pitchFamily="34" charset="0"/>
                <a:cs typeface="Calibri" panose="020F0502020204030204" pitchFamily="34" charset="0"/>
              </a:rPr>
              <a:t>Postawy rodziców pozostają bardziej negatywne w stosunku do małżeństwa córki w porównaniu z synem </a:t>
            </a:r>
            <a:r>
              <a:rPr lang="pl-PL" sz="1400" dirty="0">
                <a:latin typeface="Calibri" panose="020F0502020204030204" pitchFamily="34" charset="0"/>
                <a:cs typeface="Calibri" panose="020F0502020204030204" pitchFamily="34" charset="0"/>
              </a:rPr>
              <a:t>i</a:t>
            </a:r>
            <a:r>
              <a:rPr lang="en-GB" sz="1400" b="0" i="0" u="none" strike="noStrike" dirty="0">
                <a:effectLst/>
                <a:latin typeface="Calibri" panose="020F0502020204030204" pitchFamily="34" charset="0"/>
                <a:cs typeface="Calibri" panose="020F0502020204030204" pitchFamily="34" charset="0"/>
              </a:rPr>
              <a:t> </a:t>
            </a:r>
            <a:r>
              <a:rPr lang="pl" sz="1400" b="0" i="0" u="none" strike="noStrike" dirty="0">
                <a:effectLst/>
                <a:latin typeface="Calibri" panose="020F0502020204030204" pitchFamily="34" charset="0"/>
                <a:cs typeface="Calibri" panose="020F0502020204030204" pitchFamily="34" charset="0"/>
              </a:rPr>
              <a:t>w większości przypadków małżonek, który nie jest Muzułmaninem, zostanie poproszony o nawrócenie do wiary Muzłumańskiej.</a:t>
            </a:r>
            <a:endParaRPr lang="en-GB"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70294221"/>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559" name="Rectangle 23558">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23554" name="Picture 2" descr="Pillars of Islam | Islamic Beliefs &amp; Practices | Britannica">
            <a:extLst>
              <a:ext uri="{FF2B5EF4-FFF2-40B4-BE49-F238E27FC236}">
                <a16:creationId xmlns:a16="http://schemas.microsoft.com/office/drawing/2014/main" id="{C84CAB13-9387-E29C-4E54-4D76FBD32C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127"/>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23561" name="Rectangle 23560">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656891" y="1205346"/>
            <a:ext cx="8878217" cy="441366"/>
          </a:xfrm>
        </p:spPr>
        <p:txBody>
          <a:bodyPr anchor="ctr">
            <a:noAutofit/>
          </a:bodyPr>
          <a:lstStyle/>
          <a:p>
            <a:pPr algn="ctr"/>
            <a:r>
              <a:rPr lang="pl" dirty="0"/>
              <a:t>TRADYCYJNE POGLĄDY ISLAMU NA </a:t>
            </a:r>
            <a:br>
              <a:rPr lang="en-GB" dirty="0"/>
            </a:br>
            <a:r>
              <a:rPr lang="pl" dirty="0"/>
              <a:t>MAŁŻEŃSTWA MIĘDZYWYZNANIOWE</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1024797" y="2090058"/>
            <a:ext cx="9964767" cy="3821723"/>
          </a:xfrm>
        </p:spPr>
        <p:txBody>
          <a:bodyPr anchor="ctr">
            <a:normAutofit fontScale="92500" lnSpcReduction="20000"/>
          </a:bodyPr>
          <a:lstStyle/>
          <a:p>
            <a:r>
              <a:rPr lang="pl" b="0" i="0" u="none" strike="noStrike" dirty="0">
                <a:effectLst/>
                <a:latin typeface="Calibri" panose="020F0502020204030204" pitchFamily="34" charset="0"/>
                <a:cs typeface="Calibri" panose="020F0502020204030204" pitchFamily="34" charset="0"/>
              </a:rPr>
              <a:t>Małżeństwa mieszane lub pokrewieństwo są szczególnie rozpowszechnione wśród muzułmanów pochodzenia południowoazjatyckiego i arabskiego. Według ostatnich statystyk prawie 75% małżeństw muzułmańskich w Pakistanie to małżeństwa spokrewnione, a około 50% to małżeństwa z kuzynami</a:t>
            </a:r>
            <a:r>
              <a:rPr lang="en-GB" b="0" i="0" u="none" strike="noStrike" dirty="0">
                <a:effectLst/>
                <a:latin typeface="Calibri" panose="020F0502020204030204" pitchFamily="34" charset="0"/>
                <a:cs typeface="Calibri" panose="020F0502020204030204" pitchFamily="34" charset="0"/>
              </a:rPr>
              <a:t> z pierwsz</a:t>
            </a:r>
            <a:r>
              <a:rPr lang="pl-PL" b="0" i="0" u="none" strike="noStrike" dirty="0">
                <a:effectLst/>
                <a:latin typeface="Calibri" panose="020F0502020204030204" pitchFamily="34" charset="0"/>
                <a:cs typeface="Calibri" panose="020F0502020204030204" pitchFamily="34" charset="0"/>
              </a:rPr>
              <a:t>ej lini. </a:t>
            </a:r>
            <a:endParaRPr lang="pl" b="0" i="0" u="none" strike="noStrike" dirty="0">
              <a:effectLst/>
              <a:latin typeface="Calibri" panose="020F0502020204030204" pitchFamily="34" charset="0"/>
              <a:cs typeface="Calibri" panose="020F0502020204030204" pitchFamily="34" charset="0"/>
            </a:endParaRPr>
          </a:p>
          <a:p>
            <a:r>
              <a:rPr lang="pl" b="0" i="0" u="none" strike="noStrike" dirty="0">
                <a:effectLst/>
                <a:latin typeface="Calibri" panose="020F0502020204030204" pitchFamily="34" charset="0"/>
                <a:cs typeface="Calibri" panose="020F0502020204030204" pitchFamily="34" charset="0"/>
              </a:rPr>
              <a:t>Seks związany z małżeństwem jest akceptowalną, przyjemną czynnością, godną nagrody Allaha jako forma </a:t>
            </a:r>
            <a:r>
              <a:rPr lang="pl" dirty="0">
                <a:latin typeface="Calibri" panose="020F0502020204030204" pitchFamily="34" charset="0"/>
                <a:cs typeface="Calibri" panose="020F0502020204030204" pitchFamily="34" charset="0"/>
              </a:rPr>
              <a:t>cztu</a:t>
            </a:r>
            <a:r>
              <a:rPr lang="pl" b="0" i="0" u="none" strike="noStrike" dirty="0">
                <a:effectLst/>
                <a:latin typeface="Calibri" panose="020F0502020204030204" pitchFamily="34" charset="0"/>
                <a:cs typeface="Calibri" panose="020F0502020204030204" pitchFamily="34" charset="0"/>
              </a:rPr>
              <a:t>. Wręcz przeciwnie, uprawianie seksu poza małżeństwem heteroseksualnym jest postrzegane jako grzeszne i powinno być karane w życiu przyszłym. </a:t>
            </a:r>
          </a:p>
          <a:p>
            <a:r>
              <a:rPr lang="pl" b="0" i="0" u="none" strike="noStrike" dirty="0">
                <a:effectLst/>
                <a:latin typeface="Calibri" panose="020F0502020204030204" pitchFamily="34" charset="0"/>
                <a:cs typeface="Calibri" panose="020F0502020204030204" pitchFamily="34" charset="0"/>
              </a:rPr>
              <a:t>Zgodnie z tradycyjną doktryną judeochrześcijańską homoseksualizm jest postrzegany jako niegodziwość. Istnieje jednak różnica między pragnieniem homoseksualnym a faktycznym czynem. Dopóki </a:t>
            </a:r>
            <a:r>
              <a:rPr lang="pl" dirty="0">
                <a:latin typeface="Calibri" panose="020F0502020204030204" pitchFamily="34" charset="0"/>
                <a:cs typeface="Calibri" panose="020F0502020204030204" pitchFamily="34" charset="0"/>
              </a:rPr>
              <a:t>osoba faktycznie nie zawiera związków homoseksualnych lub nie ‚,popełnia czynów’’ homoseksualnych a ma tylko tylko ’’fantazje’’ homoseksualne , jest to postrzegane za dozwolone z Islamie tylko i wyłącznie jak osoba bedzię si</a:t>
            </a:r>
            <a:r>
              <a:rPr lang="en-GB" dirty="0" err="1">
                <a:latin typeface="Calibri" panose="020F0502020204030204" pitchFamily="34" charset="0"/>
                <a:cs typeface="Calibri" panose="020F0502020204030204" pitchFamily="34" charset="0"/>
              </a:rPr>
              <a:t>ę</a:t>
            </a:r>
            <a:r>
              <a:rPr lang="pl" dirty="0">
                <a:latin typeface="Calibri" panose="020F0502020204030204" pitchFamily="34" charset="0"/>
                <a:cs typeface="Calibri" panose="020F0502020204030204" pitchFamily="34" charset="0"/>
              </a:rPr>
              <a:t> spowiadać podczas modlitwy i prosić o wybaczenie.</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1628421"/>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590" name="Rectangle 24589">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24580" name="Picture 4" descr="Christianity - World History Encyclopedia">
            <a:extLst>
              <a:ext uri="{FF2B5EF4-FFF2-40B4-BE49-F238E27FC236}">
                <a16:creationId xmlns:a16="http://schemas.microsoft.com/office/drawing/2014/main" id="{BBA03AA8-2526-EE89-3E66-F75E652915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7110" b="-1"/>
          <a:stretch/>
        </p:blipFill>
        <p:spPr bwMode="auto">
          <a:xfrm>
            <a:off x="0" y="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24592" name="Rectangle 24591">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476782" y="1295395"/>
            <a:ext cx="9238435" cy="457200"/>
          </a:xfrm>
        </p:spPr>
        <p:txBody>
          <a:bodyPr anchor="ctr">
            <a:normAutofit fontScale="90000"/>
          </a:bodyPr>
          <a:lstStyle/>
          <a:p>
            <a:pPr algn="ctr"/>
            <a:r>
              <a:rPr lang="pl" dirty="0"/>
              <a:t>TRADYCYJNE CHRZEŚCIJAŃSKIE POGLĄDY NA MAŁŻEŃSTWA MIĘDZYWYZNANIOWE</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908568" y="2175980"/>
            <a:ext cx="10234247" cy="3858082"/>
          </a:xfrm>
        </p:spPr>
        <p:txBody>
          <a:bodyPr anchor="ctr">
            <a:normAutofit lnSpcReduction="10000"/>
          </a:bodyPr>
          <a:lstStyle/>
          <a:p>
            <a:pPr>
              <a:lnSpc>
                <a:spcPct val="120000"/>
              </a:lnSpc>
            </a:pPr>
            <a:r>
              <a:rPr lang="pl" sz="1600" b="0" i="0" u="none" strike="noStrike" dirty="0">
                <a:effectLst/>
                <a:latin typeface="Calibri" panose="020F0502020204030204" pitchFamily="34" charset="0"/>
                <a:cs typeface="Calibri" panose="020F0502020204030204" pitchFamily="34" charset="0"/>
              </a:rPr>
              <a:t>Wyznania chrześcijańskie definiują małżeństwo międzywyznaniowe, znane również jako małżeństwo międzyreligijne, jako związek między Chrześcijaninem a niechrześcijaninem (na przykład Chrześcijaninem i Żydem), w przeciwieństwie do związku międzywyznaniowego, który przybiera formę związku Luterańskiego Chrześcijanina poślubiającego </a:t>
            </a:r>
            <a:r>
              <a:rPr lang="pl" sz="1600" dirty="0">
                <a:latin typeface="Calibri" panose="020F0502020204030204" pitchFamily="34" charset="0"/>
                <a:cs typeface="Calibri" panose="020F0502020204030204" pitchFamily="34" charset="0"/>
              </a:rPr>
              <a:t>K</a:t>
            </a:r>
            <a:r>
              <a:rPr lang="pl" sz="1600" b="0" i="0" u="none" strike="noStrike" dirty="0">
                <a:effectLst/>
                <a:latin typeface="Calibri" panose="020F0502020204030204" pitchFamily="34" charset="0"/>
                <a:cs typeface="Calibri" panose="020F0502020204030204" pitchFamily="34" charset="0"/>
              </a:rPr>
              <a:t>atolika jako przykład.</a:t>
            </a:r>
          </a:p>
          <a:p>
            <a:pPr>
              <a:lnSpc>
                <a:spcPct val="120000"/>
              </a:lnSpc>
            </a:pPr>
            <a:r>
              <a:rPr lang="pl" sz="1600" b="0" i="0" u="none" strike="noStrike" dirty="0">
                <a:effectLst/>
                <a:latin typeface="Calibri" panose="020F0502020204030204" pitchFamily="34" charset="0"/>
                <a:cs typeface="Calibri" panose="020F0502020204030204" pitchFamily="34" charset="0"/>
              </a:rPr>
              <a:t>Prawie wszystkie wyznania Chrześcijańskie zezwalają na małżeństwa międzywyznaniowe, ale jeśli chodzi o małżeństwa międzyreligijne, wiele wyznań Chrześcijańskich ostrzega przed tym, cytując fragmenty Biblii Chrześcijańskiej, które tego zabraniają, na przykład 2 Koryntian 6: 14–15.</a:t>
            </a:r>
          </a:p>
          <a:p>
            <a:pPr>
              <a:lnSpc>
                <a:spcPct val="120000"/>
              </a:lnSpc>
            </a:pPr>
            <a:r>
              <a:rPr lang="pl" sz="1600" b="0" i="0" u="none" strike="noStrike" dirty="0">
                <a:effectLst/>
                <a:latin typeface="Calibri" panose="020F0502020204030204" pitchFamily="34" charset="0"/>
                <a:cs typeface="Calibri" panose="020F0502020204030204" pitchFamily="34" charset="0"/>
              </a:rPr>
              <a:t>W 2021 r. ceremonie religijne stanowiły 57% wszystkich małżeństw w Irlandii. Odbyło się 6721 (39%) Katolickich ceremonii zaślubin, 192 (1,1%) ceremonii Kościoła Irlandii, The Spiritualist Union of Ireland przeprowadziło 1380 (8,0%) ceremonii, a 1475 (8,6%) par zdecydowało się na inne ceremonie religijne.</a:t>
            </a:r>
          </a:p>
          <a:p>
            <a:pPr marL="0" indent="0">
              <a:lnSpc>
                <a:spcPct val="120000"/>
              </a:lnSpc>
              <a:buNone/>
            </a:pPr>
            <a:endParaRPr lang="en-GB" sz="1600" b="0" i="0" u="none" strike="noStrike" dirty="0">
              <a:effectLst/>
              <a:latin typeface="Calibri" panose="020F0502020204030204" pitchFamily="34" charset="0"/>
              <a:cs typeface="Calibri" panose="020F0502020204030204" pitchFamily="34" charset="0"/>
            </a:endParaRPr>
          </a:p>
          <a:p>
            <a:pPr marL="0" indent="0">
              <a:lnSpc>
                <a:spcPct val="120000"/>
              </a:lnSpc>
              <a:buNone/>
            </a:pPr>
            <a:r>
              <a:rPr lang="pl" sz="1200" dirty="0">
                <a:latin typeface="Calibri" panose="020F0502020204030204" pitchFamily="34" charset="0"/>
                <a:cs typeface="Calibri" panose="020F0502020204030204" pitchFamily="34" charset="0"/>
              </a:rPr>
              <a:t>Źródło : https://www.cso.ie/en/releasesandpublications/ep/p-mar/marriages2021/marriages2021mainresults/</a:t>
            </a:r>
            <a:endParaRPr lang="en-GB" sz="1200" b="0" i="0" u="none" strike="noStrike"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56099699"/>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12" name="Rectangle 11">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5" name="Picture 4" descr="A group of people sitting on a couch eating food&#10;&#10;Description automatically generated with medium confidence">
            <a:extLst>
              <a:ext uri="{FF2B5EF4-FFF2-40B4-BE49-F238E27FC236}">
                <a16:creationId xmlns:a16="http://schemas.microsoft.com/office/drawing/2014/main" id="{FC003F78-CE1C-E128-E342-BC9249676DEB}"/>
              </a:ext>
            </a:extLst>
          </p:cNvPr>
          <p:cNvPicPr>
            <a:picLocks noChangeAspect="1"/>
          </p:cNvPicPr>
          <p:nvPr/>
        </p:nvPicPr>
        <p:blipFill rotWithShape="1">
          <a:blip r:embed="rId2">
            <a:alphaModFix amt="50000"/>
            <a:extLst>
              <a:ext uri="{837473B0-CC2E-450A-ABE3-18F120FF3D39}">
                <a1611:picAttrSrcUrl xmlns:a1611="http://schemas.microsoft.com/office/drawing/2016/11/main" r:id="rId3"/>
              </a:ext>
            </a:extLst>
          </a:blip>
          <a:srcRect l="28422" r="12244" b="-1"/>
          <a:stretch/>
        </p:blipFill>
        <p:spPr>
          <a:xfrm>
            <a:off x="20" y="10"/>
            <a:ext cx="6095979" cy="6857990"/>
          </a:xfrm>
          <a:prstGeom prst="rect">
            <a:avLst/>
          </a:prstGeom>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601450" y="1043608"/>
            <a:ext cx="4438071" cy="4770783"/>
          </a:xfrm>
        </p:spPr>
        <p:txBody>
          <a:bodyPr anchor="ctr">
            <a:normAutofit/>
          </a:bodyPr>
          <a:lstStyle/>
          <a:p>
            <a:pPr algn="ctr"/>
            <a:r>
              <a:rPr lang="pl" sz="4400" dirty="0">
                <a:solidFill>
                  <a:srgbClr val="FFFFFF"/>
                </a:solidFill>
              </a:rPr>
              <a:t>TRADYCYJNA RODZINA MUZUŁMAŃSKA</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095999" y="128891"/>
            <a:ext cx="5957532" cy="6670431"/>
          </a:xfrm>
        </p:spPr>
        <p:txBody>
          <a:bodyPr anchor="ctr">
            <a:normAutofit fontScale="85000" lnSpcReduction="10000"/>
          </a:bodyPr>
          <a:lstStyle/>
          <a:p>
            <a:pPr>
              <a:lnSpc>
                <a:spcPct val="120000"/>
              </a:lnSpc>
              <a:spcBef>
                <a:spcPts val="2000"/>
              </a:spcBef>
              <a:spcAft>
                <a:spcPts val="2000"/>
              </a:spcAft>
            </a:pPr>
            <a:r>
              <a:rPr lang="pl" dirty="0">
                <a:latin typeface="Calibri" panose="020F0502020204030204" pitchFamily="34" charset="0"/>
                <a:cs typeface="Calibri" panose="020F0502020204030204" pitchFamily="34" charset="0"/>
              </a:rPr>
              <a:t>Rozszerzona rodzina muzułmańska często składa się z trzech lub więcej pokoleń. Podobnie jak w większości tradycyjnych cywilizacji, szacunek i uznanie wzrastają wraz z wiekiem w kulturze muzułmańskiej.</a:t>
            </a:r>
          </a:p>
          <a:p>
            <a:pPr>
              <a:lnSpc>
                <a:spcPct val="120000"/>
              </a:lnSpc>
              <a:spcBef>
                <a:spcPts val="2000"/>
              </a:spcBef>
              <a:spcAft>
                <a:spcPts val="2000"/>
              </a:spcAft>
            </a:pPr>
            <a:r>
              <a:rPr lang="pl" dirty="0">
                <a:latin typeface="Calibri" panose="020F0502020204030204" pitchFamily="34" charset="0"/>
                <a:cs typeface="Calibri" panose="020F0502020204030204" pitchFamily="34" charset="0"/>
              </a:rPr>
              <a:t>Ze względu na bogate doświadczenie życiowe i dominującą pozycję w rodzinie, starsi rodzice są szanowani. Jest postrzegane jako dar od Allaha, aby móc opiekować się rodzicami w ich starszych latach.</a:t>
            </a:r>
          </a:p>
          <a:p>
            <a:pPr>
              <a:lnSpc>
                <a:spcPct val="120000"/>
              </a:lnSpc>
              <a:spcBef>
                <a:spcPts val="2000"/>
              </a:spcBef>
              <a:spcAft>
                <a:spcPts val="2000"/>
              </a:spcAft>
            </a:pPr>
            <a:r>
              <a:rPr lang="pl" dirty="0">
                <a:latin typeface="Calibri" panose="020F0502020204030204" pitchFamily="34" charset="0"/>
                <a:cs typeface="Calibri" panose="020F0502020204030204" pitchFamily="34" charset="0"/>
              </a:rPr>
              <a:t>W rzeczywistości jest to typowe dla nowożeńców, którzy wprowadzają się do domu męża. Relacje panny młodej z teściami na ogół przechodzą znaczną transformację i często pojawiają się problemy.</a:t>
            </a:r>
          </a:p>
          <a:p>
            <a:pPr>
              <a:lnSpc>
                <a:spcPct val="120000"/>
              </a:lnSpc>
              <a:spcBef>
                <a:spcPts val="2000"/>
              </a:spcBef>
              <a:spcAft>
                <a:spcPts val="2000"/>
              </a:spcAft>
            </a:pPr>
            <a:r>
              <a:rPr lang="pl" dirty="0">
                <a:latin typeface="Calibri" panose="020F0502020204030204" pitchFamily="34" charset="0"/>
                <a:cs typeface="Calibri" panose="020F0502020204030204" pitchFamily="34" charset="0"/>
              </a:rPr>
              <a:t>Mężczyzna jest postrzegany jako głowa rodziny, ale dla wielu mężczyzn ten tytuł jest zatrutym kielichem, ponieważ wiąże się z obowiązkiem. Niezależnie od tego, czy jego żona jest pracownikiem najemnym, mężczyzna ponosi wyłączną odpowiedzialność za zaspokojenie potrzeb finansowych rodziny.</a:t>
            </a:r>
          </a:p>
          <a:p>
            <a:pPr>
              <a:lnSpc>
                <a:spcPct val="120000"/>
              </a:lnSpc>
              <a:spcBef>
                <a:spcPts val="2000"/>
              </a:spcBef>
              <a:spcAft>
                <a:spcPts val="2000"/>
              </a:spcAft>
            </a:pPr>
            <a:r>
              <a:rPr lang="pl" dirty="0">
                <a:latin typeface="Calibri" panose="020F0502020204030204" pitchFamily="34" charset="0"/>
                <a:cs typeface="Calibri" panose="020F0502020204030204" pitchFamily="34" charset="0"/>
              </a:rPr>
              <a:t>Bezrobocie może więc mieć istotny wpływ na stabilność gospodarstwa domowego, stawiając mężczyznę w nieokreślonej roli. W takich przypadkach zachorowalność psychiczna może być znacząca i mieć wpływ na całą rodzinę.</a:t>
            </a:r>
          </a:p>
        </p:txBody>
      </p:sp>
    </p:spTree>
    <p:extLst>
      <p:ext uri="{BB962C8B-B14F-4D97-AF65-F5344CB8AC3E}">
        <p14:creationId xmlns:p14="http://schemas.microsoft.com/office/powerpoint/2010/main" val="24396176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631" name="Rectangle 26630">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6633" name="Rectangle 26632">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26626" name="Picture 2" descr="Typowa polska rodzina">
            <a:extLst>
              <a:ext uri="{FF2B5EF4-FFF2-40B4-BE49-F238E27FC236}">
                <a16:creationId xmlns:a16="http://schemas.microsoft.com/office/drawing/2014/main" id="{BB1546DA-EBAE-2F1F-346E-CBBD964C5AF4}"/>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0696" r="24193" b="-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407376" y="1325217"/>
            <a:ext cx="4964269" cy="4770783"/>
          </a:xfrm>
        </p:spPr>
        <p:txBody>
          <a:bodyPr anchor="ctr">
            <a:normAutofit/>
          </a:bodyPr>
          <a:lstStyle/>
          <a:p>
            <a:pPr algn="ctr"/>
            <a:r>
              <a:rPr lang="pl" sz="4000" dirty="0">
                <a:solidFill>
                  <a:srgbClr val="FFFFFF"/>
                </a:solidFill>
              </a:rPr>
              <a:t>TRADYCYJNA RODZINA KATOLICKA W POLSCE</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178062" y="281354"/>
            <a:ext cx="6013918" cy="6389077"/>
          </a:xfrm>
        </p:spPr>
        <p:txBody>
          <a:bodyPr anchor="ctr">
            <a:normAutofit/>
          </a:bodyPr>
          <a:lstStyle/>
          <a:p>
            <a:pPr>
              <a:lnSpc>
                <a:spcPct val="120000"/>
              </a:lnSpc>
            </a:pPr>
            <a:r>
              <a:rPr lang="pl" sz="1400" dirty="0">
                <a:latin typeface="Calibri" panose="020F0502020204030204" pitchFamily="34" charset="0"/>
                <a:cs typeface="Calibri" panose="020F0502020204030204" pitchFamily="34" charset="0"/>
              </a:rPr>
              <a:t>Dużo dzieci – w tradycyjnej rodzinie matki rodzą średnio 6-8 dzieci</a:t>
            </a:r>
          </a:p>
          <a:p>
            <a:pPr>
              <a:lnSpc>
                <a:spcPct val="120000"/>
              </a:lnSpc>
            </a:pPr>
            <a:r>
              <a:rPr lang="pl" sz="1400" dirty="0">
                <a:latin typeface="Calibri" panose="020F0502020204030204" pitchFamily="34" charset="0"/>
                <a:cs typeface="Calibri" panose="020F0502020204030204" pitchFamily="34" charset="0"/>
              </a:rPr>
              <a:t>Dominująca rola mężczyzny jako głowy rodziny, jego zdanie i decyzje są kluczowe, pozostali członkowie rodziny są mu mniej lub bardziej podporządkowani</a:t>
            </a:r>
          </a:p>
          <a:p>
            <a:pPr>
              <a:lnSpc>
                <a:spcPct val="120000"/>
              </a:lnSpc>
            </a:pPr>
            <a:r>
              <a:rPr lang="pl" sz="1400" dirty="0" err="1">
                <a:latin typeface="Calibri" panose="020F0502020204030204" pitchFamily="34" charset="0"/>
                <a:cs typeface="Calibri" panose="020F0502020204030204" pitchFamily="34" charset="0"/>
              </a:rPr>
              <a:t>Wielopokoleniowość </a:t>
            </a:r>
            <a:r>
              <a:rPr lang="pl" sz="1400" dirty="0">
                <a:latin typeface="Calibri" panose="020F0502020204030204" pitchFamily="34" charset="0"/>
                <a:cs typeface="Calibri" panose="020F0502020204030204" pitchFamily="34" charset="0"/>
              </a:rPr>
              <a:t>, czyli życie co najmniej trzech pokoleń pod jednym dachem</a:t>
            </a:r>
          </a:p>
          <a:p>
            <a:pPr>
              <a:lnSpc>
                <a:spcPct val="120000"/>
              </a:lnSpc>
            </a:pPr>
            <a:r>
              <a:rPr lang="pl" sz="1400" dirty="0">
                <a:latin typeface="Calibri" panose="020F0502020204030204" pitchFamily="34" charset="0"/>
                <a:cs typeface="Calibri" panose="020F0502020204030204" pitchFamily="34" charset="0"/>
              </a:rPr>
              <a:t>Zwyczajowy podział ról – ojciec pracuje i zarabia na życie, matka zajmuje się domem i wychowaniem dzieci, dzieci chodzą do szkoły, a po osiągnięciu pełnoletności wychodzą za mąż</a:t>
            </a:r>
          </a:p>
          <a:p>
            <a:pPr>
              <a:lnSpc>
                <a:spcPct val="120000"/>
              </a:lnSpc>
            </a:pPr>
            <a:r>
              <a:rPr lang="pl" sz="1400" dirty="0">
                <a:latin typeface="Calibri" panose="020F0502020204030204" pitchFamily="34" charset="0"/>
                <a:cs typeface="Calibri" panose="020F0502020204030204" pitchFamily="34" charset="0"/>
              </a:rPr>
              <a:t>Brak rozwodów i ich nieprzyjmowanie, małżeństwo zawarte przed Bogiem jest nierozerwalne i nienaruszalne, rozwód traktowany jest jako grzech ciężki</a:t>
            </a:r>
          </a:p>
          <a:p>
            <a:pPr>
              <a:lnSpc>
                <a:spcPct val="120000"/>
              </a:lnSpc>
            </a:pPr>
            <a:r>
              <a:rPr lang="pl" sz="1400" dirty="0">
                <a:latin typeface="Calibri" panose="020F0502020204030204" pitchFamily="34" charset="0"/>
                <a:cs typeface="Calibri" panose="020F0502020204030204" pitchFamily="34" charset="0"/>
              </a:rPr>
              <a:t>Duża rola religii i ideologii w życiu tradycyjnej rodziny, niezachwiana pozycja kościoła i jego nauczania, księża często przedstawiani są jako wzory cnót moralnych</a:t>
            </a:r>
          </a:p>
          <a:p>
            <a:pPr>
              <a:lnSpc>
                <a:spcPct val="120000"/>
              </a:lnSpc>
            </a:pPr>
            <a:r>
              <a:rPr lang="pl" sz="1400" dirty="0">
                <a:latin typeface="Calibri" panose="020F0502020204030204" pitchFamily="34" charset="0"/>
                <a:cs typeface="Calibri" panose="020F0502020204030204" pitchFamily="34" charset="0"/>
              </a:rPr>
              <a:t>Rozwinięta funkcja socjalizacyjna i kontrolna - rodzice decydują o całym życiu swoich dzieci</a:t>
            </a:r>
          </a:p>
          <a:p>
            <a:pPr>
              <a:lnSpc>
                <a:spcPct val="120000"/>
              </a:lnSpc>
            </a:pPr>
            <a:r>
              <a:rPr lang="pl" sz="1400" dirty="0">
                <a:latin typeface="Calibri" panose="020F0502020204030204" pitchFamily="34" charset="0"/>
                <a:cs typeface="Calibri" panose="020F0502020204030204" pitchFamily="34" charset="0"/>
              </a:rPr>
              <a:t>Pozycja kobiety jest niższa niż mężczyzny, kobieta jest podporządkowana mężowi</a:t>
            </a:r>
          </a:p>
          <a:p>
            <a:pPr>
              <a:lnSpc>
                <a:spcPct val="120000"/>
              </a:lnSpc>
            </a:pPr>
            <a:r>
              <a:rPr lang="pl" sz="1400" dirty="0">
                <a:latin typeface="Calibri" panose="020F0502020204030204" pitchFamily="34" charset="0"/>
                <a:cs typeface="Calibri" panose="020F0502020204030204" pitchFamily="34" charset="0"/>
              </a:rPr>
              <a:t>Problemy rodzinne i ewentualna przemoc domowa są bagatelizowane i ukrywane ze względu na dobro dzieci i chęć zapobieżenia rozpadowi rodziny</a:t>
            </a:r>
          </a:p>
        </p:txBody>
      </p:sp>
    </p:spTree>
    <p:extLst>
      <p:ext uri="{BB962C8B-B14F-4D97-AF65-F5344CB8AC3E}">
        <p14:creationId xmlns:p14="http://schemas.microsoft.com/office/powerpoint/2010/main" val="17414962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655" name="Rectangle 27654">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7657" name="Rectangle 27656">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27650" name="Picture 2" descr="Religion in the Republic of Ireland - Wikipedia">
            <a:extLst>
              <a:ext uri="{FF2B5EF4-FFF2-40B4-BE49-F238E27FC236}">
                <a16:creationId xmlns:a16="http://schemas.microsoft.com/office/drawing/2014/main" id="{57BD031D-EC5F-7718-65B2-325EFA1EA03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b="10000"/>
          <a:stretch/>
        </p:blipFill>
        <p:spPr bwMode="auto">
          <a:xfrm>
            <a:off x="21"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077017D-053A-E2C8-D1DB-AF82540CFD9B}"/>
              </a:ext>
            </a:extLst>
          </p:cNvPr>
          <p:cNvSpPr>
            <a:spLocks noGrp="1"/>
          </p:cNvSpPr>
          <p:nvPr>
            <p:ph type="title"/>
          </p:nvPr>
        </p:nvSpPr>
        <p:spPr>
          <a:xfrm>
            <a:off x="665283" y="955379"/>
            <a:ext cx="4964269" cy="4770783"/>
          </a:xfrm>
        </p:spPr>
        <p:txBody>
          <a:bodyPr anchor="ctr">
            <a:normAutofit/>
          </a:bodyPr>
          <a:lstStyle/>
          <a:p>
            <a:pPr algn="ctr"/>
            <a:r>
              <a:rPr lang="pl" sz="4800" dirty="0">
                <a:solidFill>
                  <a:srgbClr val="FFFFFF"/>
                </a:solidFill>
              </a:rPr>
              <a:t>irlandzcy</a:t>
            </a:r>
            <a:br>
              <a:rPr lang="en-GB" sz="4800" dirty="0">
                <a:solidFill>
                  <a:srgbClr val="FFFFFF"/>
                </a:solidFill>
              </a:rPr>
            </a:br>
            <a:r>
              <a:rPr lang="pl" sz="4800" dirty="0">
                <a:solidFill>
                  <a:srgbClr val="FFFFFF"/>
                </a:solidFill>
              </a:rPr>
              <a:t>katolicy</a:t>
            </a:r>
          </a:p>
        </p:txBody>
      </p:sp>
      <p:sp>
        <p:nvSpPr>
          <p:cNvPr id="3" name="Content Placeholder 2">
            <a:extLst>
              <a:ext uri="{FF2B5EF4-FFF2-40B4-BE49-F238E27FC236}">
                <a16:creationId xmlns:a16="http://schemas.microsoft.com/office/drawing/2014/main" id="{8A61B2C0-C313-B942-5588-5F0618EDCFCF}"/>
              </a:ext>
            </a:extLst>
          </p:cNvPr>
          <p:cNvSpPr>
            <a:spLocks noGrp="1"/>
          </p:cNvSpPr>
          <p:nvPr>
            <p:ph idx="1"/>
          </p:nvPr>
        </p:nvSpPr>
        <p:spPr>
          <a:xfrm>
            <a:off x="6294814" y="246185"/>
            <a:ext cx="5533771" cy="6611815"/>
          </a:xfrm>
        </p:spPr>
        <p:txBody>
          <a:bodyPr anchor="ctr">
            <a:normAutofit fontScale="92500" lnSpcReduction="20000"/>
          </a:bodyPr>
          <a:lstStyle/>
          <a:p>
            <a:pPr>
              <a:lnSpc>
                <a:spcPct val="120000"/>
              </a:lnSpc>
            </a:pPr>
            <a:r>
              <a:rPr lang="pl" sz="2400" dirty="0">
                <a:latin typeface="Calibri" panose="020F0502020204030204" pitchFamily="34" charset="0"/>
                <a:cs typeface="Calibri" panose="020F0502020204030204" pitchFamily="34" charset="0"/>
              </a:rPr>
              <a:t>Irlandzcy Katolicy to rdzenna Irlandzka społeczność etniczna i religijna, która identyfikuje się zarówno jako Katolicy, jak i Irlandczycy. Mają sporą diasporę, która obejmuje ponad 14 milionów Brytyjczyków i ponad 36 milionów Amerykanów.</a:t>
            </a:r>
          </a:p>
          <a:p>
            <a:pPr>
              <a:lnSpc>
                <a:spcPct val="120000"/>
              </a:lnSpc>
            </a:pPr>
            <a:r>
              <a:rPr lang="pl" sz="2400" dirty="0">
                <a:latin typeface="Calibri" panose="020F0502020204030204" pitchFamily="34" charset="0"/>
                <a:cs typeface="Calibri" panose="020F0502020204030204" pitchFamily="34" charset="0"/>
              </a:rPr>
              <a:t>Od XVI do XX wieku konflikty między Irlandzkimi Katolikami a Irlandzkimi Protestantami były szczególnie znaczące w historii Irlandii, szczególnie podczas „The Troubles”.</a:t>
            </a:r>
          </a:p>
          <a:p>
            <a:pPr>
              <a:lnSpc>
                <a:spcPct val="120000"/>
              </a:lnSpc>
            </a:pPr>
            <a:r>
              <a:rPr lang="pl" sz="2400" dirty="0">
                <a:latin typeface="Calibri" panose="020F0502020204030204" pitchFamily="34" charset="0"/>
                <a:cs typeface="Calibri" panose="020F0502020204030204" pitchFamily="34" charset="0"/>
              </a:rPr>
              <a:t>Chociaż różnice te są w dużej mierze naznaczone religią, kwestie polityczne i dostęp do władzy były sednem sporów. Na przykład większości Irlandzkich Katolików odmówiono władzy politycznej ze względu na ich wiarę Katolicką, mimo że mieli tożsamość inną niż Brytyjską.</a:t>
            </a:r>
          </a:p>
          <a:p>
            <a:pPr>
              <a:lnSpc>
                <a:spcPct val="120000"/>
              </a:lnSpc>
            </a:pPr>
            <a:endParaRPr lang="en-GB" sz="1400" dirty="0"/>
          </a:p>
        </p:txBody>
      </p:sp>
    </p:spTree>
    <p:extLst>
      <p:ext uri="{BB962C8B-B14F-4D97-AF65-F5344CB8AC3E}">
        <p14:creationId xmlns:p14="http://schemas.microsoft.com/office/powerpoint/2010/main" val="33300614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679" name="Rectangle 28678">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8681" name="Rectangle 28680">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28674" name="Picture 2" descr="Gold Winner - Mincéirs (Irish Travellers) - Single Winner">
            <a:extLst>
              <a:ext uri="{FF2B5EF4-FFF2-40B4-BE49-F238E27FC236}">
                <a16:creationId xmlns:a16="http://schemas.microsoft.com/office/drawing/2014/main" id="{15641535-86F2-92A1-AD89-988549699A5C}"/>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8210" r="12456" b="-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40C0ADC-431E-6F10-D17B-32CB517F4686}"/>
              </a:ext>
            </a:extLst>
          </p:cNvPr>
          <p:cNvSpPr>
            <a:spLocks noGrp="1"/>
          </p:cNvSpPr>
          <p:nvPr>
            <p:ph type="title"/>
          </p:nvPr>
        </p:nvSpPr>
        <p:spPr>
          <a:xfrm>
            <a:off x="1028700" y="1025718"/>
            <a:ext cx="4057650" cy="4770783"/>
          </a:xfrm>
        </p:spPr>
        <p:txBody>
          <a:bodyPr anchor="ctr">
            <a:normAutofit/>
          </a:bodyPr>
          <a:lstStyle/>
          <a:p>
            <a:pPr algn="ctr"/>
            <a:r>
              <a:rPr lang="en-GB" sz="4800" dirty="0">
                <a:solidFill>
                  <a:srgbClr val="FFFFFF"/>
                </a:solidFill>
              </a:rPr>
              <a:t>Irish travellers </a:t>
            </a:r>
            <a:r>
              <a:rPr lang="pl-PL" sz="4800" dirty="0">
                <a:solidFill>
                  <a:srgbClr val="FFFFFF"/>
                </a:solidFill>
              </a:rPr>
              <a:t>I</a:t>
            </a:r>
            <a:r>
              <a:rPr lang="en-GB" sz="4800" dirty="0">
                <a:solidFill>
                  <a:srgbClr val="FFFFFF"/>
                </a:solidFill>
              </a:rPr>
              <a:t> gypsies </a:t>
            </a:r>
            <a:endParaRPr lang="pl" sz="4800" dirty="0">
              <a:solidFill>
                <a:srgbClr val="FFFFFF"/>
              </a:solidFill>
            </a:endParaRPr>
          </a:p>
        </p:txBody>
      </p:sp>
      <p:sp>
        <p:nvSpPr>
          <p:cNvPr id="3" name="Content Placeholder 2">
            <a:extLst>
              <a:ext uri="{FF2B5EF4-FFF2-40B4-BE49-F238E27FC236}">
                <a16:creationId xmlns:a16="http://schemas.microsoft.com/office/drawing/2014/main" id="{2426A198-9629-8C32-025A-016195999207}"/>
              </a:ext>
            </a:extLst>
          </p:cNvPr>
          <p:cNvSpPr>
            <a:spLocks noGrp="1"/>
          </p:cNvSpPr>
          <p:nvPr>
            <p:ph idx="1"/>
          </p:nvPr>
        </p:nvSpPr>
        <p:spPr>
          <a:xfrm>
            <a:off x="6311842" y="1"/>
            <a:ext cx="5746502" cy="6857999"/>
          </a:xfrm>
        </p:spPr>
        <p:txBody>
          <a:bodyPr anchor="ctr">
            <a:normAutofit fontScale="62500" lnSpcReduction="20000"/>
          </a:bodyPr>
          <a:lstStyle/>
          <a:p>
            <a:pPr>
              <a:lnSpc>
                <a:spcPct val="120000"/>
              </a:lnSpc>
            </a:pPr>
            <a:r>
              <a:rPr lang="pl" sz="2900" dirty="0">
                <a:latin typeface="Calibri" panose="020F0502020204030204" pitchFamily="34" charset="0"/>
                <a:cs typeface="Calibri" panose="020F0502020204030204" pitchFamily="34" charset="0"/>
              </a:rPr>
              <a:t>Irish travellers są historycznie ludem koczowniczym z Irlandii, ale mają unikalną tożsamość, tradycję i kulturę od reszty populacji. Irish travellers po raz pierwszy pojawili się w Irlandii w XII wieku, a po raz pierwszy wyemigrowali do Wielkiej Brytanii na początku XIX wieku. Ustawa o prawach człowieka z 1998 r., Ustawa o równości z 2010 r. i Ustawa o stosunkach rasowych z 1976 r. klasyfikują społeczność Irish travellers jako mniejszość etniczną.</a:t>
            </a:r>
          </a:p>
          <a:p>
            <a:pPr>
              <a:lnSpc>
                <a:spcPct val="120000"/>
              </a:lnSpc>
            </a:pPr>
            <a:r>
              <a:rPr lang="pl" sz="2900" dirty="0">
                <a:latin typeface="Calibri" panose="020F0502020204030204" pitchFamily="34" charset="0"/>
                <a:cs typeface="Calibri" panose="020F0502020204030204" pitchFamily="34" charset="0"/>
              </a:rPr>
              <a:t>Niektórzy Irish travellers identyfikują się jako Pavee lub Minceir, które są terminami z języka Shelta Irish travellers.</a:t>
            </a:r>
          </a:p>
          <a:p>
            <a:pPr>
              <a:lnSpc>
                <a:spcPct val="120000"/>
              </a:lnSpc>
            </a:pPr>
            <a:r>
              <a:rPr lang="pl" sz="2900" dirty="0">
                <a:latin typeface="Calibri" panose="020F0502020204030204" pitchFamily="34" charset="0"/>
                <a:cs typeface="Calibri" panose="020F0502020204030204" pitchFamily="34" charset="0"/>
              </a:rPr>
              <a:t>Chociaż wielu z nich mówi również po Shelcie, języku o mieszanym pochodzeniu Angielskim i Irlandzkim, w większości mówią po Angielsku. Katolicyzm, który jest najpopularniejszą religią w Republice Irlandii, jest praktykowany przez większość Irish travellers</a:t>
            </a:r>
          </a:p>
          <a:p>
            <a:pPr>
              <a:lnSpc>
                <a:spcPct val="120000"/>
              </a:lnSpc>
            </a:pPr>
            <a:r>
              <a:rPr lang="pl" sz="2900" dirty="0">
                <a:effectLst/>
                <a:latin typeface="Calibri" panose="020F0502020204030204" pitchFamily="34" charset="0"/>
                <a:cs typeface="Calibri" panose="020F0502020204030204" pitchFamily="34" charset="0"/>
              </a:rPr>
              <a:t>Organizacje reprezentujące </a:t>
            </a:r>
            <a:r>
              <a:rPr lang="pl" sz="2900" dirty="0">
                <a:latin typeface="Calibri" panose="020F0502020204030204" pitchFamily="34" charset="0"/>
                <a:cs typeface="Calibri" panose="020F0502020204030204" pitchFamily="34" charset="0"/>
              </a:rPr>
              <a:t>Irish travellers</a:t>
            </a:r>
            <a:r>
              <a:rPr lang="pl" sz="2900" dirty="0">
                <a:effectLst/>
                <a:latin typeface="Calibri" panose="020F0502020204030204" pitchFamily="34" charset="0"/>
                <a:cs typeface="Calibri" panose="020F0502020204030204" pitchFamily="34" charset="0"/>
              </a:rPr>
              <a:t> wskazują, że w Republice Irlandii mieszka ich około 30 000. Szacuje się, że w Irlandii Północnej mieszka 1500 Irish travellers, a w Anglii, Szkocji i Walii 15 000.</a:t>
            </a:r>
          </a:p>
        </p:txBody>
      </p:sp>
    </p:spTree>
    <p:extLst>
      <p:ext uri="{BB962C8B-B14F-4D97-AF65-F5344CB8AC3E}">
        <p14:creationId xmlns:p14="http://schemas.microsoft.com/office/powerpoint/2010/main" val="16719408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703" name="Rectangle 29702">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9705" name="Rectangle 29704">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29698" name="Picture 2" descr="Apartheid hasn't gone away when it comes to Travellers - Independent.ie">
            <a:extLst>
              <a:ext uri="{FF2B5EF4-FFF2-40B4-BE49-F238E27FC236}">
                <a16:creationId xmlns:a16="http://schemas.microsoft.com/office/drawing/2014/main" id="{426C2A4C-3391-6756-AB9A-C2AE22238938}"/>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10456" r="39322"/>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8702C60-F37C-6DB3-016E-F1F3BAB55B68}"/>
              </a:ext>
            </a:extLst>
          </p:cNvPr>
          <p:cNvSpPr>
            <a:spLocks noGrp="1"/>
          </p:cNvSpPr>
          <p:nvPr>
            <p:ph type="title"/>
          </p:nvPr>
        </p:nvSpPr>
        <p:spPr>
          <a:xfrm>
            <a:off x="1028700" y="1025718"/>
            <a:ext cx="4057650" cy="4770783"/>
          </a:xfrm>
        </p:spPr>
        <p:txBody>
          <a:bodyPr anchor="ctr">
            <a:normAutofit/>
          </a:bodyPr>
          <a:lstStyle/>
          <a:p>
            <a:pPr algn="ctr"/>
            <a:r>
              <a:rPr lang="pl" sz="4800" dirty="0">
                <a:solidFill>
                  <a:srgbClr val="FFFFFF"/>
                </a:solidFill>
              </a:rPr>
              <a:t>ROMANY GYPSES</a:t>
            </a:r>
          </a:p>
        </p:txBody>
      </p:sp>
      <p:sp>
        <p:nvSpPr>
          <p:cNvPr id="3" name="Content Placeholder 2">
            <a:extLst>
              <a:ext uri="{FF2B5EF4-FFF2-40B4-BE49-F238E27FC236}">
                <a16:creationId xmlns:a16="http://schemas.microsoft.com/office/drawing/2014/main" id="{607A6404-DBA5-419E-92BC-322EC527238B}"/>
              </a:ext>
            </a:extLst>
          </p:cNvPr>
          <p:cNvSpPr>
            <a:spLocks noGrp="1"/>
          </p:cNvSpPr>
          <p:nvPr>
            <p:ph idx="1"/>
          </p:nvPr>
        </p:nvSpPr>
        <p:spPr>
          <a:xfrm>
            <a:off x="6361681" y="290131"/>
            <a:ext cx="5701553" cy="6459415"/>
          </a:xfrm>
        </p:spPr>
        <p:txBody>
          <a:bodyPr anchor="ctr">
            <a:normAutofit/>
          </a:bodyPr>
          <a:lstStyle/>
          <a:p>
            <a:pPr>
              <a:lnSpc>
                <a:spcPct val="120000"/>
              </a:lnSpc>
            </a:pPr>
            <a:r>
              <a:rPr lang="pl" dirty="0"/>
              <a:t>Po ich emigracji z Europy kontynentalnej podczas exodusu Romów z Indii, Romany Gypses mieszkają w Wielkiej Brytanii od co najmniej 1515 roku. Ze względu na ich ciemny kolor skóry, ludzie o ugruntowanej pozycji uważali ich za „Egiptian”, stąd przydomek „Gypsy”.</a:t>
            </a:r>
          </a:p>
          <a:p>
            <a:pPr>
              <a:lnSpc>
                <a:spcPct val="120000"/>
              </a:lnSpc>
            </a:pPr>
            <a:r>
              <a:rPr lang="pl" dirty="0"/>
              <a:t>Badania językowe nad językiem Romskim wykazały, że Romany Gypses, podobnie jak Romowie Europejscy, wywodzili się z północnych Indii, najprawdopodobniej w XII wieku. Podobni pochodzeniem i kulturą do Romany Gypses są </a:t>
            </a:r>
            <a:r>
              <a:rPr lang="en-GB" dirty="0"/>
              <a:t>French Manush Gypsies</a:t>
            </a:r>
            <a:r>
              <a:rPr lang="pl-PL" dirty="0"/>
              <a:t>.</a:t>
            </a:r>
            <a:endParaRPr lang="en-GB" dirty="0"/>
          </a:p>
          <a:p>
            <a:pPr>
              <a:lnSpc>
                <a:spcPct val="120000"/>
              </a:lnSpc>
            </a:pPr>
            <a:r>
              <a:rPr lang="pl" dirty="0"/>
              <a:t>Istnieją różne typy podróżnych, którzy mogą przejeżdżać przez Irlandię i Wielką Brytanię, w tym Szkoccy, Walijscy i Angielscy podróżnicy. Wiele z tych osób może wywodzić swoje pochodzenie z koczowniczego życia i mogło poślubić bardziej konwencjonalne Irlandzkie i romskie rodziny gypsy, lub poza nimi.</a:t>
            </a:r>
          </a:p>
        </p:txBody>
      </p:sp>
    </p:spTree>
    <p:extLst>
      <p:ext uri="{BB962C8B-B14F-4D97-AF65-F5344CB8AC3E}">
        <p14:creationId xmlns:p14="http://schemas.microsoft.com/office/powerpoint/2010/main" val="30067978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27" name="Rectangle 30726">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30729" name="Rectangle 30728">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30722" name="Picture 2" descr="Traveller way of life and traditions are 'dying out'">
            <a:extLst>
              <a:ext uri="{FF2B5EF4-FFF2-40B4-BE49-F238E27FC236}">
                <a16:creationId xmlns:a16="http://schemas.microsoft.com/office/drawing/2014/main" id="{C2232858-05AD-DB7A-7B87-6837CB09CFE0}"/>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3974" r="20471"/>
          <a:stretch/>
        </p:blipFill>
        <p:spPr bwMode="auto">
          <a:xfrm>
            <a:off x="21" y="10"/>
            <a:ext cx="5509826"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9FF0C46-2333-70BE-4615-B5BBE54445F5}"/>
              </a:ext>
            </a:extLst>
          </p:cNvPr>
          <p:cNvSpPr>
            <a:spLocks noGrp="1"/>
          </p:cNvSpPr>
          <p:nvPr>
            <p:ph type="title"/>
          </p:nvPr>
        </p:nvSpPr>
        <p:spPr>
          <a:xfrm>
            <a:off x="1028700" y="1025718"/>
            <a:ext cx="4057650" cy="4770783"/>
          </a:xfrm>
        </p:spPr>
        <p:txBody>
          <a:bodyPr anchor="ctr">
            <a:normAutofit/>
          </a:bodyPr>
          <a:lstStyle/>
          <a:p>
            <a:pPr algn="ctr"/>
            <a:r>
              <a:rPr lang="pl-PL" sz="4000" dirty="0"/>
              <a:t>IRISH TRAVELLERS</a:t>
            </a:r>
            <a:br>
              <a:rPr lang="pl-PL" sz="4000" dirty="0"/>
            </a:br>
            <a:r>
              <a:rPr lang="pl-PL" sz="4000" dirty="0"/>
              <a:t>i </a:t>
            </a:r>
            <a:br>
              <a:rPr lang="pl-PL" sz="4000" dirty="0"/>
            </a:br>
            <a:r>
              <a:rPr lang="pl-PL" sz="4000" dirty="0"/>
              <a:t>romany gypsies</a:t>
            </a:r>
            <a:endParaRPr lang="pl" sz="4000" dirty="0"/>
          </a:p>
        </p:txBody>
      </p:sp>
      <p:sp>
        <p:nvSpPr>
          <p:cNvPr id="3" name="Content Placeholder 2">
            <a:extLst>
              <a:ext uri="{FF2B5EF4-FFF2-40B4-BE49-F238E27FC236}">
                <a16:creationId xmlns:a16="http://schemas.microsoft.com/office/drawing/2014/main" id="{7B1CB96A-9107-AF5B-D6DC-FDB9408646D6}"/>
              </a:ext>
            </a:extLst>
          </p:cNvPr>
          <p:cNvSpPr>
            <a:spLocks noGrp="1"/>
          </p:cNvSpPr>
          <p:nvPr>
            <p:ph idx="1"/>
          </p:nvPr>
        </p:nvSpPr>
        <p:spPr>
          <a:xfrm>
            <a:off x="5638800" y="199292"/>
            <a:ext cx="6438921" cy="6857990"/>
          </a:xfrm>
        </p:spPr>
        <p:txBody>
          <a:bodyPr anchor="ctr">
            <a:normAutofit fontScale="85000" lnSpcReduction="20000"/>
          </a:bodyPr>
          <a:lstStyle/>
          <a:p>
            <a:pPr>
              <a:lnSpc>
                <a:spcPct val="120000"/>
              </a:lnSpc>
            </a:pPr>
            <a:r>
              <a:rPr lang="pl" sz="2100" dirty="0">
                <a:latin typeface="Calibri" panose="020F0502020204030204" pitchFamily="34" charset="0"/>
                <a:cs typeface="Calibri" panose="020F0502020204030204" pitchFamily="34" charset="0"/>
              </a:rPr>
              <a:t>Chociaż większość Irish Travellers uważa podróżowanie za część tego, kim są, mogą żyć na różne sposoby, takie jak:</a:t>
            </a:r>
          </a:p>
          <a:p>
            <a:pPr>
              <a:lnSpc>
                <a:spcPct val="120000"/>
              </a:lnSpc>
            </a:pPr>
            <a:r>
              <a:rPr lang="pl" sz="2100" dirty="0">
                <a:latin typeface="Calibri" panose="020F0502020204030204" pitchFamily="34" charset="0"/>
                <a:cs typeface="Calibri" panose="020F0502020204030204" pitchFamily="34" charset="0"/>
              </a:rPr>
              <a:t>Częste przemieszczanie się z miejsca na miejsce i ciągłe życie „w drodze” w przyczepach kempingowych lub mobilnych domach, na terenach komunalnych lub prywatnych, zamieszkiwanie w osiedlonych domach zimą lub w trakcie roku szkolnego i podróżowanie latem, zachowując silne przywiązanie do kultury i tradycji Irish Traveller.</a:t>
            </a:r>
          </a:p>
          <a:p>
            <a:pPr>
              <a:lnSpc>
                <a:spcPct val="120000"/>
              </a:lnSpc>
            </a:pPr>
            <a:r>
              <a:rPr lang="pl" sz="2100" b="0" i="0" u="none" strike="noStrike" dirty="0">
                <a:effectLst/>
                <a:latin typeface="Calibri" panose="020F0502020204030204" pitchFamily="34" charset="0"/>
                <a:cs typeface="Calibri" panose="020F0502020204030204" pitchFamily="34" charset="0"/>
              </a:rPr>
              <a:t>Społeczności Romany Gypsy również wywodziły się z Indii od około X/XII wieku i historycznie doświadczały prześladowań, w tym niewolnictwa i ludobójstwa.</a:t>
            </a:r>
          </a:p>
          <a:p>
            <a:pPr>
              <a:lnSpc>
                <a:spcPct val="120000"/>
              </a:lnSpc>
            </a:pPr>
            <a:r>
              <a:rPr lang="pl" sz="2100" b="0" i="0" u="none" strike="noStrike" dirty="0">
                <a:effectLst/>
                <a:latin typeface="Calibri" panose="020F0502020204030204" pitchFamily="34" charset="0"/>
                <a:cs typeface="Calibri" panose="020F0502020204030204" pitchFamily="34" charset="0"/>
              </a:rPr>
              <a:t>Nadal są marginalizowani i umieszczani w gettach w wielu krajach Europy Wschodniej (Grecja, Bułgaria, Rumunia itp.), gdzie często stanowią największą i najbardziej widoczną mniejszość etniczną, stanowiąc czasem 10% całej populacji. Jednak „Romowie” to termin polityczny i samoidentyfikacja wielu działaczy romskich. </a:t>
            </a:r>
          </a:p>
          <a:p>
            <a:pPr>
              <a:lnSpc>
                <a:spcPct val="120000"/>
              </a:lnSpc>
            </a:pPr>
            <a:r>
              <a:rPr lang="pl" sz="2100" b="0" i="0" u="none" strike="noStrike" dirty="0">
                <a:effectLst/>
                <a:latin typeface="Calibri" panose="020F0502020204030204" pitchFamily="34" charset="0"/>
                <a:cs typeface="Calibri" panose="020F0502020204030204" pitchFamily="34" charset="0"/>
              </a:rPr>
              <a:t>W rzeczywistości Europejskie populacje Romów składają się z różnych podgrup, niektóre z własną podgrupą Romów, którzy często identyfikują się jako ta grupa, a nie przez wszechogarniającą tożsamość romską.</a:t>
            </a:r>
          </a:p>
          <a:p>
            <a:pPr marL="0" indent="0">
              <a:lnSpc>
                <a:spcPct val="120000"/>
              </a:lnSpc>
              <a:buNone/>
            </a:pPr>
            <a:br>
              <a:rPr lang="en-GB" sz="900" dirty="0"/>
            </a:br>
            <a:endParaRPr lang="en-GB" sz="900" dirty="0"/>
          </a:p>
        </p:txBody>
      </p:sp>
    </p:spTree>
    <p:extLst>
      <p:ext uri="{BB962C8B-B14F-4D97-AF65-F5344CB8AC3E}">
        <p14:creationId xmlns:p14="http://schemas.microsoft.com/office/powerpoint/2010/main" val="3149386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854" name="Rectangle 35853">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35842" name="Picture 2" descr="Ireland must finally address the real causes of poverty – The Irish Times">
            <a:extLst>
              <a:ext uri="{FF2B5EF4-FFF2-40B4-BE49-F238E27FC236}">
                <a16:creationId xmlns:a16="http://schemas.microsoft.com/office/drawing/2014/main" id="{B38FF2EA-66B1-C29C-2614-C4A6DA40BA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855" r="35127" b="1"/>
          <a:stretch/>
        </p:blipFill>
        <p:spPr bwMode="auto">
          <a:xfrm>
            <a:off x="6927" y="0"/>
            <a:ext cx="6096000" cy="6855480"/>
          </a:xfrm>
          <a:prstGeom prst="rect">
            <a:avLst/>
          </a:prstGeom>
          <a:noFill/>
          <a:extLst>
            <a:ext uri="{909E8E84-426E-40DD-AFC4-6F175D3DCCD1}">
              <a14:hiddenFill xmlns:a14="http://schemas.microsoft.com/office/drawing/2010/main">
                <a:solidFill>
                  <a:srgbClr val="FFFFFF"/>
                </a:solidFill>
              </a14:hiddenFill>
            </a:ext>
          </a:extLst>
        </p:spPr>
      </p:pic>
      <p:sp>
        <p:nvSpPr>
          <p:cNvPr id="35856" name="Oval 35855">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233054" y="2286233"/>
            <a:ext cx="3629891" cy="2283013"/>
          </a:xfrm>
        </p:spPr>
        <p:txBody>
          <a:bodyPr anchor="ctr">
            <a:normAutofit/>
          </a:bodyPr>
          <a:lstStyle/>
          <a:p>
            <a:pPr algn="ctr"/>
            <a:br>
              <a:rPr lang="pl" dirty="0">
                <a:solidFill>
                  <a:schemeClr val="bg1"/>
                </a:solidFill>
              </a:rPr>
            </a:br>
            <a:r>
              <a:rPr lang="pl" dirty="0">
                <a:solidFill>
                  <a:schemeClr val="bg1"/>
                </a:solidFill>
              </a:rPr>
              <a:t>wykluczenie SPOŁECZNE</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459415" y="386863"/>
            <a:ext cx="5615353" cy="6178060"/>
          </a:xfrm>
        </p:spPr>
        <p:txBody>
          <a:bodyPr anchor="ctr">
            <a:normAutofit fontScale="70000" lnSpcReduction="20000"/>
          </a:bodyPr>
          <a:lstStyle/>
          <a:p>
            <a:r>
              <a:rPr lang="en-GB" sz="1800" dirty="0">
                <a:effectLst/>
                <a:latin typeface="Cambria" panose="02040503050406030204" pitchFamily="18" charset="0"/>
              </a:rPr>
              <a:t>W </a:t>
            </a:r>
            <a:r>
              <a:rPr lang="en-GB" sz="1800" dirty="0" err="1">
                <a:effectLst/>
                <a:latin typeface="Cambria" panose="02040503050406030204" pitchFamily="18" charset="0"/>
              </a:rPr>
              <a:t>Narodowej</a:t>
            </a:r>
            <a:r>
              <a:rPr lang="en-GB" sz="1800" dirty="0">
                <a:effectLst/>
                <a:latin typeface="Cambria" panose="02040503050406030204" pitchFamily="18" charset="0"/>
              </a:rPr>
              <a:t> </a:t>
            </a:r>
            <a:r>
              <a:rPr lang="en-GB" sz="1800" dirty="0" err="1">
                <a:effectLst/>
                <a:latin typeface="Cambria" panose="02040503050406030204" pitchFamily="18" charset="0"/>
              </a:rPr>
              <a:t>Strategii</a:t>
            </a:r>
            <a:r>
              <a:rPr lang="en-GB" sz="1800" dirty="0">
                <a:effectLst/>
                <a:latin typeface="Cambria" panose="02040503050406030204" pitchFamily="18" charset="0"/>
              </a:rPr>
              <a:t> </a:t>
            </a:r>
            <a:r>
              <a:rPr lang="en-GB" sz="1800" dirty="0" err="1">
                <a:effectLst/>
                <a:latin typeface="Cambria" panose="02040503050406030204" pitchFamily="18" charset="0"/>
              </a:rPr>
              <a:t>Integracji</a:t>
            </a:r>
            <a:r>
              <a:rPr lang="en-GB" sz="1800" dirty="0">
                <a:effectLst/>
                <a:latin typeface="Cambria" panose="02040503050406030204" pitchFamily="18" charset="0"/>
              </a:rPr>
              <a:t> </a:t>
            </a:r>
            <a:r>
              <a:rPr lang="en-GB" sz="1800" dirty="0" err="1">
                <a:effectLst/>
                <a:latin typeface="Cambria" panose="02040503050406030204" pitchFamily="18" charset="0"/>
              </a:rPr>
              <a:t>Społecznej</a:t>
            </a:r>
            <a:r>
              <a:rPr lang="en-GB" sz="1800" dirty="0">
                <a:effectLst/>
                <a:latin typeface="Cambria" panose="02040503050406030204" pitchFamily="18" charset="0"/>
              </a:rPr>
              <a:t> </a:t>
            </a:r>
            <a:r>
              <a:rPr lang="en-GB" sz="1800" dirty="0" err="1">
                <a:effectLst/>
                <a:latin typeface="Cambria" panose="02040503050406030204" pitchFamily="18" charset="0"/>
              </a:rPr>
              <a:t>dla</a:t>
            </a:r>
            <a:r>
              <a:rPr lang="en-GB" sz="1800" dirty="0">
                <a:effectLst/>
                <a:latin typeface="Cambria" panose="02040503050406030204" pitchFamily="18" charset="0"/>
              </a:rPr>
              <a:t> </a:t>
            </a:r>
            <a:r>
              <a:rPr lang="en-GB" sz="1800" dirty="0" err="1">
                <a:effectLst/>
                <a:latin typeface="Cambria" panose="02040503050406030204" pitchFamily="18" charset="0"/>
              </a:rPr>
              <a:t>Polski</a:t>
            </a:r>
            <a:r>
              <a:rPr lang="en-GB" sz="1800" dirty="0">
                <a:effectLst/>
                <a:latin typeface="Cambria" panose="02040503050406030204" pitchFamily="18" charset="0"/>
              </a:rPr>
              <a:t> </a:t>
            </a:r>
            <a:r>
              <a:rPr lang="en-GB" sz="1800" dirty="0" err="1">
                <a:effectLst/>
                <a:latin typeface="Cambria" panose="02040503050406030204" pitchFamily="18" charset="0"/>
              </a:rPr>
              <a:t>wskazuje</a:t>
            </a:r>
            <a:r>
              <a:rPr lang="en-GB" sz="1800" dirty="0">
                <a:effectLst/>
                <a:latin typeface="Cambria" panose="02040503050406030204" pitchFamily="18" charset="0"/>
              </a:rPr>
              <a:t> </a:t>
            </a:r>
            <a:r>
              <a:rPr lang="en-GB" sz="1800" dirty="0" err="1">
                <a:effectLst/>
                <a:latin typeface="Cambria" panose="02040503050406030204" pitchFamily="18" charset="0"/>
              </a:rPr>
              <a:t>sie</a:t>
            </a:r>
            <a:r>
              <a:rPr lang="en-GB" sz="1800" dirty="0">
                <a:effectLst/>
                <a:latin typeface="Cambria" panose="02040503050406030204" pitchFamily="18" charset="0"/>
              </a:rPr>
              <a:t>̨, </a:t>
            </a:r>
            <a:r>
              <a:rPr lang="en-GB" sz="1800" dirty="0" err="1">
                <a:effectLst/>
                <a:latin typeface="Cambria" panose="02040503050406030204" pitchFamily="18" charset="0"/>
              </a:rPr>
              <a:t>że</a:t>
            </a:r>
            <a:r>
              <a:rPr lang="en-GB" sz="1800" dirty="0">
                <a:effectLst/>
                <a:latin typeface="Cambria" panose="02040503050406030204" pitchFamily="18" charset="0"/>
              </a:rPr>
              <a:t> </a:t>
            </a:r>
            <a:r>
              <a:rPr lang="en-GB" sz="1800" dirty="0" err="1">
                <a:effectLst/>
                <a:latin typeface="Cambria" panose="02040503050406030204" pitchFamily="18" charset="0"/>
              </a:rPr>
              <a:t>wykluczenie</a:t>
            </a:r>
            <a:r>
              <a:rPr lang="en-GB" sz="1800" dirty="0">
                <a:effectLst/>
                <a:latin typeface="Cambria" panose="02040503050406030204" pitchFamily="18" charset="0"/>
              </a:rPr>
              <a:t> </a:t>
            </a:r>
            <a:r>
              <a:rPr lang="en-GB" sz="1800" dirty="0" err="1">
                <a:effectLst/>
                <a:latin typeface="Cambria" panose="02040503050406030204" pitchFamily="18" charset="0"/>
              </a:rPr>
              <a:t>polega</a:t>
            </a:r>
            <a:r>
              <a:rPr lang="en-GB" sz="1800" dirty="0">
                <a:effectLst/>
                <a:latin typeface="Cambria" panose="02040503050406030204" pitchFamily="18" charset="0"/>
              </a:rPr>
              <a:t> </a:t>
            </a:r>
            <a:r>
              <a:rPr lang="en-GB" sz="1800" dirty="0" err="1">
                <a:effectLst/>
                <a:latin typeface="Cambria" panose="02040503050406030204" pitchFamily="18" charset="0"/>
              </a:rPr>
              <a:t>na</a:t>
            </a:r>
            <a:r>
              <a:rPr lang="en-GB" sz="1800" dirty="0">
                <a:effectLst/>
                <a:latin typeface="Cambria" panose="02040503050406030204" pitchFamily="18" charset="0"/>
              </a:rPr>
              <a:t> </a:t>
            </a:r>
            <a:r>
              <a:rPr lang="en-GB" sz="1800" dirty="0" err="1">
                <a:effectLst/>
                <a:latin typeface="Cambria" panose="02040503050406030204" pitchFamily="18" charset="0"/>
              </a:rPr>
              <a:t>niepodejmowaniu</a:t>
            </a:r>
            <a:r>
              <a:rPr lang="en-GB" sz="1800" dirty="0">
                <a:effectLst/>
                <a:latin typeface="Cambria" panose="02040503050406030204" pitchFamily="18" charset="0"/>
              </a:rPr>
              <a:t> </a:t>
            </a:r>
            <a:r>
              <a:rPr lang="en-GB" sz="1800" dirty="0" err="1">
                <a:effectLst/>
                <a:latin typeface="Cambria" panose="02040503050406030204" pitchFamily="18" charset="0"/>
              </a:rPr>
              <a:t>zwy</a:t>
            </a:r>
            <a:r>
              <a:rPr lang="en-GB" sz="1800" dirty="0">
                <a:effectLst/>
                <a:latin typeface="Cambria" panose="02040503050406030204" pitchFamily="18" charset="0"/>
              </a:rPr>
              <a:t>- </a:t>
            </a:r>
            <a:r>
              <a:rPr lang="en-GB" sz="1800" dirty="0" err="1">
                <a:effectLst/>
                <a:latin typeface="Cambria" panose="02040503050406030204" pitchFamily="18" charset="0"/>
              </a:rPr>
              <a:t>czajowej</a:t>
            </a:r>
            <a:r>
              <a:rPr lang="en-GB" sz="1800" dirty="0">
                <a:effectLst/>
                <a:latin typeface="Cambria" panose="02040503050406030204" pitchFamily="18" charset="0"/>
              </a:rPr>
              <a:t> </a:t>
            </a:r>
            <a:r>
              <a:rPr lang="en-GB" sz="1800" dirty="0" err="1">
                <a:effectLst/>
                <a:latin typeface="Cambria" panose="02040503050406030204" pitchFamily="18" charset="0"/>
              </a:rPr>
              <a:t>i</a:t>
            </a:r>
            <a:r>
              <a:rPr lang="en-GB" sz="1800" dirty="0">
                <a:effectLst/>
                <a:latin typeface="Cambria" panose="02040503050406030204" pitchFamily="18" charset="0"/>
              </a:rPr>
              <a:t> </a:t>
            </a:r>
            <a:r>
              <a:rPr lang="en-GB" sz="1800" dirty="0" err="1">
                <a:effectLst/>
                <a:latin typeface="Cambria" panose="02040503050406030204" pitchFamily="18" charset="0"/>
              </a:rPr>
              <a:t>społecznie</a:t>
            </a:r>
            <a:r>
              <a:rPr lang="en-GB" sz="1800" dirty="0">
                <a:effectLst/>
                <a:latin typeface="Cambria" panose="02040503050406030204" pitchFamily="18" charset="0"/>
              </a:rPr>
              <a:t> </a:t>
            </a:r>
            <a:r>
              <a:rPr lang="en-GB" sz="1800" dirty="0" err="1">
                <a:effectLst/>
                <a:latin typeface="Cambria" panose="02040503050406030204" pitchFamily="18" charset="0"/>
              </a:rPr>
              <a:t>akceptowanej</a:t>
            </a:r>
            <a:r>
              <a:rPr lang="en-GB" sz="1800" dirty="0">
                <a:effectLst/>
                <a:latin typeface="Cambria" panose="02040503050406030204" pitchFamily="18" charset="0"/>
              </a:rPr>
              <a:t> </a:t>
            </a:r>
            <a:r>
              <a:rPr lang="en-GB" sz="1800" dirty="0" err="1">
                <a:effectLst/>
                <a:latin typeface="Cambria" panose="02040503050406030204" pitchFamily="18" charset="0"/>
              </a:rPr>
              <a:t>drogi</a:t>
            </a:r>
            <a:r>
              <a:rPr lang="en-GB" sz="1800" dirty="0">
                <a:effectLst/>
                <a:latin typeface="Cambria" panose="02040503050406030204" pitchFamily="18" charset="0"/>
              </a:rPr>
              <a:t> </a:t>
            </a:r>
            <a:r>
              <a:rPr lang="en-GB" sz="1800" dirty="0" err="1">
                <a:effectLst/>
                <a:latin typeface="Cambria" panose="02040503050406030204" pitchFamily="18" charset="0"/>
              </a:rPr>
              <a:t>życiowej</a:t>
            </a:r>
            <a:r>
              <a:rPr lang="en-GB" sz="1800" dirty="0">
                <a:effectLst/>
                <a:latin typeface="Cambria" panose="02040503050406030204" pitchFamily="18" charset="0"/>
              </a:rPr>
              <a:t> </a:t>
            </a:r>
            <a:r>
              <a:rPr lang="en-GB" sz="1800" dirty="0" err="1">
                <a:effectLst/>
                <a:latin typeface="Cambria" panose="02040503050406030204" pitchFamily="18" charset="0"/>
              </a:rPr>
              <a:t>lub</a:t>
            </a:r>
            <a:r>
              <a:rPr lang="en-GB" sz="1800" dirty="0">
                <a:effectLst/>
                <a:latin typeface="Cambria" panose="02040503050406030204" pitchFamily="18" charset="0"/>
              </a:rPr>
              <a:t> </a:t>
            </a:r>
            <a:r>
              <a:rPr lang="en-GB" sz="1800" dirty="0" err="1">
                <a:effectLst/>
                <a:latin typeface="Cambria" panose="02040503050406030204" pitchFamily="18" charset="0"/>
              </a:rPr>
              <a:t>wypadaniu</a:t>
            </a:r>
            <a:r>
              <a:rPr lang="en-GB" sz="1800" dirty="0">
                <a:effectLst/>
                <a:latin typeface="Cambria" panose="02040503050406030204" pitchFamily="18" charset="0"/>
              </a:rPr>
              <a:t> z </a:t>
            </a:r>
            <a:r>
              <a:rPr lang="en-GB" sz="1800" dirty="0" err="1">
                <a:effectLst/>
                <a:latin typeface="Cambria" panose="02040503050406030204" pitchFamily="18" charset="0"/>
              </a:rPr>
              <a:t>niej</a:t>
            </a:r>
            <a:r>
              <a:rPr lang="en-GB" sz="1800" dirty="0">
                <a:effectLst/>
                <a:latin typeface="Cambria" panose="02040503050406030204" pitchFamily="18" charset="0"/>
              </a:rPr>
              <a:t>. </a:t>
            </a:r>
            <a:r>
              <a:rPr lang="en-GB" sz="1800" dirty="0" err="1">
                <a:effectLst/>
                <a:latin typeface="Cambria" panose="02040503050406030204" pitchFamily="18" charset="0"/>
              </a:rPr>
              <a:t>Ekskluzja</a:t>
            </a:r>
            <a:r>
              <a:rPr lang="en-GB" sz="1800" dirty="0">
                <a:effectLst/>
                <a:latin typeface="Cambria" panose="02040503050406030204" pitchFamily="18" charset="0"/>
              </a:rPr>
              <a:t> </a:t>
            </a:r>
            <a:r>
              <a:rPr lang="en-GB" sz="1800" dirty="0" err="1">
                <a:effectLst/>
                <a:latin typeface="Cambria" panose="02040503050406030204" pitchFamily="18" charset="0"/>
              </a:rPr>
              <a:t>społeczna</a:t>
            </a:r>
            <a:r>
              <a:rPr lang="en-GB" sz="1800" dirty="0">
                <a:effectLst/>
                <a:latin typeface="Cambria" panose="02040503050406030204" pitchFamily="18" charset="0"/>
              </a:rPr>
              <a:t> </a:t>
            </a:r>
            <a:r>
              <a:rPr lang="en-GB" sz="1800" dirty="0" err="1">
                <a:effectLst/>
                <a:latin typeface="Cambria" panose="02040503050406030204" pitchFamily="18" charset="0"/>
              </a:rPr>
              <a:t>dotyczy</a:t>
            </a:r>
            <a:r>
              <a:rPr lang="en-GB" sz="1800" dirty="0">
                <a:effectLst/>
                <a:latin typeface="Cambria" panose="02040503050406030204" pitchFamily="18" charset="0"/>
              </a:rPr>
              <a:t> </a:t>
            </a:r>
            <a:r>
              <a:rPr lang="en-GB" sz="1800" dirty="0" err="1">
                <a:effectLst/>
                <a:latin typeface="Cambria" panose="02040503050406030204" pitchFamily="18" charset="0"/>
              </a:rPr>
              <a:t>osób</a:t>
            </a:r>
            <a:r>
              <a:rPr lang="en-GB" sz="1800" dirty="0">
                <a:effectLst/>
                <a:latin typeface="Cambria" panose="02040503050406030204" pitchFamily="18" charset="0"/>
              </a:rPr>
              <a:t>, </a:t>
            </a:r>
            <a:r>
              <a:rPr lang="en-GB" sz="1800" dirty="0" err="1">
                <a:effectLst/>
                <a:latin typeface="Cambria" panose="02040503050406030204" pitchFamily="18" charset="0"/>
              </a:rPr>
              <a:t>rodzin</a:t>
            </a:r>
            <a:r>
              <a:rPr lang="en-GB" sz="1800" dirty="0">
                <a:effectLst/>
                <a:latin typeface="Cambria" panose="02040503050406030204" pitchFamily="18" charset="0"/>
              </a:rPr>
              <a:t> </a:t>
            </a:r>
            <a:r>
              <a:rPr lang="en-GB" sz="1800" dirty="0" err="1">
                <a:effectLst/>
                <a:latin typeface="Cambria" panose="02040503050406030204" pitchFamily="18" charset="0"/>
              </a:rPr>
              <a:t>lub</a:t>
            </a:r>
            <a:r>
              <a:rPr lang="en-GB" sz="1800" dirty="0">
                <a:effectLst/>
                <a:latin typeface="Cambria" panose="02040503050406030204" pitchFamily="18" charset="0"/>
              </a:rPr>
              <a:t> </a:t>
            </a:r>
            <a:r>
              <a:rPr lang="en-GB" sz="1800" dirty="0" err="1">
                <a:effectLst/>
                <a:latin typeface="Cambria" panose="02040503050406030204" pitchFamily="18" charset="0"/>
              </a:rPr>
              <a:t>grup</a:t>
            </a:r>
            <a:r>
              <a:rPr lang="en-GB" sz="1800" dirty="0">
                <a:effectLst/>
                <a:latin typeface="Cambria" panose="02040503050406030204" pitchFamily="18" charset="0"/>
              </a:rPr>
              <a:t> </a:t>
            </a:r>
            <a:r>
              <a:rPr lang="en-GB" sz="1800" dirty="0" err="1">
                <a:effectLst/>
                <a:latin typeface="Cambria" panose="02040503050406030204" pitchFamily="18" charset="0"/>
              </a:rPr>
              <a:t>ludności</a:t>
            </a:r>
            <a:r>
              <a:rPr lang="en-GB" sz="1800" dirty="0">
                <a:effectLst/>
                <a:latin typeface="Cambria" panose="02040503050406030204" pitchFamily="18" charset="0"/>
              </a:rPr>
              <a:t>, </a:t>
            </a:r>
            <a:r>
              <a:rPr lang="en-GB" sz="1800" dirty="0" err="1">
                <a:effectLst/>
                <a:latin typeface="Cambria" panose="02040503050406030204" pitchFamily="18" charset="0"/>
              </a:rPr>
              <a:t>które</a:t>
            </a:r>
            <a:r>
              <a:rPr lang="en-GB" sz="1800" dirty="0">
                <a:effectLst/>
                <a:latin typeface="Cambria" panose="02040503050406030204" pitchFamily="18" charset="0"/>
              </a:rPr>
              <a:t>: </a:t>
            </a:r>
            <a:endParaRPr lang="en-GB" dirty="0"/>
          </a:p>
          <a:p>
            <a:pPr>
              <a:buFont typeface="Arial" panose="020B0604020202020204" pitchFamily="34" charset="0"/>
              <a:buChar char="•"/>
            </a:pPr>
            <a:r>
              <a:rPr lang="en-GB" sz="1800" dirty="0" err="1">
                <a:effectLst/>
                <a:latin typeface="Cambria" panose="02040503050406030204" pitchFamily="18" charset="0"/>
              </a:rPr>
              <a:t>żyja</a:t>
            </a:r>
            <a:r>
              <a:rPr lang="en-GB" sz="1800" dirty="0">
                <a:effectLst/>
                <a:latin typeface="Cambria" panose="02040503050406030204" pitchFamily="18" charset="0"/>
              </a:rPr>
              <a:t>̨ w </a:t>
            </a:r>
            <a:r>
              <a:rPr lang="en-GB" sz="1800" dirty="0" err="1">
                <a:effectLst/>
                <a:latin typeface="Cambria" panose="02040503050406030204" pitchFamily="18" charset="0"/>
              </a:rPr>
              <a:t>niekorzystnych</a:t>
            </a:r>
            <a:r>
              <a:rPr lang="en-GB" sz="1800" dirty="0">
                <a:effectLst/>
                <a:latin typeface="Cambria" panose="02040503050406030204" pitchFamily="18" charset="0"/>
              </a:rPr>
              <a:t> </a:t>
            </a:r>
            <a:r>
              <a:rPr lang="en-GB" sz="1800" dirty="0" err="1">
                <a:effectLst/>
                <a:latin typeface="Cambria" panose="02040503050406030204" pitchFamily="18" charset="0"/>
              </a:rPr>
              <a:t>warunkach</a:t>
            </a:r>
            <a:r>
              <a:rPr lang="en-GB" sz="1800" dirty="0">
                <a:effectLst/>
                <a:latin typeface="Cambria" panose="02040503050406030204" pitchFamily="18" charset="0"/>
              </a:rPr>
              <a:t> </a:t>
            </a:r>
            <a:r>
              <a:rPr lang="en-GB" sz="1800" dirty="0" err="1">
                <a:effectLst/>
                <a:latin typeface="Cambria" panose="02040503050406030204" pitchFamily="18" charset="0"/>
              </a:rPr>
              <a:t>ekonomicznych</a:t>
            </a:r>
            <a:r>
              <a:rPr lang="en-GB" sz="1800" dirty="0">
                <a:effectLst/>
                <a:latin typeface="Cambria" panose="02040503050406030204" pitchFamily="18" charset="0"/>
              </a:rPr>
              <a:t> (</a:t>
            </a:r>
            <a:r>
              <a:rPr lang="en-GB" sz="1800" dirty="0" err="1">
                <a:effectLst/>
                <a:latin typeface="Cambria" panose="02040503050406030204" pitchFamily="18" charset="0"/>
              </a:rPr>
              <a:t>ubóstwo</a:t>
            </a:r>
            <a:r>
              <a:rPr lang="en-GB" sz="1800" dirty="0">
                <a:effectLst/>
                <a:latin typeface="Cambria" panose="02040503050406030204" pitchFamily="18" charset="0"/>
              </a:rPr>
              <a:t> mate- </a:t>
            </a:r>
            <a:r>
              <a:rPr lang="en-GB" sz="1800" dirty="0" err="1">
                <a:effectLst/>
                <a:latin typeface="Cambria" panose="02040503050406030204" pitchFamily="18" charset="0"/>
              </a:rPr>
              <a:t>rialne</a:t>
            </a:r>
            <a:r>
              <a:rPr lang="en-GB" sz="1800" dirty="0">
                <a:effectLst/>
                <a:latin typeface="Cambria" panose="02040503050406030204" pitchFamily="18" charset="0"/>
              </a:rPr>
              <a:t>); </a:t>
            </a:r>
            <a:endParaRPr lang="en-GB" dirty="0">
              <a:effectLst/>
            </a:endParaRPr>
          </a:p>
          <a:p>
            <a:pPr>
              <a:buFont typeface="Arial" panose="020B0604020202020204" pitchFamily="34" charset="0"/>
              <a:buChar char="•"/>
            </a:pPr>
            <a:r>
              <a:rPr lang="en-GB" sz="1800" dirty="0">
                <a:effectLst/>
                <a:latin typeface="Symbol" pitchFamily="2" charset="2"/>
              </a:rPr>
              <a:t> </a:t>
            </a:r>
            <a:r>
              <a:rPr lang="en-GB" sz="1800" dirty="0" err="1">
                <a:effectLst/>
                <a:latin typeface="Cambria" panose="02040503050406030204" pitchFamily="18" charset="0"/>
              </a:rPr>
              <a:t>zostaja</a:t>
            </a:r>
            <a:r>
              <a:rPr lang="en-GB" sz="1800" dirty="0">
                <a:effectLst/>
                <a:latin typeface="Cambria" panose="02040503050406030204" pitchFamily="18" charset="0"/>
              </a:rPr>
              <a:t>̨ </a:t>
            </a:r>
            <a:r>
              <a:rPr lang="en-GB" sz="1800" dirty="0" err="1">
                <a:effectLst/>
                <a:latin typeface="Cambria" panose="02040503050406030204" pitchFamily="18" charset="0"/>
              </a:rPr>
              <a:t>dotknięte</a:t>
            </a:r>
            <a:r>
              <a:rPr lang="en-GB" sz="1800" dirty="0">
                <a:effectLst/>
                <a:latin typeface="Cambria" panose="02040503050406030204" pitchFamily="18" charset="0"/>
              </a:rPr>
              <a:t> </a:t>
            </a:r>
            <a:r>
              <a:rPr lang="en-GB" sz="1800" dirty="0" err="1">
                <a:effectLst/>
                <a:latin typeface="Cambria" panose="02040503050406030204" pitchFamily="18" charset="0"/>
              </a:rPr>
              <a:t>niekorzystnymi</a:t>
            </a:r>
            <a:r>
              <a:rPr lang="en-GB" sz="1800" dirty="0">
                <a:effectLst/>
                <a:latin typeface="Cambria" panose="02040503050406030204" pitchFamily="18" charset="0"/>
              </a:rPr>
              <a:t> </a:t>
            </a:r>
            <a:r>
              <a:rPr lang="en-GB" sz="1800" dirty="0" err="1">
                <a:effectLst/>
                <a:latin typeface="Cambria" panose="02040503050406030204" pitchFamily="18" charset="0"/>
              </a:rPr>
              <a:t>procesami</a:t>
            </a:r>
            <a:r>
              <a:rPr lang="en-GB" sz="1800" dirty="0">
                <a:effectLst/>
                <a:latin typeface="Cambria" panose="02040503050406030204" pitchFamily="18" charset="0"/>
              </a:rPr>
              <a:t> </a:t>
            </a:r>
            <a:r>
              <a:rPr lang="en-GB" sz="1800" dirty="0" err="1">
                <a:effectLst/>
                <a:latin typeface="Cambria" panose="02040503050406030204" pitchFamily="18" charset="0"/>
              </a:rPr>
              <a:t>społecznymi</a:t>
            </a:r>
            <a:r>
              <a:rPr lang="en-GB" sz="1800" dirty="0">
                <a:effectLst/>
                <a:latin typeface="Cambria" panose="02040503050406030204" pitchFamily="18" charset="0"/>
              </a:rPr>
              <a:t>, </a:t>
            </a:r>
            <a:r>
              <a:rPr lang="en-GB" sz="1800" dirty="0" err="1">
                <a:effectLst/>
                <a:latin typeface="Cambria" panose="02040503050406030204" pitchFamily="18" charset="0"/>
              </a:rPr>
              <a:t>wynikaja</a:t>
            </a:r>
            <a:r>
              <a:rPr lang="en-GB" sz="1800" dirty="0">
                <a:effectLst/>
                <a:latin typeface="Cambria" panose="02040503050406030204" pitchFamily="18" charset="0"/>
              </a:rPr>
              <a:t>̨- </a:t>
            </a:r>
            <a:r>
              <a:rPr lang="en-GB" sz="1800" dirty="0" err="1">
                <a:effectLst/>
                <a:latin typeface="Cambria" panose="02040503050406030204" pitchFamily="18" charset="0"/>
              </a:rPr>
              <a:t>cymi</a:t>
            </a:r>
            <a:r>
              <a:rPr lang="en-GB" sz="1800" dirty="0">
                <a:effectLst/>
                <a:latin typeface="Cambria" panose="02040503050406030204" pitchFamily="18" charset="0"/>
              </a:rPr>
              <a:t> z </a:t>
            </a:r>
            <a:r>
              <a:rPr lang="en-GB" sz="1800" dirty="0" err="1">
                <a:effectLst/>
                <a:latin typeface="Cambria" panose="02040503050406030204" pitchFamily="18" charset="0"/>
              </a:rPr>
              <a:t>masowych</a:t>
            </a:r>
            <a:r>
              <a:rPr lang="en-GB" sz="1800" dirty="0">
                <a:effectLst/>
                <a:latin typeface="Cambria" panose="02040503050406030204" pitchFamily="18" charset="0"/>
              </a:rPr>
              <a:t> </a:t>
            </a:r>
            <a:r>
              <a:rPr lang="en-GB" sz="1800" dirty="0" err="1">
                <a:effectLst/>
                <a:latin typeface="Cambria" panose="02040503050406030204" pitchFamily="18" charset="0"/>
              </a:rPr>
              <a:t>i</a:t>
            </a:r>
            <a:r>
              <a:rPr lang="en-GB" sz="1800" dirty="0">
                <a:effectLst/>
                <a:latin typeface="Cambria" panose="02040503050406030204" pitchFamily="18" charset="0"/>
              </a:rPr>
              <a:t> </a:t>
            </a:r>
            <a:r>
              <a:rPr lang="en-GB" sz="1800" dirty="0" err="1">
                <a:effectLst/>
                <a:latin typeface="Cambria" panose="02040503050406030204" pitchFamily="18" charset="0"/>
              </a:rPr>
              <a:t>dynamicznych</a:t>
            </a:r>
            <a:r>
              <a:rPr lang="en-GB" sz="1800" dirty="0">
                <a:effectLst/>
                <a:latin typeface="Cambria" panose="02040503050406030204" pitchFamily="18" charset="0"/>
              </a:rPr>
              <a:t> </a:t>
            </a:r>
            <a:r>
              <a:rPr lang="en-GB" sz="1800" dirty="0" err="1">
                <a:effectLst/>
                <a:latin typeface="Cambria" panose="02040503050406030204" pitchFamily="18" charset="0"/>
              </a:rPr>
              <a:t>zmian</a:t>
            </a:r>
            <a:r>
              <a:rPr lang="en-GB" sz="1800" dirty="0">
                <a:effectLst/>
                <a:latin typeface="Cambria" panose="02040503050406030204" pitchFamily="18" charset="0"/>
              </a:rPr>
              <a:t> </a:t>
            </a:r>
            <a:r>
              <a:rPr lang="en-GB" sz="1800" dirty="0" err="1">
                <a:effectLst/>
                <a:latin typeface="Cambria" panose="02040503050406030204" pitchFamily="18" charset="0"/>
              </a:rPr>
              <a:t>rozwojowych</a:t>
            </a:r>
            <a:endParaRPr lang="en-GB" dirty="0">
              <a:latin typeface="Cambria" panose="02040503050406030204" pitchFamily="18" charset="0"/>
            </a:endParaRPr>
          </a:p>
          <a:p>
            <a:pPr>
              <a:buFont typeface="Arial" panose="020B0604020202020204" pitchFamily="34" charset="0"/>
              <a:buChar char="•"/>
            </a:pPr>
            <a:r>
              <a:rPr lang="en-GB" sz="1800" dirty="0" err="1">
                <a:effectLst/>
                <a:latin typeface="Cambria" panose="02040503050406030204" pitchFamily="18" charset="0"/>
              </a:rPr>
              <a:t>nie</a:t>
            </a:r>
            <a:r>
              <a:rPr lang="en-GB" sz="1800" dirty="0">
                <a:effectLst/>
                <a:latin typeface="Cambria" panose="02040503050406030204" pitchFamily="18" charset="0"/>
              </a:rPr>
              <a:t> </a:t>
            </a:r>
            <a:r>
              <a:rPr lang="en-GB" sz="1800" dirty="0" err="1">
                <a:effectLst/>
                <a:latin typeface="Cambria" panose="02040503050406030204" pitchFamily="18" charset="0"/>
              </a:rPr>
              <a:t>zostały</a:t>
            </a:r>
            <a:r>
              <a:rPr lang="en-GB" sz="1800" dirty="0">
                <a:effectLst/>
                <a:latin typeface="Cambria" panose="02040503050406030204" pitchFamily="18" charset="0"/>
              </a:rPr>
              <a:t> </a:t>
            </a:r>
            <a:r>
              <a:rPr lang="en-GB" sz="1800" dirty="0" err="1">
                <a:effectLst/>
                <a:latin typeface="Cambria" panose="02040503050406030204" pitchFamily="18" charset="0"/>
              </a:rPr>
              <a:t>wyposażone</a:t>
            </a:r>
            <a:r>
              <a:rPr lang="en-GB" sz="1800" dirty="0">
                <a:effectLst/>
                <a:latin typeface="Cambria" panose="02040503050406030204" pitchFamily="18" charset="0"/>
              </a:rPr>
              <a:t> w </a:t>
            </a:r>
            <a:r>
              <a:rPr lang="en-GB" sz="1800" dirty="0" err="1">
                <a:effectLst/>
                <a:latin typeface="Cambria" panose="02040503050406030204" pitchFamily="18" charset="0"/>
              </a:rPr>
              <a:t>kapitał</a:t>
            </a:r>
            <a:r>
              <a:rPr lang="en-GB" sz="1800" dirty="0">
                <a:effectLst/>
                <a:latin typeface="Cambria" panose="02040503050406030204" pitchFamily="18" charset="0"/>
              </a:rPr>
              <a:t> </a:t>
            </a:r>
            <a:r>
              <a:rPr lang="en-GB" sz="1800" dirty="0" err="1">
                <a:effectLst/>
                <a:latin typeface="Cambria" panose="02040503050406030204" pitchFamily="18" charset="0"/>
              </a:rPr>
              <a:t>życiowy</a:t>
            </a:r>
            <a:r>
              <a:rPr lang="en-GB" sz="1800" dirty="0">
                <a:effectLst/>
                <a:latin typeface="Cambria" panose="02040503050406030204" pitchFamily="18" charset="0"/>
              </a:rPr>
              <a:t> </a:t>
            </a:r>
            <a:r>
              <a:rPr lang="en-GB" sz="1800" dirty="0" err="1">
                <a:effectLst/>
                <a:latin typeface="Cambria" panose="02040503050406030204" pitchFamily="18" charset="0"/>
              </a:rPr>
              <a:t>umożliwiający</a:t>
            </a:r>
            <a:r>
              <a:rPr lang="en-GB" sz="1800" dirty="0">
                <a:effectLst/>
                <a:latin typeface="Cambria" panose="02040503050406030204" pitchFamily="18" charset="0"/>
              </a:rPr>
              <a:t> </a:t>
            </a:r>
            <a:r>
              <a:rPr lang="en-GB" sz="1800" dirty="0" err="1">
                <a:effectLst/>
                <a:latin typeface="Cambria" panose="02040503050406030204" pitchFamily="18" charset="0"/>
              </a:rPr>
              <a:t>im</a:t>
            </a:r>
            <a:r>
              <a:rPr lang="en-GB" sz="1800" dirty="0">
                <a:effectLst/>
                <a:latin typeface="Cambria" panose="02040503050406030204" pitchFamily="18" charset="0"/>
              </a:rPr>
              <a:t> normal- </a:t>
            </a:r>
            <a:r>
              <a:rPr lang="en-GB" sz="1800" dirty="0" err="1">
                <a:effectLst/>
                <a:latin typeface="Cambria" panose="02040503050406030204" pitchFamily="18" charset="0"/>
              </a:rPr>
              <a:t>na</a:t>
            </a:r>
            <a:r>
              <a:rPr lang="en-GB" sz="1800" dirty="0">
                <a:effectLst/>
                <a:latin typeface="Cambria" panose="02040503050406030204" pitchFamily="18" charset="0"/>
              </a:rPr>
              <a:t>̨ </a:t>
            </a:r>
            <a:r>
              <a:rPr lang="en-GB" sz="1800" dirty="0" err="1">
                <a:effectLst/>
                <a:latin typeface="Cambria" panose="02040503050406030204" pitchFamily="18" charset="0"/>
              </a:rPr>
              <a:t>pozycje</a:t>
            </a:r>
            <a:r>
              <a:rPr lang="en-GB" sz="1800" dirty="0">
                <a:effectLst/>
                <a:latin typeface="Cambria" panose="02040503050406030204" pitchFamily="18" charset="0"/>
              </a:rPr>
              <a:t>̨ </a:t>
            </a:r>
            <a:r>
              <a:rPr lang="en-GB" sz="1800" dirty="0" err="1">
                <a:effectLst/>
                <a:latin typeface="Cambria" panose="02040503050406030204" pitchFamily="18" charset="0"/>
              </a:rPr>
              <a:t>społeczna</a:t>
            </a:r>
            <a:r>
              <a:rPr lang="en-GB" sz="1800" dirty="0">
                <a:effectLst/>
                <a:latin typeface="Cambria" panose="02040503050406030204" pitchFamily="18" charset="0"/>
              </a:rPr>
              <a:t>̨, </a:t>
            </a:r>
          </a:p>
          <a:p>
            <a:pPr>
              <a:buFont typeface="Arial" panose="020B0604020202020204" pitchFamily="34" charset="0"/>
              <a:buChar char="•"/>
            </a:pPr>
            <a:r>
              <a:rPr lang="en-GB" sz="1800" dirty="0">
                <a:effectLst/>
                <a:latin typeface="Symbol" pitchFamily="2" charset="2"/>
              </a:rPr>
              <a:t> </a:t>
            </a:r>
            <a:r>
              <a:rPr lang="en-GB" sz="1800" dirty="0" err="1">
                <a:effectLst/>
                <a:latin typeface="Cambria" panose="02040503050406030204" pitchFamily="18" charset="0"/>
              </a:rPr>
              <a:t>nie</a:t>
            </a:r>
            <a:r>
              <a:rPr lang="en-GB" sz="1800" dirty="0">
                <a:effectLst/>
                <a:latin typeface="Cambria" panose="02040503050406030204" pitchFamily="18" charset="0"/>
              </a:rPr>
              <a:t> </a:t>
            </a:r>
            <a:r>
              <a:rPr lang="en-GB" sz="1800" dirty="0" err="1">
                <a:effectLst/>
                <a:latin typeface="Cambria" panose="02040503050406030204" pitchFamily="18" charset="0"/>
              </a:rPr>
              <a:t>posiadaja</a:t>
            </a:r>
            <a:r>
              <a:rPr lang="en-GB" sz="1800" dirty="0">
                <a:effectLst/>
                <a:latin typeface="Cambria" panose="02040503050406030204" pitchFamily="18" charset="0"/>
              </a:rPr>
              <a:t>̨ </a:t>
            </a:r>
            <a:r>
              <a:rPr lang="en-GB" sz="1800" dirty="0" err="1">
                <a:effectLst/>
                <a:latin typeface="Cambria" panose="02040503050406030204" pitchFamily="18" charset="0"/>
              </a:rPr>
              <a:t>dostępu</a:t>
            </a:r>
            <a:r>
              <a:rPr lang="en-GB" sz="1800" dirty="0">
                <a:effectLst/>
                <a:latin typeface="Cambria" panose="02040503050406030204" pitchFamily="18" charset="0"/>
              </a:rPr>
              <a:t> do </a:t>
            </a:r>
            <a:r>
              <a:rPr lang="en-GB" sz="1800" dirty="0" err="1">
                <a:effectLst/>
                <a:latin typeface="Cambria" panose="02040503050406030204" pitchFamily="18" charset="0"/>
              </a:rPr>
              <a:t>odpowiednich</a:t>
            </a:r>
            <a:r>
              <a:rPr lang="en-GB" sz="1800" dirty="0">
                <a:effectLst/>
                <a:latin typeface="Cambria" panose="02040503050406030204" pitchFamily="18" charset="0"/>
              </a:rPr>
              <a:t> </a:t>
            </a:r>
            <a:r>
              <a:rPr lang="en-GB" sz="1800" dirty="0" err="1">
                <a:effectLst/>
                <a:latin typeface="Cambria" panose="02040503050406030204" pitchFamily="18" charset="0"/>
              </a:rPr>
              <a:t>instytucji</a:t>
            </a:r>
            <a:r>
              <a:rPr lang="en-GB" sz="1800" dirty="0">
                <a:effectLst/>
                <a:latin typeface="Cambria" panose="02040503050406030204" pitchFamily="18" charset="0"/>
              </a:rPr>
              <a:t> </a:t>
            </a:r>
            <a:r>
              <a:rPr lang="en-GB" sz="1800" dirty="0" err="1">
                <a:effectLst/>
                <a:latin typeface="Cambria" panose="02040503050406030204" pitchFamily="18" charset="0"/>
              </a:rPr>
              <a:t>pozwalających</a:t>
            </a:r>
            <a:r>
              <a:rPr lang="en-GB" sz="1800" dirty="0">
                <a:effectLst/>
                <a:latin typeface="Cambria" panose="02040503050406030204" pitchFamily="18" charset="0"/>
              </a:rPr>
              <a:t> </a:t>
            </a:r>
            <a:r>
              <a:rPr lang="en-GB" sz="1800" dirty="0" err="1">
                <a:effectLst/>
                <a:latin typeface="Cambria" panose="02040503050406030204" pitchFamily="18" charset="0"/>
              </a:rPr>
              <a:t>na</a:t>
            </a:r>
            <a:r>
              <a:rPr lang="en-GB" sz="1800" dirty="0">
                <a:effectLst/>
                <a:latin typeface="Cambria" panose="02040503050406030204" pitchFamily="18" charset="0"/>
              </a:rPr>
              <a:t> </a:t>
            </a:r>
            <a:r>
              <a:rPr lang="en-GB" sz="1800" dirty="0" err="1">
                <a:effectLst/>
                <a:latin typeface="Cambria" panose="02040503050406030204" pitchFamily="18" charset="0"/>
              </a:rPr>
              <a:t>wyposażenie</a:t>
            </a:r>
            <a:r>
              <a:rPr lang="en-GB" sz="1800" dirty="0">
                <a:effectLst/>
                <a:latin typeface="Cambria" panose="02040503050406030204" pitchFamily="18" charset="0"/>
              </a:rPr>
              <a:t> w </a:t>
            </a:r>
            <a:r>
              <a:rPr lang="en-GB" sz="1800" dirty="0" err="1">
                <a:effectLst/>
                <a:latin typeface="Cambria" panose="02040503050406030204" pitchFamily="18" charset="0"/>
              </a:rPr>
              <a:t>kapitał</a:t>
            </a:r>
            <a:r>
              <a:rPr lang="en-GB" sz="1800" dirty="0">
                <a:effectLst/>
                <a:latin typeface="Cambria" panose="02040503050406030204" pitchFamily="18" charset="0"/>
              </a:rPr>
              <a:t> </a:t>
            </a:r>
            <a:r>
              <a:rPr lang="en-GB" sz="1800" dirty="0" err="1">
                <a:effectLst/>
                <a:latin typeface="Cambria" panose="02040503050406030204" pitchFamily="18" charset="0"/>
              </a:rPr>
              <a:t>życiowy</a:t>
            </a:r>
            <a:r>
              <a:rPr lang="en-GB" sz="1800" dirty="0">
                <a:effectLst/>
                <a:latin typeface="Cambria" panose="02040503050406030204" pitchFamily="18" charset="0"/>
              </a:rPr>
              <a:t>, </a:t>
            </a:r>
            <a:r>
              <a:rPr lang="en-GB" sz="1800" dirty="0" err="1">
                <a:effectLst/>
                <a:latin typeface="Cambria" panose="02040503050406030204" pitchFamily="18" charset="0"/>
              </a:rPr>
              <a:t>jego</a:t>
            </a:r>
            <a:r>
              <a:rPr lang="en-GB" sz="1800" dirty="0">
                <a:effectLst/>
                <a:latin typeface="Cambria" panose="02040503050406030204" pitchFamily="18" charset="0"/>
              </a:rPr>
              <a:t> </a:t>
            </a:r>
            <a:r>
              <a:rPr lang="en-GB" sz="1800" dirty="0" err="1">
                <a:effectLst/>
                <a:latin typeface="Cambria" panose="02040503050406030204" pitchFamily="18" charset="0"/>
              </a:rPr>
              <a:t>rozwój</a:t>
            </a:r>
            <a:r>
              <a:rPr lang="en-GB" sz="1800" dirty="0">
                <a:effectLst/>
                <a:latin typeface="Cambria" panose="02040503050406030204" pitchFamily="18" charset="0"/>
              </a:rPr>
              <a:t> </a:t>
            </a:r>
            <a:r>
              <a:rPr lang="en-GB" sz="1800" dirty="0" err="1">
                <a:effectLst/>
                <a:latin typeface="Cambria" panose="02040503050406030204" pitchFamily="18" charset="0"/>
              </a:rPr>
              <a:t>i</a:t>
            </a:r>
            <a:r>
              <a:rPr lang="en-GB" sz="1800" dirty="0">
                <a:effectLst/>
                <a:latin typeface="Cambria" panose="02040503050406030204" pitchFamily="18" charset="0"/>
              </a:rPr>
              <a:t> </a:t>
            </a:r>
            <a:r>
              <a:rPr lang="en-GB" sz="1800" dirty="0" err="1">
                <a:effectLst/>
                <a:latin typeface="Cambria" panose="02040503050406030204" pitchFamily="18" charset="0"/>
              </a:rPr>
              <a:t>pomnażanie</a:t>
            </a:r>
            <a:r>
              <a:rPr lang="en-GB" sz="1800" dirty="0">
                <a:effectLst/>
                <a:latin typeface="Cambria" panose="02040503050406030204" pitchFamily="18" charset="0"/>
              </a:rPr>
              <a:t>, </a:t>
            </a:r>
            <a:endParaRPr lang="en-GB" dirty="0">
              <a:latin typeface="Cambria" panose="02040503050406030204" pitchFamily="18" charset="0"/>
            </a:endParaRPr>
          </a:p>
          <a:p>
            <a:pPr>
              <a:buFont typeface="Arial" panose="020B0604020202020204" pitchFamily="34" charset="0"/>
              <a:buChar char="•"/>
            </a:pPr>
            <a:r>
              <a:rPr lang="en-GB" sz="1800" dirty="0" err="1">
                <a:effectLst/>
                <a:latin typeface="Cambria" panose="02040503050406030204" pitchFamily="18" charset="0"/>
              </a:rPr>
              <a:t>doświadczaja</a:t>
            </a:r>
            <a:r>
              <a:rPr lang="en-GB" sz="1800" dirty="0">
                <a:effectLst/>
                <a:latin typeface="Cambria" panose="02040503050406030204" pitchFamily="18" charset="0"/>
              </a:rPr>
              <a:t>̨ </a:t>
            </a:r>
            <a:r>
              <a:rPr lang="en-GB" sz="1800" dirty="0" err="1">
                <a:effectLst/>
                <a:latin typeface="Cambria" panose="02040503050406030204" pitchFamily="18" charset="0"/>
              </a:rPr>
              <a:t>przejawów</a:t>
            </a:r>
            <a:r>
              <a:rPr lang="en-GB" sz="1800" dirty="0">
                <a:effectLst/>
                <a:latin typeface="Cambria" panose="02040503050406030204" pitchFamily="18" charset="0"/>
              </a:rPr>
              <a:t> </a:t>
            </a:r>
            <a:r>
              <a:rPr lang="en-GB" sz="1800" dirty="0" err="1">
                <a:effectLst/>
                <a:latin typeface="Cambria" panose="02040503050406030204" pitchFamily="18" charset="0"/>
              </a:rPr>
              <a:t>dyskryminacji</a:t>
            </a:r>
            <a:r>
              <a:rPr lang="en-GB" sz="1800" dirty="0">
                <a:effectLst/>
                <a:latin typeface="Cambria" panose="02040503050406030204" pitchFamily="18" charset="0"/>
              </a:rPr>
              <a:t> </a:t>
            </a:r>
            <a:r>
              <a:rPr lang="en-GB" sz="1800" dirty="0" err="1">
                <a:effectLst/>
                <a:latin typeface="Cambria" panose="02040503050406030204" pitchFamily="18" charset="0"/>
              </a:rPr>
              <a:t>zarówno</a:t>
            </a:r>
            <a:r>
              <a:rPr lang="en-GB" sz="1800" dirty="0">
                <a:effectLst/>
                <a:latin typeface="Cambria" panose="02040503050406030204" pitchFamily="18" charset="0"/>
              </a:rPr>
              <a:t> </a:t>
            </a:r>
            <a:r>
              <a:rPr lang="en-GB" sz="1800" dirty="0" err="1">
                <a:effectLst/>
                <a:latin typeface="Cambria" panose="02040503050406030204" pitchFamily="18" charset="0"/>
              </a:rPr>
              <a:t>wskutek</a:t>
            </a:r>
            <a:r>
              <a:rPr lang="en-GB" sz="1800" dirty="0">
                <a:effectLst/>
                <a:latin typeface="Cambria" panose="02040503050406030204" pitchFamily="18" charset="0"/>
              </a:rPr>
              <a:t> </a:t>
            </a:r>
            <a:r>
              <a:rPr lang="en-GB" sz="1800" dirty="0" err="1">
                <a:effectLst/>
                <a:latin typeface="Cambria" panose="02040503050406030204" pitchFamily="18" charset="0"/>
              </a:rPr>
              <a:t>niedoro</a:t>
            </a:r>
            <a:r>
              <a:rPr lang="en-GB" sz="1800" dirty="0">
                <a:effectLst/>
                <a:latin typeface="Cambria" panose="02040503050406030204" pitchFamily="18" charset="0"/>
              </a:rPr>
              <a:t>- </a:t>
            </a:r>
            <a:r>
              <a:rPr lang="en-GB" sz="1800" dirty="0" err="1">
                <a:effectLst/>
                <a:latin typeface="Cambria" panose="02040503050406030204" pitchFamily="18" charset="0"/>
              </a:rPr>
              <a:t>zwoju</a:t>
            </a:r>
            <a:r>
              <a:rPr lang="en-GB" sz="1800" dirty="0">
                <a:effectLst/>
                <a:latin typeface="Cambria" panose="02040503050406030204" pitchFamily="18" charset="0"/>
              </a:rPr>
              <a:t> </a:t>
            </a:r>
            <a:r>
              <a:rPr lang="en-GB" sz="1800" dirty="0" err="1">
                <a:effectLst/>
                <a:latin typeface="Cambria" panose="02040503050406030204" pitchFamily="18" charset="0"/>
              </a:rPr>
              <a:t>właściwego</a:t>
            </a:r>
            <a:r>
              <a:rPr lang="en-GB" sz="1800" dirty="0">
                <a:effectLst/>
                <a:latin typeface="Cambria" panose="02040503050406030204" pitchFamily="18" charset="0"/>
              </a:rPr>
              <a:t> </a:t>
            </a:r>
            <a:r>
              <a:rPr lang="en-GB" sz="1800" dirty="0" err="1">
                <a:effectLst/>
                <a:latin typeface="Cambria" panose="02040503050406030204" pitchFamily="18" charset="0"/>
              </a:rPr>
              <a:t>ustawodawstwa</a:t>
            </a:r>
            <a:r>
              <a:rPr lang="en-GB" sz="1800" dirty="0">
                <a:effectLst/>
                <a:latin typeface="Cambria" panose="02040503050406030204" pitchFamily="18" charset="0"/>
              </a:rPr>
              <a:t>, jak </a:t>
            </a:r>
            <a:r>
              <a:rPr lang="en-GB" sz="1800" dirty="0" err="1">
                <a:effectLst/>
                <a:latin typeface="Cambria" panose="02040503050406030204" pitchFamily="18" charset="0"/>
              </a:rPr>
              <a:t>i</a:t>
            </a:r>
            <a:r>
              <a:rPr lang="en-GB" sz="1800" dirty="0">
                <a:effectLst/>
                <a:latin typeface="Cambria" panose="02040503050406030204" pitchFamily="18" charset="0"/>
              </a:rPr>
              <a:t> </a:t>
            </a:r>
            <a:r>
              <a:rPr lang="en-GB" sz="1800" dirty="0" err="1">
                <a:effectLst/>
                <a:latin typeface="Cambria" panose="02040503050406030204" pitchFamily="18" charset="0"/>
              </a:rPr>
              <a:t>kulturowych</a:t>
            </a:r>
            <a:r>
              <a:rPr lang="en-GB" sz="1800" dirty="0">
                <a:effectLst/>
                <a:latin typeface="Cambria" panose="02040503050406030204" pitchFamily="18" charset="0"/>
              </a:rPr>
              <a:t> </a:t>
            </a:r>
            <a:r>
              <a:rPr lang="en-GB" sz="1800" dirty="0" err="1">
                <a:effectLst/>
                <a:latin typeface="Cambria" panose="02040503050406030204" pitchFamily="18" charset="0"/>
              </a:rPr>
              <a:t>uprzedzen</a:t>
            </a:r>
            <a:r>
              <a:rPr lang="en-GB" sz="1800" dirty="0">
                <a:effectLst/>
                <a:latin typeface="Cambria" panose="02040503050406030204" pitchFamily="18" charset="0"/>
              </a:rPr>
              <a:t>́ </a:t>
            </a:r>
            <a:r>
              <a:rPr lang="en-GB" sz="1800" dirty="0" err="1">
                <a:effectLst/>
                <a:latin typeface="Cambria" panose="02040503050406030204" pitchFamily="18" charset="0"/>
              </a:rPr>
              <a:t>oraz</a:t>
            </a:r>
            <a:r>
              <a:rPr lang="en-GB" sz="1800" dirty="0">
                <a:effectLst/>
                <a:latin typeface="Cambria" panose="02040503050406030204" pitchFamily="18" charset="0"/>
              </a:rPr>
              <a:t> </a:t>
            </a:r>
            <a:r>
              <a:rPr lang="en-GB" sz="1800" dirty="0" err="1">
                <a:effectLst/>
                <a:latin typeface="Cambria" panose="02040503050406030204" pitchFamily="18" charset="0"/>
              </a:rPr>
              <a:t>stereotypów</a:t>
            </a:r>
            <a:r>
              <a:rPr lang="en-GB" sz="1800" dirty="0">
                <a:effectLst/>
                <a:latin typeface="Cambria" panose="02040503050406030204" pitchFamily="18" charset="0"/>
              </a:rPr>
              <a:t>; </a:t>
            </a:r>
            <a:endParaRPr lang="en-GB" dirty="0">
              <a:effectLst/>
            </a:endParaRPr>
          </a:p>
          <a:p>
            <a:pPr>
              <a:buFont typeface="Arial" panose="020B0604020202020204" pitchFamily="34" charset="0"/>
              <a:buChar char="•"/>
            </a:pPr>
            <a:r>
              <a:rPr lang="en-GB" sz="1800" dirty="0" err="1">
                <a:effectLst/>
                <a:latin typeface="Cambria" panose="02040503050406030204" pitchFamily="18" charset="0"/>
              </a:rPr>
              <a:t>posiadaja</a:t>
            </a:r>
            <a:r>
              <a:rPr lang="en-GB" sz="1800" dirty="0">
                <a:effectLst/>
                <a:latin typeface="Cambria" panose="02040503050406030204" pitchFamily="18" charset="0"/>
              </a:rPr>
              <a:t>̨ </a:t>
            </a:r>
            <a:r>
              <a:rPr lang="en-GB" sz="1800" dirty="0" err="1">
                <a:effectLst/>
                <a:latin typeface="Cambria" panose="02040503050406030204" pitchFamily="18" charset="0"/>
              </a:rPr>
              <a:t>cechy</a:t>
            </a:r>
            <a:r>
              <a:rPr lang="en-GB" sz="1800" dirty="0">
                <a:effectLst/>
                <a:latin typeface="Cambria" panose="02040503050406030204" pitchFamily="18" charset="0"/>
              </a:rPr>
              <a:t> </a:t>
            </a:r>
            <a:r>
              <a:rPr lang="en-GB" sz="1800" dirty="0" err="1">
                <a:effectLst/>
                <a:latin typeface="Cambria" panose="02040503050406030204" pitchFamily="18" charset="0"/>
              </a:rPr>
              <a:t>utrudniające</a:t>
            </a:r>
            <a:r>
              <a:rPr lang="en-GB" sz="1800" dirty="0">
                <a:effectLst/>
                <a:latin typeface="Cambria" panose="02040503050406030204" pitchFamily="18" charset="0"/>
              </a:rPr>
              <a:t> </a:t>
            </a:r>
            <a:r>
              <a:rPr lang="en-GB" sz="1800" dirty="0" err="1">
                <a:effectLst/>
                <a:latin typeface="Cambria" panose="02040503050406030204" pitchFamily="18" charset="0"/>
              </a:rPr>
              <a:t>im</a:t>
            </a:r>
            <a:r>
              <a:rPr lang="en-GB" sz="1800" dirty="0">
                <a:effectLst/>
                <a:latin typeface="Cambria" panose="02040503050406030204" pitchFamily="18" charset="0"/>
              </a:rPr>
              <a:t> </a:t>
            </a:r>
            <a:r>
              <a:rPr lang="en-GB" sz="1800" dirty="0" err="1">
                <a:effectLst/>
                <a:latin typeface="Cambria" panose="02040503050406030204" pitchFamily="18" charset="0"/>
              </a:rPr>
              <a:t>korzystanie</a:t>
            </a:r>
            <a:r>
              <a:rPr lang="en-GB" sz="1800" dirty="0">
                <a:effectLst/>
                <a:latin typeface="Cambria" panose="02040503050406030204" pitchFamily="18" charset="0"/>
              </a:rPr>
              <a:t> z </a:t>
            </a:r>
            <a:r>
              <a:rPr lang="en-GB" sz="1800" dirty="0" err="1">
                <a:effectLst/>
                <a:latin typeface="Cambria" panose="02040503050406030204" pitchFamily="18" charset="0"/>
              </a:rPr>
              <a:t>powszechnych</a:t>
            </a:r>
            <a:r>
              <a:rPr lang="en-GB" sz="1800" dirty="0">
                <a:effectLst/>
                <a:latin typeface="Cambria" panose="02040503050406030204" pitchFamily="18" charset="0"/>
              </a:rPr>
              <a:t> </a:t>
            </a:r>
            <a:r>
              <a:rPr lang="en-GB" sz="1800" dirty="0" err="1">
                <a:effectLst/>
                <a:latin typeface="Cambria" panose="02040503050406030204" pitchFamily="18" charset="0"/>
              </a:rPr>
              <a:t>zasobów</a:t>
            </a:r>
            <a:r>
              <a:rPr lang="en-GB" sz="1800" dirty="0">
                <a:effectLst/>
                <a:latin typeface="Cambria" panose="02040503050406030204" pitchFamily="18" charset="0"/>
              </a:rPr>
              <a:t> </a:t>
            </a:r>
            <a:r>
              <a:rPr lang="en-GB" sz="1800" dirty="0" err="1">
                <a:effectLst/>
                <a:latin typeface="Cambria" panose="02040503050406030204" pitchFamily="18" charset="0"/>
              </a:rPr>
              <a:t>społecznych</a:t>
            </a:r>
            <a:r>
              <a:rPr lang="en-GB" sz="1800" dirty="0">
                <a:effectLst/>
                <a:latin typeface="Cambria" panose="02040503050406030204" pitchFamily="18" charset="0"/>
              </a:rPr>
              <a:t> ze </a:t>
            </a:r>
            <a:r>
              <a:rPr lang="en-GB" sz="1800" dirty="0" err="1">
                <a:effectLst/>
                <a:latin typeface="Cambria" panose="02040503050406030204" pitchFamily="18" charset="0"/>
              </a:rPr>
              <a:t>względu</a:t>
            </a:r>
            <a:r>
              <a:rPr lang="en-GB" sz="1800" dirty="0">
                <a:effectLst/>
                <a:latin typeface="Cambria" panose="02040503050406030204" pitchFamily="18" charset="0"/>
              </a:rPr>
              <a:t> </a:t>
            </a:r>
            <a:r>
              <a:rPr lang="en-GB" sz="1800" dirty="0" err="1">
                <a:effectLst/>
                <a:latin typeface="Cambria" panose="02040503050406030204" pitchFamily="18" charset="0"/>
              </a:rPr>
              <a:t>na</a:t>
            </a:r>
            <a:r>
              <a:rPr lang="en-GB" sz="1800" dirty="0">
                <a:effectLst/>
                <a:latin typeface="Cambria" panose="02040503050406030204" pitchFamily="18" charset="0"/>
              </a:rPr>
              <a:t> </a:t>
            </a:r>
            <a:r>
              <a:rPr lang="en-GB" sz="1800" dirty="0" err="1">
                <a:effectLst/>
                <a:latin typeface="Cambria" panose="02040503050406030204" pitchFamily="18" charset="0"/>
              </a:rPr>
              <a:t>zaistnienie</a:t>
            </a:r>
            <a:r>
              <a:rPr lang="en-GB" sz="1800" dirty="0">
                <a:effectLst/>
                <a:latin typeface="Cambria" panose="02040503050406030204" pitchFamily="18" charset="0"/>
              </a:rPr>
              <a:t>: </a:t>
            </a:r>
            <a:r>
              <a:rPr lang="en-GB" sz="1800" dirty="0" err="1">
                <a:effectLst/>
                <a:latin typeface="Cambria" panose="02040503050406030204" pitchFamily="18" charset="0"/>
              </a:rPr>
              <a:t>niesprawności</a:t>
            </a:r>
            <a:r>
              <a:rPr lang="en-GB" sz="1800" dirty="0">
                <a:effectLst/>
                <a:latin typeface="Cambria" panose="02040503050406030204" pitchFamily="18" charset="0"/>
              </a:rPr>
              <a:t>, </a:t>
            </a:r>
            <a:r>
              <a:rPr lang="en-GB" sz="1800" dirty="0" err="1">
                <a:effectLst/>
                <a:latin typeface="Cambria" panose="02040503050406030204" pitchFamily="18" charset="0"/>
              </a:rPr>
              <a:t>uzależnienia</a:t>
            </a:r>
            <a:r>
              <a:rPr lang="en-GB" sz="1800" dirty="0">
                <a:effectLst/>
                <a:latin typeface="Cambria" panose="02040503050406030204" pitchFamily="18" charset="0"/>
              </a:rPr>
              <a:t>, </a:t>
            </a:r>
            <a:r>
              <a:rPr lang="en-GB" sz="1800" dirty="0" err="1">
                <a:effectLst/>
                <a:latin typeface="Cambria" panose="02040503050406030204" pitchFamily="18" charset="0"/>
              </a:rPr>
              <a:t>długotrwałej</a:t>
            </a:r>
            <a:r>
              <a:rPr lang="en-GB" sz="1800" dirty="0">
                <a:effectLst/>
                <a:latin typeface="Cambria" panose="02040503050406030204" pitchFamily="18" charset="0"/>
              </a:rPr>
              <a:t> </a:t>
            </a:r>
            <a:r>
              <a:rPr lang="en-GB" sz="1800" dirty="0" err="1">
                <a:effectLst/>
                <a:latin typeface="Cambria" panose="02040503050406030204" pitchFamily="18" charset="0"/>
              </a:rPr>
              <a:t>choroby</a:t>
            </a:r>
            <a:r>
              <a:rPr lang="en-GB" sz="1800" dirty="0">
                <a:effectLst/>
                <a:latin typeface="Cambria" panose="02040503050406030204" pitchFamily="18" charset="0"/>
              </a:rPr>
              <a:t> </a:t>
            </a:r>
            <a:r>
              <a:rPr lang="en-GB" sz="1800" dirty="0" err="1">
                <a:effectLst/>
                <a:latin typeface="Cambria" panose="02040503050406030204" pitchFamily="18" charset="0"/>
              </a:rPr>
              <a:t>albo</a:t>
            </a:r>
            <a:r>
              <a:rPr lang="en-GB" sz="1800" dirty="0">
                <a:effectLst/>
                <a:latin typeface="Cambria" panose="02040503050406030204" pitchFamily="18" charset="0"/>
              </a:rPr>
              <a:t> </a:t>
            </a:r>
            <a:r>
              <a:rPr lang="en-GB" sz="1800" dirty="0" err="1">
                <a:effectLst/>
                <a:latin typeface="Cambria" panose="02040503050406030204" pitchFamily="18" charset="0"/>
              </a:rPr>
              <a:t>innych</a:t>
            </a:r>
            <a:r>
              <a:rPr lang="en-GB" sz="1800" dirty="0">
                <a:effectLst/>
                <a:latin typeface="Cambria" panose="02040503050406030204" pitchFamily="18" charset="0"/>
              </a:rPr>
              <a:t> </a:t>
            </a:r>
            <a:r>
              <a:rPr lang="en-GB" sz="1800" dirty="0" err="1">
                <a:effectLst/>
                <a:latin typeface="Cambria" panose="02040503050406030204" pitchFamily="18" charset="0"/>
              </a:rPr>
              <a:t>cech</a:t>
            </a:r>
            <a:r>
              <a:rPr lang="en-GB" sz="1800" dirty="0">
                <a:effectLst/>
                <a:latin typeface="Cambria" panose="02040503050406030204" pitchFamily="18" charset="0"/>
              </a:rPr>
              <a:t> </a:t>
            </a:r>
            <a:r>
              <a:rPr lang="en-GB" sz="1800" dirty="0" err="1">
                <a:effectLst/>
                <a:latin typeface="Cambria" panose="02040503050406030204" pitchFamily="18" charset="0"/>
              </a:rPr>
              <a:t>indywidualnych</a:t>
            </a:r>
            <a:r>
              <a:rPr lang="en-GB" sz="1800" dirty="0">
                <a:effectLst/>
                <a:latin typeface="Cambria" panose="02040503050406030204" pitchFamily="18" charset="0"/>
              </a:rPr>
              <a:t>; </a:t>
            </a:r>
            <a:endParaRPr lang="en-GB" dirty="0">
              <a:effectLst/>
            </a:endParaRPr>
          </a:p>
          <a:p>
            <a:pPr>
              <a:buFont typeface="Arial" panose="020B0604020202020204" pitchFamily="34" charset="0"/>
              <a:buChar char="•"/>
            </a:pPr>
            <a:r>
              <a:rPr lang="en-GB" sz="1800" dirty="0" err="1">
                <a:effectLst/>
                <a:latin typeface="Cambria" panose="02040503050406030204" pitchFamily="18" charset="0"/>
              </a:rPr>
              <a:t>sa</a:t>
            </a:r>
            <a:r>
              <a:rPr lang="en-GB" sz="1800" dirty="0">
                <a:effectLst/>
                <a:latin typeface="Cambria" panose="02040503050406030204" pitchFamily="18" charset="0"/>
              </a:rPr>
              <a:t>̨ </a:t>
            </a:r>
            <a:r>
              <a:rPr lang="en-GB" sz="1800" dirty="0" err="1">
                <a:effectLst/>
                <a:latin typeface="Cambria" panose="02040503050406030204" pitchFamily="18" charset="0"/>
              </a:rPr>
              <a:t>podmiotem</a:t>
            </a:r>
            <a:r>
              <a:rPr lang="en-GB" sz="1800" dirty="0">
                <a:effectLst/>
                <a:latin typeface="Cambria" panose="02040503050406030204" pitchFamily="18" charset="0"/>
              </a:rPr>
              <a:t> </a:t>
            </a:r>
            <a:r>
              <a:rPr lang="en-GB" sz="1800" dirty="0" err="1">
                <a:effectLst/>
                <a:latin typeface="Cambria" panose="02040503050406030204" pitchFamily="18" charset="0"/>
              </a:rPr>
              <a:t>niszczącego</a:t>
            </a:r>
            <a:r>
              <a:rPr lang="en-GB" sz="1800" dirty="0">
                <a:effectLst/>
                <a:latin typeface="Cambria" panose="02040503050406030204" pitchFamily="18" charset="0"/>
              </a:rPr>
              <a:t> </a:t>
            </a:r>
            <a:r>
              <a:rPr lang="en-GB" sz="1800" dirty="0" err="1">
                <a:effectLst/>
                <a:latin typeface="Cambria" panose="02040503050406030204" pitchFamily="18" charset="0"/>
              </a:rPr>
              <a:t>działania</a:t>
            </a:r>
            <a:r>
              <a:rPr lang="en-GB" sz="1800" dirty="0">
                <a:effectLst/>
                <a:latin typeface="Cambria" panose="02040503050406030204" pitchFamily="18" charset="0"/>
              </a:rPr>
              <a:t> </a:t>
            </a:r>
            <a:r>
              <a:rPr lang="en-GB" sz="1800" dirty="0" err="1">
                <a:effectLst/>
                <a:latin typeface="Cambria" panose="02040503050406030204" pitchFamily="18" charset="0"/>
              </a:rPr>
              <a:t>innych</a:t>
            </a:r>
            <a:r>
              <a:rPr lang="en-GB" sz="1800" dirty="0">
                <a:effectLst/>
                <a:latin typeface="Cambria" panose="02040503050406030204" pitchFamily="18" charset="0"/>
              </a:rPr>
              <a:t> </a:t>
            </a:r>
            <a:r>
              <a:rPr lang="en-GB" sz="1800" dirty="0" err="1">
                <a:effectLst/>
                <a:latin typeface="Cambria" panose="02040503050406030204" pitchFamily="18" charset="0"/>
              </a:rPr>
              <a:t>osób</a:t>
            </a:r>
            <a:r>
              <a:rPr lang="en-GB" sz="1800" dirty="0">
                <a:effectLst/>
                <a:latin typeface="Cambria" panose="02040503050406030204" pitchFamily="18" charset="0"/>
              </a:rPr>
              <a:t>, np. </a:t>
            </a:r>
            <a:r>
              <a:rPr lang="en-GB" sz="1800" dirty="0" err="1">
                <a:effectLst/>
                <a:latin typeface="Cambria" panose="02040503050406030204" pitchFamily="18" charset="0"/>
              </a:rPr>
              <a:t>przemocy</a:t>
            </a:r>
            <a:r>
              <a:rPr lang="en-GB" sz="1800" dirty="0">
                <a:effectLst/>
                <a:latin typeface="Cambria" panose="02040503050406030204" pitchFamily="18" charset="0"/>
              </a:rPr>
              <a:t>, </a:t>
            </a:r>
            <a:r>
              <a:rPr lang="en-GB" sz="1800" dirty="0" err="1">
                <a:effectLst/>
                <a:latin typeface="Cambria" panose="02040503050406030204" pitchFamily="18" charset="0"/>
              </a:rPr>
              <a:t>szan</a:t>
            </a:r>
            <a:r>
              <a:rPr lang="en-GB" sz="1800" dirty="0">
                <a:effectLst/>
                <a:latin typeface="Cambria" panose="02040503050406030204" pitchFamily="18" charset="0"/>
              </a:rPr>
              <a:t>- </a:t>
            </a:r>
            <a:r>
              <a:rPr lang="en-GB" sz="1800" dirty="0" err="1">
                <a:effectLst/>
                <a:latin typeface="Cambria" panose="02040503050406030204" pitchFamily="18" charset="0"/>
              </a:rPr>
              <a:t>tażu</a:t>
            </a:r>
            <a:r>
              <a:rPr lang="en-GB" sz="1800" dirty="0">
                <a:effectLst/>
                <a:latin typeface="Cambria" panose="02040503050406030204" pitchFamily="18" charset="0"/>
              </a:rPr>
              <a:t>, </a:t>
            </a:r>
            <a:r>
              <a:rPr lang="en-GB" sz="1800" dirty="0" err="1">
                <a:effectLst/>
                <a:latin typeface="Cambria" panose="02040503050406030204" pitchFamily="18" charset="0"/>
              </a:rPr>
              <a:t>indoktrynacji</a:t>
            </a:r>
            <a:r>
              <a:rPr lang="en-GB" sz="1800" dirty="0">
                <a:effectLst/>
                <a:latin typeface="Cambria" panose="02040503050406030204" pitchFamily="18" charset="0"/>
              </a:rPr>
              <a:t>. </a:t>
            </a:r>
            <a:endParaRPr lang="en-GB" dirty="0">
              <a:effectLst/>
            </a:endParaRPr>
          </a:p>
          <a:p>
            <a:pPr marL="0" indent="0">
              <a:lnSpc>
                <a:spcPct val="120000"/>
              </a:lnSpc>
              <a:buNone/>
            </a:pPr>
            <a:r>
              <a:rPr lang="en-GB" b="0" i="0" strike="noStrike" dirty="0">
                <a:effectLst/>
                <a:latin typeface="Calibri" panose="020F0502020204030204" pitchFamily="34" charset="0"/>
                <a:cs typeface="Calibri" panose="020F0502020204030204" pitchFamily="34" charset="0"/>
              </a:rPr>
              <a:t>https://</a:t>
            </a:r>
            <a:r>
              <a:rPr lang="en-GB" b="0" i="0" strike="noStrike" dirty="0" err="1">
                <a:effectLst/>
                <a:latin typeface="Calibri" panose="020F0502020204030204" pitchFamily="34" charset="0"/>
                <a:cs typeface="Calibri" panose="020F0502020204030204" pitchFamily="34" charset="0"/>
              </a:rPr>
              <a:t>www.depot.ceon.pl</a:t>
            </a:r>
            <a:r>
              <a:rPr lang="en-GB" b="0" i="0" strike="noStrike" dirty="0">
                <a:effectLst/>
                <a:latin typeface="Calibri" panose="020F0502020204030204" pitchFamily="34" charset="0"/>
                <a:cs typeface="Calibri" panose="020F0502020204030204" pitchFamily="34" charset="0"/>
              </a:rPr>
              <a:t>/bitstream/handle/123456789/12827/Wykulczenie_społeczne_1p.pdf?sequence=1&amp;isAllowed=y</a:t>
            </a:r>
            <a:endParaRPr lang="pl" b="0" i="0" strike="noStrike"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81163581"/>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775" name="Rectangle 32774">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32777" name="Rectangle 32776">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32770" name="Picture 2" descr="People in vulnerable situations">
            <a:extLst>
              <a:ext uri="{FF2B5EF4-FFF2-40B4-BE49-F238E27FC236}">
                <a16:creationId xmlns:a16="http://schemas.microsoft.com/office/drawing/2014/main" id="{DA99D311-2F7A-E469-FD05-E4AC9B6A7C5C}"/>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32135" r="18532"/>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776695" y="560314"/>
            <a:ext cx="5049673" cy="4770783"/>
          </a:xfrm>
        </p:spPr>
        <p:txBody>
          <a:bodyPr anchor="ctr">
            <a:normAutofit/>
          </a:bodyPr>
          <a:lstStyle/>
          <a:p>
            <a:pPr algn="ctr"/>
            <a:r>
              <a:rPr lang="pl" sz="5400" dirty="0">
                <a:solidFill>
                  <a:srgbClr val="FFFFFF"/>
                </a:solidFill>
              </a:rPr>
              <a:t>Osoby wykluczone społecznie</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431636" y="281355"/>
            <a:ext cx="5514179" cy="6330460"/>
          </a:xfrm>
        </p:spPr>
        <p:txBody>
          <a:bodyPr anchor="ctr">
            <a:normAutofit fontScale="92500" lnSpcReduction="10000"/>
          </a:bodyPr>
          <a:lstStyle/>
          <a:p>
            <a:pPr>
              <a:lnSpc>
                <a:spcPct val="120000"/>
              </a:lnSpc>
            </a:pPr>
            <a:r>
              <a:rPr lang="pl" b="0" i="0" u="none" strike="noStrike" dirty="0">
                <a:effectLst/>
                <a:latin typeface="Open Sans" panose="020B0606030504020204" pitchFamily="34" charset="0"/>
              </a:rPr>
              <a:t>Dorośli mają prawo do bezpieczeństwa i życia wolnego od nadużyć. To prawo przysługuje każdemu, bez względu na okoliczności. Wszyscy usługodawcy, zarówno statutowi, jak i niestatutowi, mają obowiązek zapewnić traktowanie klientów z szacunkiem i godnością, promowanie ich dobra oraz otrzymywanie pomocy w środowisku, w którym dokłada się wszelkich starań w celu poprawy dobrobytu i zapobiegania nadużyciom , zgodnie z krajową polityką i procedurami znanymi jako ‚Ochrona osób narażonych na ryzyko</a:t>
            </a:r>
            <a:r>
              <a:rPr lang="pl" dirty="0">
                <a:latin typeface="Open Sans" panose="020B0606030504020204" pitchFamily="34" charset="0"/>
              </a:rPr>
              <a:t> wykluczenia społecznego</a:t>
            </a:r>
            <a:r>
              <a:rPr lang="pl" b="0" i="0" u="none" strike="noStrike" dirty="0">
                <a:effectLst/>
                <a:latin typeface="Open Sans" panose="020B0606030504020204" pitchFamily="34" charset="0"/>
              </a:rPr>
              <a:t> ’.</a:t>
            </a:r>
          </a:p>
          <a:p>
            <a:pPr>
              <a:lnSpc>
                <a:spcPct val="120000"/>
              </a:lnSpc>
            </a:pPr>
            <a:r>
              <a:rPr lang="pl" b="0" i="0" u="none" strike="noStrike" dirty="0">
                <a:effectLst/>
                <a:latin typeface="Open Sans" panose="020B0606030504020204" pitchFamily="34" charset="0"/>
              </a:rPr>
              <a:t>W dokumencie „Ochrona osób narażonych na ryzyko </a:t>
            </a:r>
            <a:r>
              <a:rPr lang="pl" dirty="0">
                <a:latin typeface="Open Sans" panose="020B0606030504020204" pitchFamily="34" charset="0"/>
              </a:rPr>
              <a:t>wykluczenia społecznego</a:t>
            </a:r>
            <a:r>
              <a:rPr lang="pl" b="0" i="0" u="none" strike="noStrike" dirty="0">
                <a:effectLst/>
                <a:latin typeface="Open Sans" panose="020B0606030504020204" pitchFamily="34" charset="0"/>
              </a:rPr>
              <a:t> – polityka i procedury krajowe”, który ma zastosowanie do wszystkich usług finansowanych przez HSE, przedstawiono szereg zasad mających na celu poprawę dobra osób wymagających szczególnego traktowania i ochronę ich przed nadużyciami.</a:t>
            </a:r>
          </a:p>
        </p:txBody>
      </p:sp>
    </p:spTree>
    <p:extLst>
      <p:ext uri="{BB962C8B-B14F-4D97-AF65-F5344CB8AC3E}">
        <p14:creationId xmlns:p14="http://schemas.microsoft.com/office/powerpoint/2010/main" val="84589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799" name="Rectangle 33798">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33801" name="Rectangle 33800">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33794" name="Picture 2" descr="Explaining The Legislative Framework For Safeguarding Vulnerable Adults -  HL Online Training">
            <a:extLst>
              <a:ext uri="{FF2B5EF4-FFF2-40B4-BE49-F238E27FC236}">
                <a16:creationId xmlns:a16="http://schemas.microsoft.com/office/drawing/2014/main" id="{98F3F9F7-70EC-B43A-8D1B-5260B37BA0AD}"/>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6135" r="14531" b="-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327619" y="762000"/>
            <a:ext cx="5393242" cy="4770783"/>
          </a:xfrm>
        </p:spPr>
        <p:txBody>
          <a:bodyPr anchor="ctr">
            <a:normAutofit fontScale="90000"/>
          </a:bodyPr>
          <a:lstStyle/>
          <a:p>
            <a:pPr algn="ctr"/>
            <a:r>
              <a:rPr lang="en-GB" sz="6000" dirty="0">
                <a:solidFill>
                  <a:srgbClr val="FFFFFF"/>
                </a:solidFill>
              </a:rPr>
              <a:t>Dorośli </a:t>
            </a:r>
            <a:r>
              <a:rPr lang="en-GB" sz="6000" dirty="0" err="1">
                <a:solidFill>
                  <a:srgbClr val="FFFFFF"/>
                </a:solidFill>
              </a:rPr>
              <a:t>zagrożeni</a:t>
            </a:r>
            <a:r>
              <a:rPr lang="en-GB" sz="6000" dirty="0">
                <a:solidFill>
                  <a:srgbClr val="FFFFFF"/>
                </a:solidFill>
              </a:rPr>
              <a:t> </a:t>
            </a:r>
            <a:r>
              <a:rPr lang="en-GB" sz="6000" dirty="0" err="1">
                <a:solidFill>
                  <a:srgbClr val="FFFFFF"/>
                </a:solidFill>
              </a:rPr>
              <a:t>wykluczeniem</a:t>
            </a:r>
            <a:r>
              <a:rPr lang="en-GB" sz="6000" dirty="0">
                <a:solidFill>
                  <a:srgbClr val="FFFFFF"/>
                </a:solidFill>
              </a:rPr>
              <a:t> </a:t>
            </a:r>
            <a:r>
              <a:rPr lang="en-GB" sz="6000" dirty="0" err="1">
                <a:solidFill>
                  <a:srgbClr val="FFFFFF"/>
                </a:solidFill>
              </a:rPr>
              <a:t>społecznym</a:t>
            </a:r>
            <a:r>
              <a:rPr lang="en-GB" sz="6000" dirty="0">
                <a:solidFill>
                  <a:srgbClr val="FFFFFF"/>
                </a:solidFill>
              </a:rPr>
              <a:t> </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210096" y="205154"/>
            <a:ext cx="5833579" cy="6447692"/>
          </a:xfrm>
        </p:spPr>
        <p:txBody>
          <a:bodyPr anchor="ctr">
            <a:normAutofit fontScale="92500" lnSpcReduction="10000"/>
          </a:bodyPr>
          <a:lstStyle/>
          <a:p>
            <a:pPr>
              <a:lnSpc>
                <a:spcPct val="120000"/>
              </a:lnSpc>
            </a:pPr>
            <a:r>
              <a:rPr lang="pl" sz="2000" b="0" i="0" u="none" strike="noStrike" dirty="0">
                <a:effectLst/>
                <a:latin typeface="Open Sans" panose="020B0606030504020204" pitchFamily="34" charset="0"/>
              </a:rPr>
              <a:t>Wymaganiem prawnym jest, aby wszystkie usługi miały publicznie ogłoszoną politykę „Braku tolerancji” dla wszelkiego rodzaju znęcania i muszą zachęcać do wniesienia kultury.</a:t>
            </a:r>
          </a:p>
          <a:p>
            <a:pPr>
              <a:lnSpc>
                <a:spcPct val="120000"/>
              </a:lnSpc>
            </a:pPr>
            <a:r>
              <a:rPr lang="pl" sz="2000" b="0" i="0" u="none" strike="noStrike" dirty="0">
                <a:effectLst/>
                <a:latin typeface="Open Sans" panose="020B0606030504020204" pitchFamily="34" charset="0"/>
              </a:rPr>
              <a:t>Organizacja Safeguarding Ireland opracowała krajową strategię na rzecz poprawy dobrobytu dorosłych w celu ochrony dorosłych, którzy mogą być narażeni na wszelkiego rodzaju </a:t>
            </a:r>
            <a:r>
              <a:rPr lang="pl" sz="2000" dirty="0">
                <a:latin typeface="Open Sans" panose="020B0606030504020204" pitchFamily="34" charset="0"/>
              </a:rPr>
              <a:t>nękania</a:t>
            </a:r>
            <a:r>
              <a:rPr lang="pl" sz="2000" b="0" i="0" u="none" strike="noStrike" dirty="0">
                <a:effectLst/>
                <a:latin typeface="Open Sans" panose="020B0606030504020204" pitchFamily="34" charset="0"/>
              </a:rPr>
              <a:t> ze strony ludzi, grup i instytucji.</a:t>
            </a:r>
          </a:p>
          <a:p>
            <a:pPr>
              <a:lnSpc>
                <a:spcPct val="120000"/>
              </a:lnSpc>
            </a:pPr>
            <a:r>
              <a:rPr lang="pl" sz="2000" b="0" i="0" u="none" strike="noStrike" dirty="0">
                <a:effectLst/>
                <a:latin typeface="Open Sans" panose="020B0606030504020204" pitchFamily="34" charset="0"/>
              </a:rPr>
              <a:t>Osiągnięto to poprzez zachęcanie do współpracy międzysektorowej, zwiększanie świadomości społecznej i zawodowej oraz edukacji, a także prowadzenie badań mających na celu ukierunkowanie polityki, praktyki i prawa Republiki Irlandii. Organizacja Safeguarding Ireland opublikowała swój pierwszy plan strategiczny w grudniu 2017 r., obejmujący okres pięciu lat do końca 2021 r.</a:t>
            </a:r>
            <a:endParaRPr lang="en-GB" sz="2000" dirty="0"/>
          </a:p>
        </p:txBody>
      </p:sp>
    </p:spTree>
    <p:extLst>
      <p:ext uri="{BB962C8B-B14F-4D97-AF65-F5344CB8AC3E}">
        <p14:creationId xmlns:p14="http://schemas.microsoft.com/office/powerpoint/2010/main" val="26650208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823" name="Rectangle 34822">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34825" name="Rectangle 34824">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34818" name="Picture 2" descr="Unexceptable that 19% of Irish live in poverty | IrishCentral.com">
            <a:extLst>
              <a:ext uri="{FF2B5EF4-FFF2-40B4-BE49-F238E27FC236}">
                <a16:creationId xmlns:a16="http://schemas.microsoft.com/office/drawing/2014/main" id="{06DC18EA-3EAC-2220-744D-B634E71F1B2B}"/>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15712" r="28732"/>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837334" y="1043608"/>
            <a:ext cx="4421332" cy="4770783"/>
          </a:xfrm>
        </p:spPr>
        <p:txBody>
          <a:bodyPr anchor="ctr">
            <a:normAutofit/>
          </a:bodyPr>
          <a:lstStyle/>
          <a:p>
            <a:pPr algn="ctr"/>
            <a:r>
              <a:rPr lang="pl" sz="4000" dirty="0">
                <a:solidFill>
                  <a:srgbClr val="FFFFFF"/>
                </a:solidFill>
              </a:rPr>
              <a:t>Kto jest najbardziej zagrożony WYKLUCZENIEM SPOŁECZNYM?</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239436" y="0"/>
            <a:ext cx="5835334" cy="7057292"/>
          </a:xfrm>
        </p:spPr>
        <p:txBody>
          <a:bodyPr anchor="ctr">
            <a:normAutofit/>
          </a:bodyPr>
          <a:lstStyle/>
          <a:p>
            <a:pPr>
              <a:lnSpc>
                <a:spcPct val="120000"/>
              </a:lnSpc>
            </a:pPr>
            <a:r>
              <a:rPr lang="pl" b="0" i="0" u="none" strike="noStrike" dirty="0">
                <a:effectLst/>
                <a:latin typeface="Calibri" panose="020F0502020204030204" pitchFamily="34" charset="0"/>
                <a:cs typeface="Calibri" panose="020F0502020204030204" pitchFamily="34" charset="0"/>
              </a:rPr>
              <a:t>Osoby znajdujące się w niekorzystnej sytuacji ekonomicznej, członkowie mniejszości rasowych i etnicznych, osoby bez ubezpieczenia, dzieci </a:t>
            </a:r>
            <a:r>
              <a:rPr lang="pl" dirty="0">
                <a:latin typeface="Calibri" panose="020F0502020204030204" pitchFamily="34" charset="0"/>
                <a:cs typeface="Calibri" panose="020F0502020204030204" pitchFamily="34" charset="0"/>
              </a:rPr>
              <a:t>z rodzin </a:t>
            </a:r>
            <a:r>
              <a:rPr lang="pl" b="0" i="0" u="none" strike="noStrike" dirty="0">
                <a:effectLst/>
                <a:latin typeface="Calibri" panose="020F0502020204030204" pitchFamily="34" charset="0"/>
                <a:cs typeface="Calibri" panose="020F0502020204030204" pitchFamily="34" charset="0"/>
              </a:rPr>
              <a:t>o niskich dochodach, osoby starsze, osoby bezdomne, osoby zakażone wirusem HIV oraz osoby z innymi przewlekłymi problemami zdrowotnymi, takimi jak poważne choroby psychiczne, należą do grup szczególnie narażonych grupy.</a:t>
            </a:r>
            <a:endParaRPr lang="en-GB" dirty="0">
              <a:latin typeface="Calibri" panose="020F0502020204030204" pitchFamily="34" charset="0"/>
              <a:cs typeface="Calibri" panose="020F0502020204030204" pitchFamily="34" charset="0"/>
            </a:endParaRPr>
          </a:p>
          <a:p>
            <a:pPr>
              <a:lnSpc>
                <a:spcPct val="120000"/>
              </a:lnSpc>
            </a:pPr>
            <a:r>
              <a:rPr lang="pl" b="0" i="0" u="none" strike="noStrike" dirty="0">
                <a:effectLst/>
                <a:latin typeface="Calibri" panose="020F0502020204030204" pitchFamily="34" charset="0"/>
                <a:cs typeface="Calibri" panose="020F0502020204030204" pitchFamily="34" charset="0"/>
              </a:rPr>
              <a:t>Można również uwzględnić mieszkańców obszarów wiejskich, którzy często napotykają przeszkody w uzyskaniu świadczeń zdrowotnych.</a:t>
            </a:r>
          </a:p>
          <a:p>
            <a:pPr>
              <a:lnSpc>
                <a:spcPct val="120000"/>
              </a:lnSpc>
            </a:pPr>
            <a:r>
              <a:rPr lang="pl" b="0" i="0" u="none" strike="noStrike" dirty="0">
                <a:effectLst/>
                <a:latin typeface="Calibri" panose="020F0502020204030204" pitchFamily="34" charset="0"/>
                <a:cs typeface="Calibri" panose="020F0502020204030204" pitchFamily="34" charset="0"/>
              </a:rPr>
              <a:t>Podatność tych osób zwiększają takie zmienne</a:t>
            </a:r>
            <a:r>
              <a:rPr lang="pl" b="0" i="0" u="none" strike="noStrike" dirty="0">
                <a:solidFill>
                  <a:srgbClr val="FF0000"/>
                </a:solidFill>
                <a:effectLst/>
                <a:latin typeface="Calibri" panose="020F0502020204030204" pitchFamily="34" charset="0"/>
                <a:cs typeface="Calibri" panose="020F0502020204030204" pitchFamily="34" charset="0"/>
              </a:rPr>
              <a:t>, </a:t>
            </a:r>
            <a:r>
              <a:rPr lang="pl" b="0" i="0" u="none" strike="noStrike" dirty="0">
                <a:effectLst/>
                <a:latin typeface="Calibri" panose="020F0502020204030204" pitchFamily="34" charset="0"/>
                <a:cs typeface="Calibri" panose="020F0502020204030204" pitchFamily="34" charset="0"/>
              </a:rPr>
              <a:t>jak ubóstwo, ubezpieczenie (lub jego brak), brak stałego dostawcy leczenia, a także kolor skóry, pochodzenie etniczne, wiek i orientacja seksualna. Ich problemy zdrowotne i medyczne przeplatają się z problemami społecznymi, w tym mieszkalnictwem, ubóstwem i słabą edukacją.</a:t>
            </a:r>
          </a:p>
        </p:txBody>
      </p:sp>
    </p:spTree>
    <p:extLst>
      <p:ext uri="{BB962C8B-B14F-4D97-AF65-F5344CB8AC3E}">
        <p14:creationId xmlns:p14="http://schemas.microsoft.com/office/powerpoint/2010/main" val="2176222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875" name="Rectangle 36870">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36876" name="Rectangle 36872">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36866" name="Picture 2" descr="The State of Poverty in Ireland - The Borgen Project">
            <a:extLst>
              <a:ext uri="{FF2B5EF4-FFF2-40B4-BE49-F238E27FC236}">
                <a16:creationId xmlns:a16="http://schemas.microsoft.com/office/drawing/2014/main" id="{97016B64-0F3A-1502-DEA6-F90E01E96971}"/>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34596" r="15404"/>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5A57D8B-81E2-C0BB-80FC-6B0688FF33A2}"/>
              </a:ext>
            </a:extLst>
          </p:cNvPr>
          <p:cNvSpPr>
            <a:spLocks noGrp="1"/>
          </p:cNvSpPr>
          <p:nvPr>
            <p:ph type="title"/>
          </p:nvPr>
        </p:nvSpPr>
        <p:spPr>
          <a:xfrm>
            <a:off x="515815" y="1043608"/>
            <a:ext cx="4793273" cy="4770783"/>
          </a:xfrm>
        </p:spPr>
        <p:txBody>
          <a:bodyPr anchor="ctr">
            <a:normAutofit/>
          </a:bodyPr>
          <a:lstStyle/>
          <a:p>
            <a:pPr algn="ctr"/>
            <a:r>
              <a:rPr lang="pl-PL" sz="4800" dirty="0">
                <a:solidFill>
                  <a:srgbClr val="FFFFFF"/>
                </a:solidFill>
              </a:rPr>
              <a:t>OSOBA </a:t>
            </a:r>
            <a:r>
              <a:rPr lang="pl" sz="4800" dirty="0">
                <a:solidFill>
                  <a:srgbClr val="FFFFFF"/>
                </a:solidFill>
              </a:rPr>
              <a:t>z HistorIĄ wykluczenia społecznego</a:t>
            </a:r>
          </a:p>
        </p:txBody>
      </p:sp>
      <p:sp>
        <p:nvSpPr>
          <p:cNvPr id="3" name="Content Placeholder 2">
            <a:extLst>
              <a:ext uri="{FF2B5EF4-FFF2-40B4-BE49-F238E27FC236}">
                <a16:creationId xmlns:a16="http://schemas.microsoft.com/office/drawing/2014/main" id="{6D042E64-D47E-2C8B-761A-9FFB2B31FFCA}"/>
              </a:ext>
            </a:extLst>
          </p:cNvPr>
          <p:cNvSpPr>
            <a:spLocks noGrp="1"/>
          </p:cNvSpPr>
          <p:nvPr>
            <p:ph idx="1"/>
          </p:nvPr>
        </p:nvSpPr>
        <p:spPr>
          <a:xfrm>
            <a:off x="6260123" y="200483"/>
            <a:ext cx="5685692" cy="6528687"/>
          </a:xfrm>
        </p:spPr>
        <p:txBody>
          <a:bodyPr anchor="ctr">
            <a:normAutofit lnSpcReduction="10000"/>
          </a:bodyPr>
          <a:lstStyle/>
          <a:p>
            <a:pPr>
              <a:lnSpc>
                <a:spcPct val="120000"/>
              </a:lnSpc>
            </a:pPr>
            <a:r>
              <a:rPr lang="pl" i="0" u="none" strike="noStrike" dirty="0">
                <a:effectLst/>
                <a:latin typeface="Calibri" panose="020F0502020204030204" pitchFamily="34" charset="0"/>
                <a:cs typeface="Calibri" panose="020F0502020204030204" pitchFamily="34" charset="0"/>
              </a:rPr>
              <a:t>Każdy aspekt życia dziecka lub </a:t>
            </a:r>
            <a:r>
              <a:rPr lang="pl" dirty="0">
                <a:latin typeface="Calibri" panose="020F0502020204030204" pitchFamily="34" charset="0"/>
                <a:cs typeface="Calibri" panose="020F0502020204030204" pitchFamily="34" charset="0"/>
              </a:rPr>
              <a:t>dorosłego </a:t>
            </a:r>
            <a:r>
              <a:rPr lang="pl" i="0" u="none" strike="noStrike" dirty="0">
                <a:effectLst/>
                <a:latin typeface="Calibri" panose="020F0502020204030204" pitchFamily="34" charset="0"/>
                <a:cs typeface="Calibri" panose="020F0502020204030204" pitchFamily="34" charset="0"/>
              </a:rPr>
              <a:t>zawiera zmienne ryzyka i ochrony, które działają inaczej w zależności od etapu rozwoju.</a:t>
            </a:r>
          </a:p>
          <a:p>
            <a:pPr>
              <a:lnSpc>
                <a:spcPct val="120000"/>
              </a:lnSpc>
            </a:pPr>
            <a:r>
              <a:rPr lang="pl" i="0" u="none" strike="noStrike" dirty="0">
                <a:effectLst/>
                <a:latin typeface="Calibri" panose="020F0502020204030204" pitchFamily="34" charset="0"/>
                <a:cs typeface="Calibri" panose="020F0502020204030204" pitchFamily="34" charset="0"/>
              </a:rPr>
              <a:t>Doświadczenia konkretnej osoby w jej domu i te, które ma w społeczności, są ze sobą powiązane.</a:t>
            </a:r>
          </a:p>
          <a:p>
            <a:pPr>
              <a:lnSpc>
                <a:spcPct val="120000"/>
              </a:lnSpc>
            </a:pPr>
            <a:r>
              <a:rPr lang="pl" i="0" u="none" strike="noStrike" dirty="0">
                <a:effectLst/>
                <a:latin typeface="Calibri" panose="020F0502020204030204" pitchFamily="34" charset="0"/>
                <a:cs typeface="Calibri" panose="020F0502020204030204" pitchFamily="34" charset="0"/>
              </a:rPr>
              <a:t>Na przykład dzieci, które mają negatywne doświadczenia, zarówno w domu, jak i w społeczności, mogą nie tylko mieć gorsze</a:t>
            </a:r>
            <a:r>
              <a:rPr lang="pl" i="0" u="none" strike="noStrike" dirty="0">
                <a:solidFill>
                  <a:srgbClr val="FF0000"/>
                </a:solidFill>
                <a:effectLst/>
                <a:latin typeface="Calibri" panose="020F0502020204030204" pitchFamily="34" charset="0"/>
                <a:cs typeface="Calibri" panose="020F0502020204030204" pitchFamily="34" charset="0"/>
              </a:rPr>
              <a:t> </a:t>
            </a:r>
            <a:r>
              <a:rPr lang="pl" i="0" u="none" strike="noStrike" dirty="0">
                <a:effectLst/>
                <a:latin typeface="Calibri" panose="020F0502020204030204" pitchFamily="34" charset="0"/>
                <a:cs typeface="Calibri" panose="020F0502020204030204" pitchFamily="34" charset="0"/>
              </a:rPr>
              <a:t>mogą również angażować się w niebezpieczne zachowania, gdy dorosną, co jeszcze bardziej zwiększa ryzyko na bycie wykluczonym społecznie.</a:t>
            </a:r>
          </a:p>
          <a:p>
            <a:pPr>
              <a:lnSpc>
                <a:spcPct val="120000"/>
              </a:lnSpc>
            </a:pPr>
            <a:r>
              <a:rPr lang="pl" i="0" u="none" strike="noStrike" dirty="0">
                <a:effectLst/>
                <a:latin typeface="Calibri" panose="020F0502020204030204" pitchFamily="34" charset="0"/>
                <a:cs typeface="Calibri" panose="020F0502020204030204" pitchFamily="34" charset="0"/>
              </a:rPr>
              <a:t>Może to prowadzić do utrzymującej się nierówności z pokolenia na pokolenie. Historia wykluczenia społecznego podkreśla, jak ważne jest zajęcie się czynnikami ryzyka, które zwiększają podatność na zagrożenia wykluczenia społecznego na poziomie indywidualnym, a także pierwotnymi przyczynami bardziej ogólnych czynników w rodzinach i społecznościach.</a:t>
            </a:r>
            <a:endParaRPr lang="en-GB" dirty="0">
              <a:latin typeface="Calibri" panose="020F0502020204030204" pitchFamily="34" charset="0"/>
              <a:cs typeface="Calibri" panose="020F0502020204030204" pitchFamily="34" charset="0"/>
            </a:endParaRPr>
          </a:p>
          <a:p>
            <a:pPr>
              <a:lnSpc>
                <a:spcPct val="120000"/>
              </a:lnSpc>
            </a:pPr>
            <a:endParaRPr lang="en-GB" sz="800" b="1" i="0" u="none" strike="noStrike" dirty="0">
              <a:effectLst/>
              <a:latin typeface="GDS Transport"/>
            </a:endParaRPr>
          </a:p>
        </p:txBody>
      </p:sp>
    </p:spTree>
    <p:extLst>
      <p:ext uri="{BB962C8B-B14F-4D97-AF65-F5344CB8AC3E}">
        <p14:creationId xmlns:p14="http://schemas.microsoft.com/office/powerpoint/2010/main" val="39747381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895" name="Rectangle 37894">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37897" name="Rectangle 37896">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37890" name="Picture 2" descr="Ireland's child poverty shame: More than one in four kids go hungry every  day - Irish Mirror Online">
            <a:extLst>
              <a:ext uri="{FF2B5EF4-FFF2-40B4-BE49-F238E27FC236}">
                <a16:creationId xmlns:a16="http://schemas.microsoft.com/office/drawing/2014/main" id="{942BB9D0-E44E-4F81-C662-3B2BDBBB29C9}"/>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14225" r="26664"/>
          <a:stretch/>
        </p:blipFill>
        <p:spPr bwMode="auto">
          <a:xfrm>
            <a:off x="21"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5A57D8B-81E2-C0BB-80FC-6B0688FF33A2}"/>
              </a:ext>
            </a:extLst>
          </p:cNvPr>
          <p:cNvSpPr>
            <a:spLocks noGrp="1"/>
          </p:cNvSpPr>
          <p:nvPr>
            <p:ph type="title"/>
          </p:nvPr>
        </p:nvSpPr>
        <p:spPr>
          <a:xfrm>
            <a:off x="772257" y="1043608"/>
            <a:ext cx="4551485" cy="4770783"/>
          </a:xfrm>
        </p:spPr>
        <p:txBody>
          <a:bodyPr anchor="ctr">
            <a:normAutofit/>
          </a:bodyPr>
          <a:lstStyle/>
          <a:p>
            <a:pPr algn="ctr"/>
            <a:r>
              <a:rPr lang="pl" sz="4000" dirty="0">
                <a:solidFill>
                  <a:srgbClr val="FFFFFF"/>
                </a:solidFill>
              </a:rPr>
              <a:t>Czynniki ryzyka które wpływają na wykluczenie społeczne</a:t>
            </a:r>
          </a:p>
        </p:txBody>
      </p:sp>
      <p:sp>
        <p:nvSpPr>
          <p:cNvPr id="3" name="Content Placeholder 2">
            <a:extLst>
              <a:ext uri="{FF2B5EF4-FFF2-40B4-BE49-F238E27FC236}">
                <a16:creationId xmlns:a16="http://schemas.microsoft.com/office/drawing/2014/main" id="{6D042E64-D47E-2C8B-761A-9FFB2B31FFCA}"/>
              </a:ext>
            </a:extLst>
          </p:cNvPr>
          <p:cNvSpPr>
            <a:spLocks noGrp="1"/>
          </p:cNvSpPr>
          <p:nvPr>
            <p:ph idx="1"/>
          </p:nvPr>
        </p:nvSpPr>
        <p:spPr>
          <a:xfrm>
            <a:off x="6342185" y="339969"/>
            <a:ext cx="5603630" cy="6389078"/>
          </a:xfrm>
        </p:spPr>
        <p:txBody>
          <a:bodyPr anchor="ctr">
            <a:normAutofit fontScale="92500" lnSpcReduction="10000"/>
          </a:bodyPr>
          <a:lstStyle/>
          <a:p>
            <a:pPr>
              <a:lnSpc>
                <a:spcPct val="120000"/>
              </a:lnSpc>
            </a:pPr>
            <a:r>
              <a:rPr lang="pl" sz="2000" i="0" u="none" strike="noStrike" dirty="0">
                <a:effectLst/>
                <a:latin typeface="Calibri" panose="020F0502020204030204" pitchFamily="34" charset="0"/>
                <a:cs typeface="Calibri" panose="020F0502020204030204" pitchFamily="34" charset="0"/>
              </a:rPr>
              <a:t>Społeczne uwarunkowania zdrowotne obecne w środowisku w których rodzą się, żyją, uczą i rozwijają się dzieci i młodzież, mają ogromny wpływ na ich zdrowie fizyczne, emocjonalne i psychiczne.</a:t>
            </a:r>
          </a:p>
          <a:p>
            <a:pPr>
              <a:lnSpc>
                <a:spcPct val="120000"/>
              </a:lnSpc>
            </a:pPr>
            <a:r>
              <a:rPr lang="pl" sz="2000" i="0" u="none" strike="noStrike" dirty="0">
                <a:effectLst/>
                <a:latin typeface="Calibri" panose="020F0502020204030204" pitchFamily="34" charset="0"/>
                <a:cs typeface="Calibri" panose="020F0502020204030204" pitchFamily="34" charset="0"/>
              </a:rPr>
              <a:t>Na poziomie populacji, traumatyczne doświadczenia i niekorzystne </a:t>
            </a:r>
            <a:r>
              <a:rPr lang="pl" sz="2000" dirty="0">
                <a:latin typeface="Calibri" panose="020F0502020204030204" pitchFamily="34" charset="0"/>
                <a:cs typeface="Calibri" panose="020F0502020204030204" pitchFamily="34" charset="0"/>
              </a:rPr>
              <a:t>warunk</a:t>
            </a:r>
            <a:r>
              <a:rPr lang="pl" sz="2000" i="0" u="none" strike="noStrike" dirty="0">
                <a:effectLst/>
                <a:latin typeface="Calibri" panose="020F0502020204030204" pitchFamily="34" charset="0"/>
                <a:cs typeface="Calibri" panose="020F0502020204030204" pitchFamily="34" charset="0"/>
              </a:rPr>
              <a:t>i w okresie dzieciństwa wiążą się z długoterminowymi skutkami.</a:t>
            </a:r>
          </a:p>
          <a:p>
            <a:pPr>
              <a:lnSpc>
                <a:spcPct val="120000"/>
              </a:lnSpc>
            </a:pPr>
            <a:r>
              <a:rPr lang="pl" sz="2000" i="0" u="none" strike="noStrike" dirty="0">
                <a:effectLst/>
                <a:latin typeface="Calibri" panose="020F0502020204030204" pitchFamily="34" charset="0"/>
                <a:cs typeface="Calibri" panose="020F0502020204030204" pitchFamily="34" charset="0"/>
              </a:rPr>
              <a:t>Nie musi to oznaczać, że wszystkie dzieci, które </a:t>
            </a:r>
            <a:r>
              <a:rPr lang="pl" sz="2000" dirty="0">
                <a:latin typeface="Calibri" panose="020F0502020204030204" pitchFamily="34" charset="0"/>
                <a:cs typeface="Calibri" panose="020F0502020204030204" pitchFamily="34" charset="0"/>
              </a:rPr>
              <a:t>przechodziły </a:t>
            </a:r>
            <a:r>
              <a:rPr lang="pl" sz="2000" i="0" u="none" strike="noStrike" dirty="0">
                <a:effectLst/>
                <a:latin typeface="Calibri" panose="020F0502020204030204" pitchFamily="34" charset="0"/>
                <a:cs typeface="Calibri" panose="020F0502020204030204" pitchFamily="34" charset="0"/>
              </a:rPr>
              <a:t>stres i trudności, będą miały gorsze wyniki np. w szkole. </a:t>
            </a:r>
          </a:p>
          <a:p>
            <a:pPr>
              <a:lnSpc>
                <a:spcPct val="120000"/>
              </a:lnSpc>
            </a:pPr>
            <a:r>
              <a:rPr lang="pl" sz="2000" i="0" u="none" strike="noStrike" dirty="0">
                <a:effectLst/>
                <a:latin typeface="Calibri" panose="020F0502020204030204" pitchFamily="34" charset="0"/>
                <a:cs typeface="Calibri" panose="020F0502020204030204" pitchFamily="34" charset="0"/>
              </a:rPr>
              <a:t>Czynniki ryzyka mogą zwiększać podatność danej osoby na zagrożenie </a:t>
            </a:r>
            <a:r>
              <a:rPr lang="en-GB" sz="2000" i="0" u="none" strike="noStrike" dirty="0">
                <a:effectLst/>
                <a:latin typeface="Calibri" panose="020F0502020204030204" pitchFamily="34" charset="0"/>
                <a:cs typeface="Calibri" panose="020F0502020204030204" pitchFamily="34" charset="0"/>
              </a:rPr>
              <a:t>wykluczeni</a:t>
            </a:r>
            <a:r>
              <a:rPr lang="pl-PL" sz="2000" i="0" u="none" strike="noStrike" dirty="0">
                <a:effectLst/>
                <a:latin typeface="Calibri" panose="020F0502020204030204" pitchFamily="34" charset="0"/>
                <a:cs typeface="Calibri" panose="020F0502020204030204" pitchFamily="34" charset="0"/>
              </a:rPr>
              <a:t>a </a:t>
            </a:r>
            <a:r>
              <a:rPr lang="en-GB" sz="2000" i="0" u="none" strike="noStrike" dirty="0">
                <a:effectLst/>
                <a:latin typeface="Calibri" panose="020F0502020204030204" pitchFamily="34" charset="0"/>
                <a:cs typeface="Calibri" panose="020F0502020204030204" pitchFamily="34" charset="0"/>
              </a:rPr>
              <a:t>społeczn</a:t>
            </a:r>
            <a:r>
              <a:rPr lang="pl-PL" sz="2000" dirty="0">
                <a:latin typeface="Calibri" panose="020F0502020204030204" pitchFamily="34" charset="0"/>
                <a:cs typeface="Calibri" panose="020F0502020204030204" pitchFamily="34" charset="0"/>
              </a:rPr>
              <a:t>ego</a:t>
            </a:r>
            <a:r>
              <a:rPr lang="pl" sz="2000" i="0" u="none" strike="noStrike" dirty="0">
                <a:effectLst/>
                <a:latin typeface="Calibri" panose="020F0502020204030204" pitchFamily="34" charset="0"/>
                <a:cs typeface="Calibri" panose="020F0502020204030204" pitchFamily="34" charset="0"/>
              </a:rPr>
              <a:t>, chociaż mogą być tylko czynnikiem przyczyniającym się, a nie rzeczywistą przyczyną podatności na zagrożenie </a:t>
            </a:r>
            <a:r>
              <a:rPr lang="en-GB" sz="2000" i="0" u="none" strike="noStrike" dirty="0">
                <a:effectLst/>
                <a:latin typeface="Calibri" panose="020F0502020204030204" pitchFamily="34" charset="0"/>
                <a:cs typeface="Calibri" panose="020F0502020204030204" pitchFamily="34" charset="0"/>
              </a:rPr>
              <a:t>wykluczeni</a:t>
            </a:r>
            <a:r>
              <a:rPr lang="pl-PL" sz="2000" i="0" u="none" strike="noStrike" dirty="0">
                <a:effectLst/>
                <a:latin typeface="Calibri" panose="020F0502020204030204" pitchFamily="34" charset="0"/>
                <a:cs typeface="Calibri" panose="020F0502020204030204" pitchFamily="34" charset="0"/>
              </a:rPr>
              <a:t>a</a:t>
            </a:r>
            <a:r>
              <a:rPr lang="en-GB" sz="2000" i="0" u="none" strike="noStrike" dirty="0">
                <a:effectLst/>
                <a:latin typeface="Calibri" panose="020F0502020204030204" pitchFamily="34" charset="0"/>
                <a:cs typeface="Calibri" panose="020F0502020204030204" pitchFamily="34" charset="0"/>
              </a:rPr>
              <a:t> społeczn</a:t>
            </a:r>
            <a:r>
              <a:rPr lang="pl-PL" sz="2000" dirty="0">
                <a:latin typeface="Calibri" panose="020F0502020204030204" pitchFamily="34" charset="0"/>
                <a:cs typeface="Calibri" panose="020F0502020204030204" pitchFamily="34" charset="0"/>
              </a:rPr>
              <a:t>ego</a:t>
            </a:r>
            <a:r>
              <a:rPr lang="pl" sz="2000" i="0" u="none" strike="noStrike" dirty="0">
                <a:effectLst/>
                <a:latin typeface="Calibri" panose="020F0502020204030204" pitchFamily="34" charset="0"/>
                <a:cs typeface="Calibri" panose="020F0502020204030204" pitchFamily="34" charset="0"/>
              </a:rPr>
              <a:t>. </a:t>
            </a:r>
          </a:p>
          <a:p>
            <a:pPr>
              <a:lnSpc>
                <a:spcPct val="120000"/>
              </a:lnSpc>
            </a:pPr>
            <a:r>
              <a:rPr lang="pl" sz="2000" i="0" u="none" strike="noStrike" dirty="0">
                <a:effectLst/>
                <a:latin typeface="Calibri" panose="020F0502020204030204" pitchFamily="34" charset="0"/>
                <a:cs typeface="Calibri" panose="020F0502020204030204" pitchFamily="34" charset="0"/>
              </a:rPr>
              <a:t>Nie wszyscy, u których zdiagnozowano podatność na wyklucznie społeczne, stają się podatni, a czynniki ryzyka wykluczenia społecznego nie są bezwzględne.</a:t>
            </a:r>
          </a:p>
          <a:p>
            <a:pPr>
              <a:lnSpc>
                <a:spcPct val="120000"/>
              </a:lnSpc>
            </a:pPr>
            <a:endParaRPr lang="en-GB" sz="1300" b="1" i="0" u="none" strike="noStrike" dirty="0">
              <a:effectLst/>
              <a:latin typeface="GDS Transport"/>
            </a:endParaRPr>
          </a:p>
        </p:txBody>
      </p:sp>
    </p:spTree>
    <p:extLst>
      <p:ext uri="{BB962C8B-B14F-4D97-AF65-F5344CB8AC3E}">
        <p14:creationId xmlns:p14="http://schemas.microsoft.com/office/powerpoint/2010/main" val="25445084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919" name="Rectangle 38918">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38921" name="Rectangle 38920">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38914" name="Picture 2" descr="9 things we learned about poverty in Ireland this week · TheJournal.ie">
            <a:extLst>
              <a:ext uri="{FF2B5EF4-FFF2-40B4-BE49-F238E27FC236}">
                <a16:creationId xmlns:a16="http://schemas.microsoft.com/office/drawing/2014/main" id="{D0C85D2C-A015-6281-F4E3-FAFCDE080E6D}"/>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6423" r="7577" b="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13B7E88-734B-2BBB-101A-858327E8ECDE}"/>
              </a:ext>
            </a:extLst>
          </p:cNvPr>
          <p:cNvSpPr>
            <a:spLocks noGrp="1"/>
          </p:cNvSpPr>
          <p:nvPr>
            <p:ph type="title"/>
          </p:nvPr>
        </p:nvSpPr>
        <p:spPr>
          <a:xfrm>
            <a:off x="164124" y="1043608"/>
            <a:ext cx="5767752" cy="4770783"/>
          </a:xfrm>
        </p:spPr>
        <p:txBody>
          <a:bodyPr anchor="ctr">
            <a:normAutofit/>
          </a:bodyPr>
          <a:lstStyle/>
          <a:p>
            <a:pPr algn="ctr"/>
            <a:r>
              <a:rPr lang="en-GB" sz="4800" dirty="0">
                <a:solidFill>
                  <a:srgbClr val="FFFFFF"/>
                </a:solidFill>
              </a:rPr>
              <a:t>I</a:t>
            </a:r>
            <a:r>
              <a:rPr lang="pl" sz="4800" dirty="0">
                <a:solidFill>
                  <a:srgbClr val="FFFFFF"/>
                </a:solidFill>
              </a:rPr>
              <a:t>ndywidualne czynniki ryzyka  wpływające na wykluczenie społeczne:</a:t>
            </a:r>
          </a:p>
        </p:txBody>
      </p:sp>
      <p:sp>
        <p:nvSpPr>
          <p:cNvPr id="3" name="Content Placeholder 2">
            <a:extLst>
              <a:ext uri="{FF2B5EF4-FFF2-40B4-BE49-F238E27FC236}">
                <a16:creationId xmlns:a16="http://schemas.microsoft.com/office/drawing/2014/main" id="{B9B07D78-34AC-406B-566E-5D070C1D9C56}"/>
              </a:ext>
            </a:extLst>
          </p:cNvPr>
          <p:cNvSpPr>
            <a:spLocks noGrp="1"/>
          </p:cNvSpPr>
          <p:nvPr>
            <p:ph idx="1"/>
          </p:nvPr>
        </p:nvSpPr>
        <p:spPr>
          <a:xfrm>
            <a:off x="6611816" y="761999"/>
            <a:ext cx="5345722" cy="5814647"/>
          </a:xfrm>
        </p:spPr>
        <p:txBody>
          <a:bodyPr anchor="ctr">
            <a:normAutofit lnSpcReduction="10000"/>
          </a:bodyPr>
          <a:lstStyle/>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G</a:t>
            </a:r>
            <a:r>
              <a:rPr lang="pl" sz="2800" b="0" i="0" u="none" strike="noStrike" dirty="0">
                <a:effectLst/>
                <a:latin typeface="Calibri" panose="020F0502020204030204" pitchFamily="34" charset="0"/>
                <a:cs typeface="Calibri" panose="020F0502020204030204" pitchFamily="34" charset="0"/>
              </a:rPr>
              <a:t>enetyczne lub biologiczne,</a:t>
            </a:r>
          </a:p>
          <a:p>
            <a:pPr>
              <a:buFont typeface="Arial" panose="020B0604020202020204" pitchFamily="34" charset="0"/>
              <a:buChar char="•"/>
            </a:pPr>
            <a:r>
              <a:rPr lang="pl" sz="2800" dirty="0">
                <a:latin typeface="Calibri" panose="020F0502020204030204" pitchFamily="34" charset="0"/>
                <a:cs typeface="Calibri" panose="020F0502020204030204" pitchFamily="34" charset="0"/>
              </a:rPr>
              <a:t>U</a:t>
            </a:r>
            <a:r>
              <a:rPr lang="pl" sz="2800" b="0" i="0" u="none" strike="noStrike" dirty="0">
                <a:effectLst/>
                <a:latin typeface="Calibri" panose="020F0502020204030204" pitchFamily="34" charset="0"/>
                <a:cs typeface="Calibri" panose="020F0502020204030204" pitchFamily="34" charset="0"/>
              </a:rPr>
              <a:t>raz okołoporodowy,</a:t>
            </a:r>
          </a:p>
          <a:p>
            <a:pPr>
              <a:buFont typeface="Arial" panose="020B0604020202020204" pitchFamily="34" charset="0"/>
              <a:buChar char="•"/>
            </a:pPr>
            <a:r>
              <a:rPr lang="pl" sz="2800" dirty="0">
                <a:latin typeface="Calibri" panose="020F0502020204030204" pitchFamily="34" charset="0"/>
                <a:cs typeface="Calibri" panose="020F0502020204030204" pitchFamily="34" charset="0"/>
              </a:rPr>
              <a:t>Ni</a:t>
            </a:r>
            <a:r>
              <a:rPr lang="pl" sz="2800" b="0" i="0" u="none" strike="noStrike" dirty="0">
                <a:effectLst/>
                <a:latin typeface="Calibri" panose="020F0502020204030204" pitchFamily="34" charset="0"/>
                <a:cs typeface="Calibri" panose="020F0502020204030204" pitchFamily="34" charset="0"/>
              </a:rPr>
              <a:t>edożywienie w dziecinstwie,</a:t>
            </a:r>
          </a:p>
          <a:p>
            <a:pPr>
              <a:buFont typeface="Arial" panose="020B0604020202020204" pitchFamily="34" charset="0"/>
              <a:buChar char="•"/>
            </a:pPr>
            <a:r>
              <a:rPr lang="pl" sz="2800" dirty="0">
                <a:latin typeface="Calibri" panose="020F0502020204030204" pitchFamily="34" charset="0"/>
                <a:cs typeface="Calibri" panose="020F0502020204030204" pitchFamily="34" charset="0"/>
              </a:rPr>
              <a:t>T</a:t>
            </a:r>
            <a:r>
              <a:rPr lang="pl" sz="2800" b="0" i="0" u="none" strike="noStrike" dirty="0">
                <a:effectLst/>
                <a:latin typeface="Calibri" panose="020F0502020204030204" pitchFamily="34" charset="0"/>
                <a:cs typeface="Calibri" panose="020F0502020204030204" pitchFamily="34" charset="0"/>
              </a:rPr>
              <a:t>rudności w zachowaniu i uczeniu się,</a:t>
            </a:r>
          </a:p>
          <a:p>
            <a:pPr>
              <a:buFont typeface="Arial" panose="020B0604020202020204" pitchFamily="34" charset="0"/>
              <a:buChar char="•"/>
            </a:pPr>
            <a:r>
              <a:rPr lang="pl" sz="2800" dirty="0">
                <a:latin typeface="Calibri" panose="020F0502020204030204" pitchFamily="34" charset="0"/>
                <a:cs typeface="Calibri" panose="020F0502020204030204" pitchFamily="34" charset="0"/>
              </a:rPr>
              <a:t>N</a:t>
            </a:r>
            <a:r>
              <a:rPr lang="pl" sz="2800" b="0" i="0" u="none" strike="noStrike" dirty="0">
                <a:effectLst/>
                <a:latin typeface="Calibri" panose="020F0502020204030204" pitchFamily="34" charset="0"/>
                <a:cs typeface="Calibri" panose="020F0502020204030204" pitchFamily="34" charset="0"/>
              </a:rPr>
              <a:t>adużywanie alkoholu i substancji psychoaktywnych,</a:t>
            </a:r>
          </a:p>
          <a:p>
            <a:pPr>
              <a:buFont typeface="Arial" panose="020B0604020202020204" pitchFamily="34" charset="0"/>
              <a:buChar char="•"/>
            </a:pPr>
            <a:r>
              <a:rPr lang="pl" sz="2800" b="0" i="0" u="none" strike="noStrike" dirty="0">
                <a:effectLst/>
                <a:latin typeface="Calibri" panose="020F0502020204030204" pitchFamily="34" charset="0"/>
                <a:cs typeface="Calibri" panose="020F0502020204030204" pitchFamily="34" charset="0"/>
              </a:rPr>
              <a:t>Poważny uraz mózgu,</a:t>
            </a:r>
          </a:p>
          <a:p>
            <a:pPr>
              <a:buFont typeface="Arial" panose="020B0604020202020204" pitchFamily="34" charset="0"/>
              <a:buChar char="•"/>
            </a:pPr>
            <a:r>
              <a:rPr lang="pl" sz="2800" dirty="0">
                <a:latin typeface="Calibri" panose="020F0502020204030204" pitchFamily="34" charset="0"/>
                <a:cs typeface="Calibri" panose="020F0502020204030204" pitchFamily="34" charset="0"/>
              </a:rPr>
              <a:t>P</a:t>
            </a:r>
            <a:r>
              <a:rPr lang="pl" sz="2800" b="0" i="0" u="none" strike="noStrike" dirty="0">
                <a:effectLst/>
                <a:latin typeface="Calibri" panose="020F0502020204030204" pitchFamily="34" charset="0"/>
                <a:cs typeface="Calibri" panose="020F0502020204030204" pitchFamily="34" charset="0"/>
              </a:rPr>
              <a:t>łeć.</a:t>
            </a:r>
          </a:p>
          <a:p>
            <a:endParaRPr lang="en-GB" dirty="0"/>
          </a:p>
        </p:txBody>
      </p:sp>
    </p:spTree>
    <p:extLst>
      <p:ext uri="{BB962C8B-B14F-4D97-AF65-F5344CB8AC3E}">
        <p14:creationId xmlns:p14="http://schemas.microsoft.com/office/powerpoint/2010/main" val="29052249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943" name="Rectangle 39942">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39945" name="Rectangle 39944">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39938" name="Picture 2" descr="Domestic Violence and Abuse - HelpGuide.org">
            <a:extLst>
              <a:ext uri="{FF2B5EF4-FFF2-40B4-BE49-F238E27FC236}">
                <a16:creationId xmlns:a16="http://schemas.microsoft.com/office/drawing/2014/main" id="{9C87F36B-B022-0459-2FF2-19723E1800A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46667"/>
          <a:stretch/>
        </p:blipFill>
        <p:spPr bwMode="auto">
          <a:xfrm>
            <a:off x="21"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13B7E88-734B-2BBB-101A-858327E8ECDE}"/>
              </a:ext>
            </a:extLst>
          </p:cNvPr>
          <p:cNvSpPr>
            <a:spLocks noGrp="1"/>
          </p:cNvSpPr>
          <p:nvPr>
            <p:ph type="title"/>
          </p:nvPr>
        </p:nvSpPr>
        <p:spPr>
          <a:xfrm>
            <a:off x="262869" y="931619"/>
            <a:ext cx="5730100" cy="4770783"/>
          </a:xfrm>
        </p:spPr>
        <p:txBody>
          <a:bodyPr anchor="ctr">
            <a:normAutofit fontScale="90000"/>
          </a:bodyPr>
          <a:lstStyle/>
          <a:p>
            <a:pPr algn="ctr"/>
            <a:r>
              <a:rPr lang="pl" sz="4800" dirty="0">
                <a:solidFill>
                  <a:srgbClr val="FFFFFF"/>
                </a:solidFill>
              </a:rPr>
              <a:t>Czynniki ryzyka na wpływające na  wykluczenie społeczne : relacje I ZWIĄZKI</a:t>
            </a:r>
          </a:p>
        </p:txBody>
      </p:sp>
      <p:sp>
        <p:nvSpPr>
          <p:cNvPr id="3" name="Content Placeholder 2">
            <a:extLst>
              <a:ext uri="{FF2B5EF4-FFF2-40B4-BE49-F238E27FC236}">
                <a16:creationId xmlns:a16="http://schemas.microsoft.com/office/drawing/2014/main" id="{B9B07D78-34AC-406B-566E-5D070C1D9C56}"/>
              </a:ext>
            </a:extLst>
          </p:cNvPr>
          <p:cNvSpPr>
            <a:spLocks noGrp="1"/>
          </p:cNvSpPr>
          <p:nvPr>
            <p:ph idx="1"/>
          </p:nvPr>
        </p:nvSpPr>
        <p:spPr>
          <a:xfrm>
            <a:off x="6523046" y="366738"/>
            <a:ext cx="5406085" cy="6268774"/>
          </a:xfrm>
        </p:spPr>
        <p:txBody>
          <a:bodyPr anchor="ctr">
            <a:normAutofit/>
          </a:bodyPr>
          <a:lstStyle/>
          <a:p>
            <a:pPr>
              <a:lnSpc>
                <a:spcPct val="120000"/>
              </a:lnSpc>
            </a:pPr>
            <a:r>
              <a:rPr lang="pl" sz="2000" dirty="0">
                <a:latin typeface="GDS Transport"/>
              </a:rPr>
              <a:t>N</a:t>
            </a:r>
            <a:r>
              <a:rPr lang="pl" sz="2000" b="0" i="0" u="none" strike="noStrike" dirty="0">
                <a:effectLst/>
                <a:latin typeface="GDS Transport"/>
              </a:rPr>
              <a:t>iski dochód rodziny,</a:t>
            </a:r>
          </a:p>
          <a:p>
            <a:pPr>
              <a:lnSpc>
                <a:spcPct val="120000"/>
              </a:lnSpc>
              <a:buFont typeface="Arial" panose="020B0604020202020204" pitchFamily="34" charset="0"/>
              <a:buChar char="•"/>
            </a:pPr>
            <a:r>
              <a:rPr lang="pl" sz="2000" dirty="0">
                <a:latin typeface="GDS Transport"/>
              </a:rPr>
              <a:t>W</a:t>
            </a:r>
            <a:r>
              <a:rPr lang="pl" sz="2000" b="0" i="0" u="none" strike="noStrike" dirty="0">
                <a:effectLst/>
                <a:latin typeface="GDS Transport"/>
              </a:rPr>
              <a:t>ychowanie,</a:t>
            </a:r>
          </a:p>
          <a:p>
            <a:pPr>
              <a:lnSpc>
                <a:spcPct val="120000"/>
              </a:lnSpc>
              <a:buFont typeface="Arial" panose="020B0604020202020204" pitchFamily="34" charset="0"/>
              <a:buChar char="•"/>
            </a:pPr>
            <a:r>
              <a:rPr lang="pl" sz="2000" b="0" i="0" u="none" strike="noStrike" dirty="0">
                <a:effectLst/>
                <a:latin typeface="GDS Transport"/>
              </a:rPr>
              <a:t>Wielkość rodziny,</a:t>
            </a:r>
          </a:p>
          <a:p>
            <a:pPr>
              <a:lnSpc>
                <a:spcPct val="120000"/>
              </a:lnSpc>
              <a:buFont typeface="Arial" panose="020B0604020202020204" pitchFamily="34" charset="0"/>
              <a:buChar char="•"/>
            </a:pPr>
            <a:r>
              <a:rPr lang="pl" sz="2000" b="0" i="0" u="none" strike="noStrike" dirty="0">
                <a:effectLst/>
                <a:latin typeface="GDS Transport"/>
              </a:rPr>
              <a:t>Nadużycia – emocjonalne, fizyczne lub seksualne,</a:t>
            </a:r>
          </a:p>
          <a:p>
            <a:pPr>
              <a:lnSpc>
                <a:spcPct val="120000"/>
              </a:lnSpc>
              <a:buFont typeface="Arial" panose="020B0604020202020204" pitchFamily="34" charset="0"/>
              <a:buChar char="•"/>
            </a:pPr>
            <a:r>
              <a:rPr lang="pl" sz="2000" b="0" i="0" u="none" strike="noStrike" dirty="0">
                <a:effectLst/>
                <a:latin typeface="GDS Transport"/>
              </a:rPr>
              <a:t>Zaniedbanie emocjonalne lub fizyczne,</a:t>
            </a:r>
          </a:p>
          <a:p>
            <a:pPr>
              <a:lnSpc>
                <a:spcPct val="120000"/>
              </a:lnSpc>
              <a:buFont typeface="Arial" panose="020B0604020202020204" pitchFamily="34" charset="0"/>
              <a:buChar char="•"/>
            </a:pPr>
            <a:r>
              <a:rPr lang="pl" sz="2000" b="0" i="0" u="none" strike="noStrike" dirty="0">
                <a:effectLst/>
                <a:latin typeface="GDS Transport"/>
              </a:rPr>
              <a:t>Nadużywanie alkoholu lub substancji w gospodarstwie domowym,</a:t>
            </a:r>
          </a:p>
          <a:p>
            <a:pPr>
              <a:lnSpc>
                <a:spcPct val="120000"/>
              </a:lnSpc>
              <a:buFont typeface="Arial" panose="020B0604020202020204" pitchFamily="34" charset="0"/>
              <a:buChar char="•"/>
            </a:pPr>
            <a:r>
              <a:rPr lang="pl" sz="2000" b="0" i="0" u="none" strike="noStrike" dirty="0">
                <a:effectLst/>
                <a:latin typeface="GDS Transport"/>
              </a:rPr>
              <a:t>Zdrowie psychiczne gospodarstwa domowego,</a:t>
            </a:r>
          </a:p>
          <a:p>
            <a:pPr>
              <a:lnSpc>
                <a:spcPct val="120000"/>
              </a:lnSpc>
              <a:buFont typeface="Arial" panose="020B0604020202020204" pitchFamily="34" charset="0"/>
              <a:buChar char="•"/>
            </a:pPr>
            <a:r>
              <a:rPr lang="pl" sz="2000" b="0" i="0" u="none" strike="noStrike" dirty="0">
                <a:effectLst/>
                <a:latin typeface="GDS Transport"/>
              </a:rPr>
              <a:t>Przemoc w rodzinie,</a:t>
            </a:r>
          </a:p>
          <a:p>
            <a:pPr>
              <a:lnSpc>
                <a:spcPct val="120000"/>
              </a:lnSpc>
              <a:buFont typeface="Arial" panose="020B0604020202020204" pitchFamily="34" charset="0"/>
              <a:buChar char="•"/>
            </a:pPr>
            <a:r>
              <a:rPr lang="pl" sz="2000" b="0" i="0" u="none" strike="noStrike" dirty="0">
                <a:effectLst/>
                <a:latin typeface="GDS Transport"/>
              </a:rPr>
              <a:t>Rozpad rodziny,</a:t>
            </a:r>
          </a:p>
          <a:p>
            <a:pPr>
              <a:lnSpc>
                <a:spcPct val="120000"/>
              </a:lnSpc>
              <a:buFont typeface="Arial" panose="020B0604020202020204" pitchFamily="34" charset="0"/>
              <a:buChar char="•"/>
            </a:pPr>
            <a:r>
              <a:rPr lang="pl" sz="2000" b="0" i="0" u="none" strike="noStrike" dirty="0">
                <a:effectLst/>
                <a:latin typeface="GDS Transport"/>
              </a:rPr>
              <a:t>Obraźliwe zachowanie w gospodarstwie domowym.</a:t>
            </a:r>
          </a:p>
          <a:p>
            <a:pPr>
              <a:lnSpc>
                <a:spcPct val="120000"/>
              </a:lnSpc>
            </a:pPr>
            <a:endParaRPr lang="en-GB" sz="1500" dirty="0"/>
          </a:p>
        </p:txBody>
      </p:sp>
    </p:spTree>
    <p:extLst>
      <p:ext uri="{BB962C8B-B14F-4D97-AF65-F5344CB8AC3E}">
        <p14:creationId xmlns:p14="http://schemas.microsoft.com/office/powerpoint/2010/main" val="8256694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977" name="Rectangle 40976">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40979" name="Rectangle 40978">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40964" name="Picture 4" descr="Life on the List as the City's Social Housing Withers Away | Dublin Inquirer">
            <a:extLst>
              <a:ext uri="{FF2B5EF4-FFF2-40B4-BE49-F238E27FC236}">
                <a16:creationId xmlns:a16="http://schemas.microsoft.com/office/drawing/2014/main" id="{348F6A83-C27A-ADC8-A72D-3C3B115A288F}"/>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17778" r="23111"/>
          <a:stretch/>
        </p:blipFill>
        <p:spPr bwMode="auto">
          <a:xfrm>
            <a:off x="21"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F93EBBF-9252-3C44-DA30-99FE95FC5C62}"/>
              </a:ext>
            </a:extLst>
          </p:cNvPr>
          <p:cNvSpPr>
            <a:spLocks noGrp="1"/>
          </p:cNvSpPr>
          <p:nvPr>
            <p:ph type="title"/>
          </p:nvPr>
        </p:nvSpPr>
        <p:spPr>
          <a:xfrm>
            <a:off x="475694" y="1427833"/>
            <a:ext cx="5427784" cy="4360858"/>
          </a:xfrm>
        </p:spPr>
        <p:txBody>
          <a:bodyPr anchor="ctr">
            <a:normAutofit fontScale="90000"/>
          </a:bodyPr>
          <a:lstStyle/>
          <a:p>
            <a:pPr algn="ctr"/>
            <a:r>
              <a:rPr lang="pl" sz="4800" dirty="0">
                <a:solidFill>
                  <a:srgbClr val="FFFFFF"/>
                </a:solidFill>
              </a:rPr>
              <a:t>Czynniki ryzyka wpływające na wykluczenie społeczne : społeczeństwo</a:t>
            </a:r>
          </a:p>
        </p:txBody>
      </p:sp>
      <p:sp>
        <p:nvSpPr>
          <p:cNvPr id="3" name="Content Placeholder 2">
            <a:extLst>
              <a:ext uri="{FF2B5EF4-FFF2-40B4-BE49-F238E27FC236}">
                <a16:creationId xmlns:a16="http://schemas.microsoft.com/office/drawing/2014/main" id="{6209817D-7BF8-1D18-37E1-F211CC42C49D}"/>
              </a:ext>
            </a:extLst>
          </p:cNvPr>
          <p:cNvSpPr>
            <a:spLocks noGrp="1"/>
          </p:cNvSpPr>
          <p:nvPr>
            <p:ph idx="1"/>
          </p:nvPr>
        </p:nvSpPr>
        <p:spPr>
          <a:xfrm>
            <a:off x="6506308" y="451338"/>
            <a:ext cx="5357446" cy="5955324"/>
          </a:xfrm>
        </p:spPr>
        <p:txBody>
          <a:bodyPr anchor="ctr">
            <a:normAutofit lnSpcReduction="10000"/>
          </a:bodyPr>
          <a:lstStyle/>
          <a:p>
            <a:pPr>
              <a:buFont typeface="Arial" panose="020B0604020202020204" pitchFamily="34" charset="0"/>
              <a:buChar char="•"/>
            </a:pPr>
            <a:r>
              <a:rPr lang="pl" sz="2800" dirty="0">
                <a:latin typeface="Calibri" panose="020F0502020204030204" pitchFamily="34" charset="0"/>
                <a:cs typeface="Calibri" panose="020F0502020204030204" pitchFamily="34" charset="0"/>
              </a:rPr>
              <a:t>S</a:t>
            </a:r>
            <a:r>
              <a:rPr lang="pl" sz="2800" b="0" i="0" u="none" strike="noStrike" dirty="0">
                <a:effectLst/>
                <a:latin typeface="Calibri" panose="020F0502020204030204" pitchFamily="34" charset="0"/>
                <a:cs typeface="Calibri" panose="020F0502020204030204" pitchFamily="34" charset="0"/>
              </a:rPr>
              <a:t>połeczno-ekonomiczne zaniedbane społeczności,</a:t>
            </a:r>
          </a:p>
          <a:p>
            <a:pPr>
              <a:buFont typeface="Arial" panose="020B0604020202020204" pitchFamily="34" charset="0"/>
              <a:buChar char="•"/>
            </a:pPr>
            <a:r>
              <a:rPr lang="pl" sz="2800" b="0" i="0" u="none" strike="noStrike" dirty="0">
                <a:effectLst/>
                <a:latin typeface="Calibri" panose="020F0502020204030204" pitchFamily="34" charset="0"/>
                <a:cs typeface="Calibri" panose="020F0502020204030204" pitchFamily="34" charset="0"/>
              </a:rPr>
              <a:t>Wysokie bezrobocie,</a:t>
            </a:r>
          </a:p>
          <a:p>
            <a:pPr>
              <a:buFont typeface="Arial" panose="020B0604020202020204" pitchFamily="34" charset="0"/>
              <a:buChar char="•"/>
            </a:pPr>
            <a:r>
              <a:rPr lang="pl" sz="2800" b="0" i="0" u="none" strike="noStrike" dirty="0">
                <a:effectLst/>
                <a:latin typeface="Calibri" panose="020F0502020204030204" pitchFamily="34" charset="0"/>
                <a:cs typeface="Calibri" panose="020F0502020204030204" pitchFamily="34" charset="0"/>
              </a:rPr>
              <a:t>Bezdomność lub złe warunki mieszkaniowe,</a:t>
            </a:r>
          </a:p>
          <a:p>
            <a:pPr>
              <a:buFont typeface="Arial" panose="020B0604020202020204" pitchFamily="34" charset="0"/>
              <a:buChar char="•"/>
            </a:pPr>
            <a:r>
              <a:rPr lang="pl" sz="2800" b="0" i="0" u="none" strike="noStrike" dirty="0">
                <a:effectLst/>
                <a:latin typeface="Calibri" panose="020F0502020204030204" pitchFamily="34" charset="0"/>
                <a:cs typeface="Calibri" panose="020F0502020204030204" pitchFamily="34" charset="0"/>
              </a:rPr>
              <a:t>Kultura przemocy, również normy i wartości, które akceptują, normalizują i gloryfikują przemoc,</a:t>
            </a:r>
          </a:p>
          <a:p>
            <a:pPr>
              <a:buFont typeface="Arial" panose="020B0604020202020204" pitchFamily="34" charset="0"/>
              <a:buChar char="•"/>
            </a:pPr>
            <a:r>
              <a:rPr lang="pl" sz="2800" b="0" i="0" u="none" strike="noStrike" dirty="0">
                <a:effectLst/>
                <a:latin typeface="Calibri" panose="020F0502020204030204" pitchFamily="34" charset="0"/>
                <a:cs typeface="Calibri" panose="020F0502020204030204" pitchFamily="34" charset="0"/>
              </a:rPr>
              <a:t>Dyskryminacja,</a:t>
            </a:r>
          </a:p>
          <a:p>
            <a:pPr>
              <a:buFont typeface="Arial" panose="020B0604020202020204" pitchFamily="34" charset="0"/>
              <a:buChar char="•"/>
            </a:pPr>
            <a:r>
              <a:rPr lang="pl" sz="2800" b="0" i="0" u="none" strike="noStrike" dirty="0">
                <a:effectLst/>
                <a:latin typeface="Calibri" panose="020F0502020204030204" pitchFamily="34" charset="0"/>
                <a:cs typeface="Calibri" panose="020F0502020204030204" pitchFamily="34" charset="0"/>
              </a:rPr>
              <a:t>Utrudnienia w dostępie do usług.</a:t>
            </a:r>
          </a:p>
          <a:p>
            <a:pPr marL="0" indent="0">
              <a:buNone/>
            </a:pPr>
            <a:endParaRPr lang="en-GB" dirty="0"/>
          </a:p>
        </p:txBody>
      </p:sp>
    </p:spTree>
    <p:extLst>
      <p:ext uri="{BB962C8B-B14F-4D97-AF65-F5344CB8AC3E}">
        <p14:creationId xmlns:p14="http://schemas.microsoft.com/office/powerpoint/2010/main" val="26990220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991" name="Rectangle 41990">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41993" name="Rectangle 41992">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41986" name="Picture 2" descr="Number of 'working poor' in Ireland growing - The Irish Catholic">
            <a:extLst>
              <a:ext uri="{FF2B5EF4-FFF2-40B4-BE49-F238E27FC236}">
                <a16:creationId xmlns:a16="http://schemas.microsoft.com/office/drawing/2014/main" id="{A2B339A1-787E-E05B-F58C-69D1C34410B1}"/>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3822" r="20623"/>
          <a:stretch/>
        </p:blipFill>
        <p:spPr bwMode="auto">
          <a:xfrm>
            <a:off x="20" y="10"/>
            <a:ext cx="5442371"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E598F4-CE68-6730-F4B7-45BEB4E7ED22}"/>
              </a:ext>
            </a:extLst>
          </p:cNvPr>
          <p:cNvSpPr>
            <a:spLocks noGrp="1"/>
          </p:cNvSpPr>
          <p:nvPr>
            <p:ph type="title"/>
          </p:nvPr>
        </p:nvSpPr>
        <p:spPr>
          <a:xfrm>
            <a:off x="-154030" y="1080815"/>
            <a:ext cx="5799350" cy="4770783"/>
          </a:xfrm>
        </p:spPr>
        <p:txBody>
          <a:bodyPr anchor="ctr">
            <a:normAutofit/>
          </a:bodyPr>
          <a:lstStyle/>
          <a:p>
            <a:pPr algn="ctr"/>
            <a:r>
              <a:rPr lang="pl" sz="4000" i="0" u="none" strike="noStrike" dirty="0">
                <a:solidFill>
                  <a:srgbClr val="FFFFFF"/>
                </a:solidFill>
                <a:effectLst/>
              </a:rPr>
              <a:t>Brak świadomości O podatności </a:t>
            </a:r>
            <a:r>
              <a:rPr lang="pl" sz="4000" dirty="0">
                <a:solidFill>
                  <a:srgbClr val="FFFFFF"/>
                </a:solidFill>
              </a:rPr>
              <a:t>na wykluczenie społeczne</a:t>
            </a:r>
            <a:r>
              <a:rPr lang="pl" sz="4000" i="0" u="none" strike="noStrike" dirty="0">
                <a:solidFill>
                  <a:srgbClr val="FFFFFF"/>
                </a:solidFill>
                <a:effectLst/>
              </a:rPr>
              <a:t> może DOprowadzić do:</a:t>
            </a:r>
            <a:br>
              <a:rPr lang="en-GB" b="0" i="0" u="none" strike="noStrike" dirty="0">
                <a:solidFill>
                  <a:srgbClr val="FFFFFF"/>
                </a:solidFill>
                <a:effectLst/>
                <a:latin typeface="GDS Transport"/>
              </a:rPr>
            </a:br>
            <a:endParaRPr lang="en-GB" dirty="0">
              <a:solidFill>
                <a:srgbClr val="FFFFFF"/>
              </a:solidFill>
            </a:endParaRPr>
          </a:p>
        </p:txBody>
      </p:sp>
      <p:sp>
        <p:nvSpPr>
          <p:cNvPr id="3" name="Content Placeholder 2">
            <a:extLst>
              <a:ext uri="{FF2B5EF4-FFF2-40B4-BE49-F238E27FC236}">
                <a16:creationId xmlns:a16="http://schemas.microsoft.com/office/drawing/2014/main" id="{9B8AC5A0-0861-BBD9-E2A0-803841830E1A}"/>
              </a:ext>
            </a:extLst>
          </p:cNvPr>
          <p:cNvSpPr>
            <a:spLocks noGrp="1"/>
          </p:cNvSpPr>
          <p:nvPr>
            <p:ph idx="1"/>
          </p:nvPr>
        </p:nvSpPr>
        <p:spPr>
          <a:xfrm>
            <a:off x="5525519" y="-216282"/>
            <a:ext cx="6579749" cy="7290564"/>
          </a:xfrm>
        </p:spPr>
        <p:txBody>
          <a:bodyPr anchor="ctr">
            <a:noAutofit/>
          </a:bodyPr>
          <a:lstStyle/>
          <a:p>
            <a:pPr>
              <a:lnSpc>
                <a:spcPct val="120000"/>
              </a:lnSpc>
              <a:buFont typeface="Arial" panose="020B0604020202020204" pitchFamily="34" charset="0"/>
              <a:buChar char="•"/>
            </a:pPr>
            <a:r>
              <a:rPr lang="en-GB" sz="1360" b="0" i="0" u="none" strike="noStrike" dirty="0">
                <a:effectLst/>
                <a:latin typeface="Calibri" panose="020F0502020204030204" pitchFamily="34" charset="0"/>
                <a:cs typeface="Calibri" panose="020F0502020204030204" pitchFamily="34" charset="0"/>
              </a:rPr>
              <a:t>B</a:t>
            </a:r>
            <a:r>
              <a:rPr lang="pl" sz="1360" b="0" i="0" u="none" strike="noStrike" dirty="0">
                <a:effectLst/>
                <a:latin typeface="Calibri" panose="020F0502020204030204" pitchFamily="34" charset="0"/>
                <a:cs typeface="Calibri" panose="020F0502020204030204" pitchFamily="34" charset="0"/>
              </a:rPr>
              <a:t>raku pomocy lub dalszego skierowania,</a:t>
            </a:r>
          </a:p>
          <a:p>
            <a:pPr>
              <a:lnSpc>
                <a:spcPct val="120000"/>
              </a:lnSpc>
              <a:buFont typeface="Arial" panose="020B0604020202020204" pitchFamily="34" charset="0"/>
              <a:buChar char="•"/>
            </a:pPr>
            <a:r>
              <a:rPr lang="pl" sz="1360" b="0" i="0" u="none" strike="noStrike" dirty="0">
                <a:effectLst/>
                <a:latin typeface="Calibri" panose="020F0502020204030204" pitchFamily="34" charset="0"/>
                <a:cs typeface="Calibri" panose="020F0502020204030204" pitchFamily="34" charset="0"/>
              </a:rPr>
              <a:t>Możliwości doświadczenia ponownej traumy,</a:t>
            </a:r>
          </a:p>
          <a:p>
            <a:pPr>
              <a:lnSpc>
                <a:spcPct val="120000"/>
              </a:lnSpc>
              <a:buFont typeface="Arial" panose="020B0604020202020204" pitchFamily="34" charset="0"/>
              <a:buChar char="•"/>
            </a:pPr>
            <a:r>
              <a:rPr lang="pl" sz="1360" b="0" i="0" u="none" strike="noStrike" dirty="0">
                <a:effectLst/>
                <a:latin typeface="Calibri" panose="020F0502020204030204" pitchFamily="34" charset="0"/>
                <a:cs typeface="Calibri" panose="020F0502020204030204" pitchFamily="34" charset="0"/>
              </a:rPr>
              <a:t>Doświadczenia traumy, często sięgające dzieciństwa, zostały powiązane ze zwiększonym prawdopodobieństwem wystąpienia różnych niekorzystnych skutków,</a:t>
            </a:r>
          </a:p>
          <a:p>
            <a:pPr marL="0" indent="0">
              <a:lnSpc>
                <a:spcPct val="120000"/>
              </a:lnSpc>
              <a:buNone/>
            </a:pPr>
            <a:r>
              <a:rPr lang="pl" sz="1360" dirty="0">
                <a:latin typeface="Calibri" panose="020F0502020204030204" pitchFamily="34" charset="0"/>
                <a:cs typeface="Calibri" panose="020F0502020204030204" pitchFamily="34" charset="0"/>
              </a:rPr>
              <a:t>P</a:t>
            </a:r>
            <a:r>
              <a:rPr lang="pl" sz="1360" b="0" i="0" u="none" strike="noStrike" dirty="0">
                <a:effectLst/>
                <a:latin typeface="Calibri" panose="020F0502020204030204" pitchFamily="34" charset="0"/>
                <a:cs typeface="Calibri" panose="020F0502020204030204" pitchFamily="34" charset="0"/>
              </a:rPr>
              <a:t>odatność na wykluczenie społeczne jest skomplikowane i wielowymiarowe, poniżej przedstawiono niektóre przykłady skutków, jakie podatność na wykluczenie społeczne może mieć na osobę:</a:t>
            </a:r>
          </a:p>
          <a:p>
            <a:pPr>
              <a:lnSpc>
                <a:spcPct val="120000"/>
              </a:lnSpc>
              <a:buFont typeface="Arial" panose="020B0604020202020204" pitchFamily="34" charset="0"/>
              <a:buChar char="•"/>
            </a:pPr>
            <a:r>
              <a:rPr lang="pl" sz="1360" b="0" i="0" u="none" strike="noStrike" dirty="0">
                <a:effectLst/>
                <a:latin typeface="Calibri" panose="020F0502020204030204" pitchFamily="34" charset="0"/>
                <a:cs typeface="Calibri" panose="020F0502020204030204" pitchFamily="34" charset="0"/>
              </a:rPr>
              <a:t>Większe prawdopodobieństwo posiadania niższego wykształcenia,</a:t>
            </a:r>
          </a:p>
          <a:p>
            <a:pPr>
              <a:lnSpc>
                <a:spcPct val="120000"/>
              </a:lnSpc>
              <a:buFont typeface="Arial" panose="020B0604020202020204" pitchFamily="34" charset="0"/>
              <a:buChar char="•"/>
            </a:pPr>
            <a:r>
              <a:rPr lang="pl" sz="1360" b="0" i="0" u="none" strike="noStrike" dirty="0">
                <a:effectLst/>
                <a:latin typeface="Calibri" panose="020F0502020204030204" pitchFamily="34" charset="0"/>
                <a:cs typeface="Calibri" panose="020F0502020204030204" pitchFamily="34" charset="0"/>
              </a:rPr>
              <a:t>Poważnych  skutków dla zdrowia fizycznego i psychicznego,</a:t>
            </a:r>
          </a:p>
          <a:p>
            <a:pPr>
              <a:lnSpc>
                <a:spcPct val="120000"/>
              </a:lnSpc>
              <a:buFont typeface="Arial" panose="020B0604020202020204" pitchFamily="34" charset="0"/>
              <a:buChar char="•"/>
            </a:pPr>
            <a:r>
              <a:rPr lang="pl" sz="1360" b="0" i="0" u="none" strike="noStrike" dirty="0">
                <a:effectLst/>
                <a:latin typeface="Calibri" panose="020F0502020204030204" pitchFamily="34" charset="0"/>
                <a:cs typeface="Calibri" panose="020F0502020204030204" pitchFamily="34" charset="0"/>
              </a:rPr>
              <a:t>Specjalne potrzeby edukacyjne </a:t>
            </a:r>
          </a:p>
          <a:p>
            <a:pPr>
              <a:lnSpc>
                <a:spcPct val="120000"/>
              </a:lnSpc>
              <a:buFont typeface="Arial" panose="020B0604020202020204" pitchFamily="34" charset="0"/>
              <a:buChar char="•"/>
            </a:pPr>
            <a:r>
              <a:rPr lang="pl" sz="1360" b="0" i="0" u="none" strike="noStrike" dirty="0">
                <a:effectLst/>
                <a:latin typeface="Calibri" panose="020F0502020204030204" pitchFamily="34" charset="0"/>
                <a:cs typeface="Calibri" panose="020F0502020204030204" pitchFamily="34" charset="0"/>
              </a:rPr>
              <a:t>Związek między przebywaniem w pieczy zastępczej a  samotnością i izolacją wiąże się z większym % popełniania przestępstw, życiem w ubóstwie i występowaniem deficytów rozwojowych u dzieci,</a:t>
            </a:r>
          </a:p>
          <a:p>
            <a:pPr>
              <a:lnSpc>
                <a:spcPct val="120000"/>
              </a:lnSpc>
              <a:buFont typeface="Arial" panose="020B0604020202020204" pitchFamily="34" charset="0"/>
              <a:buChar char="•"/>
            </a:pPr>
            <a:r>
              <a:rPr lang="pl" sz="1360" dirty="0">
                <a:latin typeface="Calibri" panose="020F0502020204030204" pitchFamily="34" charset="0"/>
                <a:cs typeface="Calibri" panose="020F0502020204030204" pitchFamily="34" charset="0"/>
              </a:rPr>
              <a:t>Wysoka p</a:t>
            </a:r>
            <a:r>
              <a:rPr lang="pl" sz="1360" b="0" i="0" u="none" strike="noStrike" dirty="0">
                <a:effectLst/>
                <a:latin typeface="Calibri" panose="020F0502020204030204" pitchFamily="34" charset="0"/>
                <a:cs typeface="Calibri" panose="020F0502020204030204" pitchFamily="34" charset="0"/>
              </a:rPr>
              <a:t>odatność na problemy z komunikacją,</a:t>
            </a:r>
          </a:p>
          <a:p>
            <a:pPr>
              <a:lnSpc>
                <a:spcPct val="120000"/>
              </a:lnSpc>
              <a:buFont typeface="Arial" panose="020B0604020202020204" pitchFamily="34" charset="0"/>
              <a:buChar char="•"/>
            </a:pPr>
            <a:r>
              <a:rPr lang="pl" sz="1360" b="0" i="0" u="none" strike="noStrike" dirty="0">
                <a:effectLst/>
                <a:latin typeface="Calibri" panose="020F0502020204030204" pitchFamily="34" charset="0"/>
                <a:cs typeface="Calibri" panose="020F0502020204030204" pitchFamily="34" charset="0"/>
              </a:rPr>
              <a:t>Niezrównoważone potrzeby zdrowotne </a:t>
            </a:r>
          </a:p>
          <a:p>
            <a:pPr>
              <a:lnSpc>
                <a:spcPct val="120000"/>
              </a:lnSpc>
              <a:buFont typeface="Arial" panose="020B0604020202020204" pitchFamily="34" charset="0"/>
              <a:buChar char="•"/>
            </a:pPr>
            <a:r>
              <a:rPr lang="pl" sz="1360" b="0" i="0" u="none" strike="noStrike" dirty="0">
                <a:effectLst/>
                <a:latin typeface="Calibri" panose="020F0502020204030204" pitchFamily="34" charset="0"/>
                <a:cs typeface="Calibri" panose="020F0502020204030204" pitchFamily="34" charset="0"/>
              </a:rPr>
              <a:t>Świadkowie przemocy są bardziej narażeni na otyłość, depresję, palenie i zachowania seksualne,</a:t>
            </a:r>
          </a:p>
          <a:p>
            <a:pPr>
              <a:lnSpc>
                <a:spcPct val="120000"/>
              </a:lnSpc>
              <a:buFont typeface="Arial" panose="020B0604020202020204" pitchFamily="34" charset="0"/>
              <a:buChar char="•"/>
            </a:pPr>
            <a:r>
              <a:rPr lang="pl" sz="1360" b="0" i="0" u="none" strike="noStrike" dirty="0">
                <a:effectLst/>
                <a:latin typeface="Calibri" panose="020F0502020204030204" pitchFamily="34" charset="0"/>
                <a:cs typeface="Calibri" panose="020F0502020204030204" pitchFamily="34" charset="0"/>
              </a:rPr>
              <a:t>Słabe zdrowie układu oddechowego i psychicznego z powodu warunków mieszkalnych.</a:t>
            </a:r>
            <a:br>
              <a:rPr lang="en-GB" sz="1360" dirty="0">
                <a:latin typeface="Calibri" panose="020F0502020204030204" pitchFamily="34" charset="0"/>
                <a:cs typeface="Calibri" panose="020F0502020204030204" pitchFamily="34" charset="0"/>
              </a:rPr>
            </a:br>
            <a:endParaRPr lang="en-GB" sz="136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59510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CD0D83-7CE2-7D59-8DC4-C70C9739CFA8}"/>
              </a:ext>
            </a:extLst>
          </p:cNvPr>
          <p:cNvSpPr>
            <a:spLocks noGrp="1"/>
          </p:cNvSpPr>
          <p:nvPr>
            <p:ph sz="half" idx="1"/>
          </p:nvPr>
        </p:nvSpPr>
        <p:spPr>
          <a:xfrm>
            <a:off x="399233" y="1637644"/>
            <a:ext cx="5696766" cy="4301330"/>
          </a:xfrm>
        </p:spPr>
        <p:txBody>
          <a:bodyPr>
            <a:normAutofit fontScale="55000" lnSpcReduction="20000"/>
          </a:bodyPr>
          <a:lstStyle/>
          <a:p>
            <a:r>
              <a:rPr lang="pl" sz="2200" dirty="0">
                <a:latin typeface="Calibri" panose="020F0502020204030204" pitchFamily="34" charset="0"/>
                <a:cs typeface="Calibri" panose="020F0502020204030204" pitchFamily="34" charset="0"/>
              </a:rPr>
              <a:t>https://www.britannica.com/topic/multiculturalism</a:t>
            </a:r>
          </a:p>
          <a:p>
            <a:r>
              <a:rPr lang="pl" sz="2200" dirty="0">
                <a:latin typeface="Calibri" panose="020F0502020204030204" pitchFamily="34" charset="0"/>
                <a:cs typeface="Calibri" panose="020F0502020204030204" pitchFamily="34" charset="0"/>
              </a:rPr>
              <a:t>https://www.studysmarter.co.uk/explanations/politics/political-ideology/multiculturalism/</a:t>
            </a:r>
          </a:p>
          <a:p>
            <a:r>
              <a:rPr lang="pl" sz="2200" dirty="0">
                <a:latin typeface="Calibri" panose="020F0502020204030204" pitchFamily="34" charset="0"/>
                <a:cs typeface="Calibri" panose="020F0502020204030204" pitchFamily="34" charset="0"/>
              </a:rPr>
              <a:t>https://www.cso.ie/en/releasesandpublications/ep/p-cp7md/p7md/p7anii/</a:t>
            </a:r>
          </a:p>
          <a:p>
            <a:r>
              <a:rPr lang="pl" sz="2200" dirty="0">
                <a:latin typeface="Calibri" panose="020F0502020204030204" pitchFamily="34" charset="0"/>
                <a:cs typeface="Calibri" panose="020F0502020204030204" pitchFamily="34" charset="0"/>
              </a:rPr>
              <a:t>https://www.oxfordlearnersdictionaries.com</a:t>
            </a:r>
          </a:p>
          <a:p>
            <a:r>
              <a:rPr lang="pl" sz="2200" dirty="0">
                <a:latin typeface="Calibri" panose="020F0502020204030204" pitchFamily="34" charset="0"/>
                <a:cs typeface="Calibri" panose="020F0502020204030204" pitchFamily="34" charset="0"/>
              </a:rPr>
              <a:t>https://keydifferences.com/difference-between-ethnicity-and-nationality.html</a:t>
            </a:r>
          </a:p>
          <a:p>
            <a:r>
              <a:rPr lang="pl" sz="2200" dirty="0">
                <a:latin typeface="Calibri" panose="020F0502020204030204" pitchFamily="34" charset="0"/>
                <a:cs typeface="Calibri" panose="020F0502020204030204" pitchFamily="34" charset="0"/>
              </a:rPr>
              <a:t>https://www.ihrec.ie/documents/a-guide-the-employment-equality-acts/</a:t>
            </a:r>
          </a:p>
          <a:p>
            <a:r>
              <a:rPr lang="pl" sz="2200" dirty="0">
                <a:latin typeface="Calibri" panose="020F0502020204030204" pitchFamily="34" charset="0"/>
                <a:cs typeface="Calibri" panose="020F0502020204030204" pitchFamily="34" charset="0"/>
              </a:rPr>
              <a:t>http://www.salfordnow.co.uk/2017/09/15/why-interfaith-marriage-is-a-labour-of-love/</a:t>
            </a:r>
          </a:p>
          <a:p>
            <a:r>
              <a:rPr lang="pl" sz="2200" dirty="0">
                <a:latin typeface="Calibri" panose="020F0502020204030204" pitchFamily="34" charset="0"/>
                <a:cs typeface="Calibri" panose="020F0502020204030204" pitchFamily="34" charset="0"/>
              </a:rPr>
              <a:t>http://archiwum.thenews.pl/1/10/Artykul/217477</a:t>
            </a:r>
          </a:p>
          <a:p>
            <a:r>
              <a:rPr lang="pl" sz="2200" dirty="0">
                <a:latin typeface="Calibri" panose="020F0502020204030204" pitchFamily="34" charset="0"/>
                <a:cs typeface="Calibri" panose="020F0502020204030204" pitchFamily="34" charset="0"/>
              </a:rPr>
              <a:t>https://en.wikipedia.org/wiki/Interfaith_marriage_in_Islam</a:t>
            </a:r>
          </a:p>
          <a:p>
            <a:r>
              <a:rPr lang="pl" sz="2200" dirty="0">
                <a:latin typeface="Calibri" panose="020F0502020204030204" pitchFamily="34" charset="0"/>
                <a:cs typeface="Calibri" panose="020F0502020204030204" pitchFamily="34" charset="0"/>
              </a:rPr>
              <a:t>https://travellermovement.org.uk/gypsy-roma-and-traveller-history-and-culture</a:t>
            </a:r>
          </a:p>
          <a:p>
            <a:pPr marL="0" indent="0">
              <a:buNone/>
            </a:pPr>
            <a:endParaRPr lang="en-GB" sz="2200" dirty="0">
              <a:latin typeface="Calibri" panose="020F0502020204030204" pitchFamily="34" charset="0"/>
              <a:cs typeface="Calibri" panose="020F0502020204030204" pitchFamily="34" charset="0"/>
            </a:endParaRPr>
          </a:p>
          <a:p>
            <a:endParaRPr lang="en-GB" dirty="0"/>
          </a:p>
          <a:p>
            <a:endParaRPr lang="en-GB" dirty="0"/>
          </a:p>
          <a:p>
            <a:endParaRPr lang="en-GB" dirty="0"/>
          </a:p>
        </p:txBody>
      </p:sp>
      <p:sp>
        <p:nvSpPr>
          <p:cNvPr id="4" name="Content Placeholder 3">
            <a:extLst>
              <a:ext uri="{FF2B5EF4-FFF2-40B4-BE49-F238E27FC236}">
                <a16:creationId xmlns:a16="http://schemas.microsoft.com/office/drawing/2014/main" id="{4261D0BD-B156-432A-CF33-ED7FE8A01F69}"/>
              </a:ext>
            </a:extLst>
          </p:cNvPr>
          <p:cNvSpPr>
            <a:spLocks noGrp="1"/>
          </p:cNvSpPr>
          <p:nvPr>
            <p:ph sz="half" idx="2"/>
          </p:nvPr>
        </p:nvSpPr>
        <p:spPr>
          <a:xfrm>
            <a:off x="6284717" y="1543470"/>
            <a:ext cx="5696766" cy="4614151"/>
          </a:xfrm>
        </p:spPr>
        <p:txBody>
          <a:bodyPr>
            <a:normAutofit fontScale="55000" lnSpcReduction="20000"/>
          </a:bodyPr>
          <a:lstStyle/>
          <a:p>
            <a:r>
              <a:rPr lang="pl" sz="2200" dirty="0">
                <a:latin typeface="Calibri" panose="020F0502020204030204" pitchFamily="34" charset="0"/>
                <a:cs typeface="Calibri" panose="020F0502020204030204" pitchFamily="34" charset="0"/>
              </a:rPr>
              <a:t>https://www.ncbi.nlm.nih.gov/pmc/articles/PMC1071164/</a:t>
            </a:r>
          </a:p>
          <a:p>
            <a:r>
              <a:rPr lang="pl" sz="2200" dirty="0">
                <a:latin typeface="Calibri" panose="020F0502020204030204" pitchFamily="34" charset="0"/>
                <a:cs typeface="Calibri" panose="020F0502020204030204" pitchFamily="34" charset="0"/>
              </a:rPr>
              <a:t>https://en.wikipedia.org/wiki/Interfaith_marriage_in_Christianity</a:t>
            </a:r>
          </a:p>
          <a:p>
            <a:r>
              <a:rPr lang="pl" sz="2200" dirty="0">
                <a:latin typeface="Calibri" panose="020F0502020204030204" pitchFamily="34" charset="0"/>
                <a:cs typeface="Calibri" panose="020F0502020204030204" pitchFamily="34" charset="0"/>
              </a:rPr>
              <a:t>https://www.equalityhumanrights.com/en/equality-act-2010/what-equality-act</a:t>
            </a:r>
          </a:p>
          <a:p>
            <a:r>
              <a:rPr lang="pl" sz="2200" dirty="0">
                <a:latin typeface="Calibri" panose="020F0502020204030204" pitchFamily="34" charset="0"/>
                <a:cs typeface="Calibri" panose="020F0502020204030204" pitchFamily="34" charset="0"/>
              </a:rPr>
              <a:t>https://pl.wikipedia.org/wiki/Sytuacja_prawna_i_społeczna_osób_LGBT_w_Polsce</a:t>
            </a:r>
          </a:p>
          <a:p>
            <a:r>
              <a:rPr lang="pl" sz="2200" dirty="0">
                <a:latin typeface="Calibri" panose="020F0502020204030204" pitchFamily="34" charset="0"/>
                <a:cs typeface="Calibri" panose="020F0502020204030204" pitchFamily="34" charset="0"/>
              </a:rPr>
              <a:t>https://eszkola.pl/wos/rodzina-tradycyjna-9952.html</a:t>
            </a:r>
          </a:p>
          <a:p>
            <a:r>
              <a:rPr lang="pl" sz="2200" dirty="0">
                <a:latin typeface="Calibri" panose="020F0502020204030204" pitchFamily="34" charset="0"/>
                <a:cs typeface="Calibri" panose="020F0502020204030204" pitchFamily="34" charset="0"/>
              </a:rPr>
              <a:t>https://www.legislation.gov.uk/ukpga/2010/15/contents</a:t>
            </a:r>
          </a:p>
          <a:p>
            <a:r>
              <a:rPr lang="pl" sz="2200" dirty="0">
                <a:latin typeface="Calibri" panose="020F0502020204030204" pitchFamily="34" charset="0"/>
                <a:cs typeface="Calibri" panose="020F0502020204030204" pitchFamily="34" charset="0"/>
              </a:rPr>
              <a:t>https://www.hse.ie/eng/about/who/socialcare/safeguardingvulnerableadults/safeguardingvuladts.html</a:t>
            </a:r>
          </a:p>
          <a:p>
            <a:r>
              <a:rPr lang="pl" sz="2200" dirty="0">
                <a:latin typeface="Calibri" panose="020F0502020204030204" pitchFamily="34" charset="0"/>
                <a:cs typeface="Calibri" panose="020F0502020204030204" pitchFamily="34" charset="0"/>
              </a:rPr>
              <a:t>https://www.ajmc.com/view/nov06-2390ps348-s352</a:t>
            </a:r>
          </a:p>
          <a:p>
            <a:r>
              <a:rPr lang="pl" sz="2200" dirty="0">
                <a:latin typeface="Calibri" panose="020F0502020204030204" pitchFamily="34" charset="0"/>
                <a:cs typeface="Calibri" panose="020F0502020204030204" pitchFamily="34" charset="0"/>
              </a:rPr>
              <a:t>https://www.gov.uk/government/publications/vulnerabilities-applying-all-our-health/vulnerabilities-applying-all-our-health</a:t>
            </a:r>
          </a:p>
          <a:p>
            <a:r>
              <a:rPr lang="pl" sz="2200" dirty="0">
                <a:latin typeface="Calibri" panose="020F0502020204030204" pitchFamily="34" charset="0"/>
                <a:cs typeface="Calibri" panose="020F0502020204030204" pitchFamily="34" charset="0"/>
              </a:rPr>
              <a:t>https://www.hse.ie/eng/services/publications/socialinclusion/interculturalguide/traveller/traveller.pdf</a:t>
            </a:r>
          </a:p>
          <a:p>
            <a:endParaRPr lang="en-GB" sz="2200" dirty="0">
              <a:latin typeface="Calibri" panose="020F0502020204030204" pitchFamily="34" charset="0"/>
              <a:cs typeface="Calibri" panose="020F0502020204030204" pitchFamily="34" charset="0"/>
            </a:endParaRPr>
          </a:p>
          <a:p>
            <a:endParaRPr lang="en-GB" dirty="0"/>
          </a:p>
        </p:txBody>
      </p:sp>
      <p:pic>
        <p:nvPicPr>
          <p:cNvPr id="7" name="Picture 6">
            <a:extLst>
              <a:ext uri="{FF2B5EF4-FFF2-40B4-BE49-F238E27FC236}">
                <a16:creationId xmlns:a16="http://schemas.microsoft.com/office/drawing/2014/main" id="{6435AC96-F420-E291-1EE6-70CA83F7713C}"/>
              </a:ext>
            </a:extLst>
          </p:cNvPr>
          <p:cNvPicPr>
            <a:picLocks noChangeAspect="1"/>
          </p:cNvPicPr>
          <p:nvPr/>
        </p:nvPicPr>
        <p:blipFill rotWithShape="1">
          <a:blip r:embed="rId2"/>
          <a:srcRect r="27855"/>
          <a:stretch/>
        </p:blipFill>
        <p:spPr>
          <a:xfrm>
            <a:off x="1476782" y="5731504"/>
            <a:ext cx="6967971" cy="937593"/>
          </a:xfrm>
          <a:prstGeom prst="rect">
            <a:avLst/>
          </a:prstGeom>
        </p:spPr>
      </p:pic>
      <p:sp>
        <p:nvSpPr>
          <p:cNvPr id="9" name="Rectangle 8">
            <a:extLst>
              <a:ext uri="{FF2B5EF4-FFF2-40B4-BE49-F238E27FC236}">
                <a16:creationId xmlns:a16="http://schemas.microsoft.com/office/drawing/2014/main" id="{A0254170-F6D6-2108-DD52-A676331AB2F0}"/>
              </a:ext>
            </a:extLst>
          </p:cNvPr>
          <p:cNvSpPr/>
          <p:nvPr/>
        </p:nvSpPr>
        <p:spPr>
          <a:xfrm>
            <a:off x="-1" y="0"/>
            <a:ext cx="12192000" cy="1316182"/>
          </a:xfrm>
          <a:prstGeom prst="rect">
            <a:avLst/>
          </a:prstGeom>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567F3BB3-A5E8-3290-039E-8F15E3F5F024}"/>
              </a:ext>
            </a:extLst>
          </p:cNvPr>
          <p:cNvSpPr>
            <a:spLocks noGrp="1"/>
          </p:cNvSpPr>
          <p:nvPr>
            <p:ph type="title"/>
          </p:nvPr>
        </p:nvSpPr>
        <p:spPr>
          <a:xfrm>
            <a:off x="1476782" y="112782"/>
            <a:ext cx="9238434" cy="889592"/>
          </a:xfrm>
        </p:spPr>
        <p:txBody>
          <a:bodyPr>
            <a:normAutofit/>
          </a:bodyPr>
          <a:lstStyle/>
          <a:p>
            <a:pPr algn="ctr"/>
            <a:r>
              <a:rPr lang="pl" sz="3200" dirty="0">
                <a:solidFill>
                  <a:schemeClr val="bg1"/>
                </a:solidFill>
              </a:rPr>
              <a:t>bibliografia</a:t>
            </a:r>
          </a:p>
        </p:txBody>
      </p:sp>
      <p:pic>
        <p:nvPicPr>
          <p:cNvPr id="3074" name="Picture 2" descr="Strona główna">
            <a:extLst>
              <a:ext uri="{FF2B5EF4-FFF2-40B4-BE49-F238E27FC236}">
                <a16:creationId xmlns:a16="http://schemas.microsoft.com/office/drawing/2014/main" id="{7643AF4C-4BA5-7A68-6B34-B89682BA69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5989" y="5887934"/>
            <a:ext cx="3017031" cy="539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91718"/>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PortalVTI">
  <a:themeElements>
    <a:clrScheme name="Earth">
      <a:dk1>
        <a:sysClr val="windowText" lastClr="000000"/>
      </a:dk1>
      <a:lt1>
        <a:sysClr val="window" lastClr="FFFFFF"/>
      </a:lt1>
      <a:dk2>
        <a:srgbClr val="051618"/>
      </a:dk2>
      <a:lt2>
        <a:srgbClr val="E8E8DF"/>
      </a:lt2>
      <a:accent1>
        <a:srgbClr val="2D714C"/>
      </a:accent1>
      <a:accent2>
        <a:srgbClr val="1F7985"/>
      </a:accent2>
      <a:accent3>
        <a:srgbClr val="0D6756"/>
      </a:accent3>
      <a:accent4>
        <a:srgbClr val="40945E"/>
      </a:accent4>
      <a:accent5>
        <a:srgbClr val="389896"/>
      </a:accent5>
      <a:accent6>
        <a:srgbClr val="64924A"/>
      </a:accent6>
      <a:hlink>
        <a:srgbClr val="1F855C"/>
      </a:hlink>
      <a:folHlink>
        <a:srgbClr val="227390"/>
      </a:folHlink>
    </a:clrScheme>
    <a:fontScheme name="Earth">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rtalVTI" id="{0E0D5035-C7F2-4607-91F4-D5D5F886A15A}" vid="{EAFF3D8B-AC13-4E90-80A9-182200FBC86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35A0B516D7E144DB1393D31DF43663D" ma:contentTypeVersion="6" ma:contentTypeDescription="Create a new document." ma:contentTypeScope="" ma:versionID="9fde43cb63cd91d9b93367f72c60a1ec">
  <xsd:schema xmlns:xsd="http://www.w3.org/2001/XMLSchema" xmlns:xs="http://www.w3.org/2001/XMLSchema" xmlns:p="http://schemas.microsoft.com/office/2006/metadata/properties" xmlns:ns3="92440a7e-4b9b-43e6-9fac-3fd3aec52e7f" xmlns:ns4="fc0cd2d1-9c45-40e7-a123-6f921fba15bf" targetNamespace="http://schemas.microsoft.com/office/2006/metadata/properties" ma:root="true" ma:fieldsID="32986c1be0a278c2291912ca4d5e1055" ns3:_="" ns4:_="">
    <xsd:import namespace="92440a7e-4b9b-43e6-9fac-3fd3aec52e7f"/>
    <xsd:import namespace="fc0cd2d1-9c45-40e7-a123-6f921fba15bf"/>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440a7e-4b9b-43e6-9fac-3fd3aec52e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0cd2d1-9c45-40e7-a123-6f921fba15b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92440a7e-4b9b-43e6-9fac-3fd3aec52e7f" xsi:nil="true"/>
  </documentManagement>
</p:properties>
</file>

<file path=customXml/itemProps1.xml><?xml version="1.0" encoding="utf-8"?>
<ds:datastoreItem xmlns:ds="http://schemas.openxmlformats.org/officeDocument/2006/customXml" ds:itemID="{A89E0343-2E53-4623-86FC-4D508DBFE3E8}">
  <ds:schemaRefs>
    <ds:schemaRef ds:uri="http://schemas.microsoft.com/sharepoint/v3/contenttype/forms"/>
  </ds:schemaRefs>
</ds:datastoreItem>
</file>

<file path=customXml/itemProps2.xml><?xml version="1.0" encoding="utf-8"?>
<ds:datastoreItem xmlns:ds="http://schemas.openxmlformats.org/officeDocument/2006/customXml" ds:itemID="{F7B7C367-4B45-4CE0-971C-11A056B7BB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440a7e-4b9b-43e6-9fac-3fd3aec52e7f"/>
    <ds:schemaRef ds:uri="fc0cd2d1-9c45-40e7-a123-6f921fba15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58B8489-6CAF-4FF1-96F8-B222A123D28D}">
  <ds:schemaRefs>
    <ds:schemaRef ds:uri="http://schemas.microsoft.com/office/2006/metadata/properties"/>
    <ds:schemaRef ds:uri="http://schemas.microsoft.com/office/2006/documentManagement/types"/>
    <ds:schemaRef ds:uri="http://purl.org/dc/terms/"/>
    <ds:schemaRef ds:uri="fc0cd2d1-9c45-40e7-a123-6f921fba15bf"/>
    <ds:schemaRef ds:uri="http://schemas.microsoft.com/office/infopath/2007/PartnerControls"/>
    <ds:schemaRef ds:uri="http://schemas.openxmlformats.org/package/2006/metadata/core-properties"/>
    <ds:schemaRef ds:uri="http://purl.org/dc/elements/1.1/"/>
    <ds:schemaRef ds:uri="92440a7e-4b9b-43e6-9fac-3fd3aec52e7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4700</TotalTime>
  <Words>5451</Words>
  <Application>Microsoft Macintosh PowerPoint</Application>
  <PresentationFormat>Widescreen</PresentationFormat>
  <Paragraphs>276</Paragraphs>
  <Slides>41</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41</vt:i4>
      </vt:variant>
    </vt:vector>
  </HeadingPairs>
  <TitlesOfParts>
    <vt:vector size="52" baseType="lpstr">
      <vt:lpstr>Arial</vt:lpstr>
      <vt:lpstr>Calibri</vt:lpstr>
      <vt:lpstr>Calibri Light</vt:lpstr>
      <vt:lpstr>Cambria</vt:lpstr>
      <vt:lpstr>GDS Transport</vt:lpstr>
      <vt:lpstr>Lato</vt:lpstr>
      <vt:lpstr>Open Sans</vt:lpstr>
      <vt:lpstr>Symbol</vt:lpstr>
      <vt:lpstr>Trade Gothic Next Cond</vt:lpstr>
      <vt:lpstr>Trade Gothic Next Light</vt:lpstr>
      <vt:lpstr>PortalVTI</vt:lpstr>
      <vt:lpstr>WIELOKULTUROWOŚĆ i  grupy zagrożone wykluczeniem społecznym  </vt:lpstr>
      <vt:lpstr>WIELOKULTUROWOŚĆ</vt:lpstr>
      <vt:lpstr>WIELOKULTUROWOŚĆ</vt:lpstr>
      <vt:lpstr>PowerPoint Presentation</vt:lpstr>
      <vt:lpstr>TOŻSAMOŚĆ</vt:lpstr>
      <vt:lpstr>rasa</vt:lpstr>
      <vt:lpstr>pochodzenie etniczne</vt:lpstr>
      <vt:lpstr>jaka jest różnica między  rasą a pochodzeniEm etnicznym?</vt:lpstr>
      <vt:lpstr>MNIEJSZOŚĆ ETNICZNA</vt:lpstr>
      <vt:lpstr>RÓŻNORODNOŚĆ</vt:lpstr>
      <vt:lpstr>Ustawy o równym statusie 2000-2018 IRLANDIA</vt:lpstr>
      <vt:lpstr>Zgodnie z prawem irlandzkim podstawami chronionymi są: </vt:lpstr>
      <vt:lpstr>PowerPoint Presentation</vt:lpstr>
      <vt:lpstr>RODZAJE DYSKRYMINACJI</vt:lpstr>
      <vt:lpstr>Irlandzka  Komisja Praw Człowieka i Równości</vt:lpstr>
      <vt:lpstr>Ustawa o równości  z 2010 roku </vt:lpstr>
      <vt:lpstr>PRAWO PRACY W POLSCE</vt:lpstr>
      <vt:lpstr>RAPORT iLGA STAWIA POLSKĘ 42/49 NARODÓW POD WZGLĘDEM NARUSZEŃ PRAW CZŁOWIEKA osób lgbti</vt:lpstr>
      <vt:lpstr>WIELOKULTUROWE RODZINY</vt:lpstr>
      <vt:lpstr>PARTNERSTWA INTERETNICZNE</vt:lpstr>
      <vt:lpstr>PARTNERSTWA MIĘDZYNARODOWE</vt:lpstr>
      <vt:lpstr>TRADYCYJNE POGLĄDY ISLAMU NA  MAŁŻEŃSTWA MIĘDZYWYZNANIOWE</vt:lpstr>
      <vt:lpstr>TRADYCYJNE POGLĄDY ISLAMU NA  MAŁŻEŃSTWA MIĘDZYWYZNANIOWE</vt:lpstr>
      <vt:lpstr>TRADYCYJNE CHRZEŚCIJAŃSKIE POGLĄDY NA MAŁŻEŃSTWA MIĘDZYWYZNANIOWE</vt:lpstr>
      <vt:lpstr>TRADYCYJNA RODZINA MUZUŁMAŃSKA</vt:lpstr>
      <vt:lpstr>TRADYCYJNA RODZINA KATOLICKA W POLSCE</vt:lpstr>
      <vt:lpstr>irlandzcy katolicy</vt:lpstr>
      <vt:lpstr>Irish travellers I gypsies </vt:lpstr>
      <vt:lpstr>ROMANY GYPSES</vt:lpstr>
      <vt:lpstr>IRISH TRAVELLERS i  romany gypsies</vt:lpstr>
      <vt:lpstr> wykluczenie SPOŁECZNE</vt:lpstr>
      <vt:lpstr>Osoby wykluczone społecznie</vt:lpstr>
      <vt:lpstr>Dorośli zagrożeni wykluczeniem społecznym </vt:lpstr>
      <vt:lpstr>Kto jest najbardziej zagrożony WYKLUCZENIEM SPOŁECZNYM?</vt:lpstr>
      <vt:lpstr>OSOBA z HistorIĄ wykluczenia społecznego</vt:lpstr>
      <vt:lpstr>Czynniki ryzyka które wpływają na wykluczenie społeczne</vt:lpstr>
      <vt:lpstr>Indywidualne czynniki ryzyka  wpływające na wykluczenie społeczne:</vt:lpstr>
      <vt:lpstr>Czynniki ryzyka na wpływające na  wykluczenie społeczne : relacje I ZWIĄZKI</vt:lpstr>
      <vt:lpstr>Czynniki ryzyka wpływające na wykluczenie społeczne : społeczeństwo</vt:lpstr>
      <vt:lpstr>Brak świadomości O podatności na wykluczenie społeczne może DOprowadzić do: </vt:lpstr>
      <vt:lpstr>bibliografia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Marcinkowska, Julia (Student)</dc:creator>
  <cp:lastModifiedBy>Marcinkowska, Dominika (Student)</cp:lastModifiedBy>
  <cp:revision>10</cp:revision>
  <dcterms:created xsi:type="dcterms:W3CDTF">2023-03-15T14:08:05Z</dcterms:created>
  <dcterms:modified xsi:type="dcterms:W3CDTF">2023-03-20T08:33:46Z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0x010100835A0B516D7E144DB1393D31DF43663D</vt:lpwstr>
  </property>
</Properties>
</file>