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68" r:id="rId3"/>
    <p:sldId id="271" r:id="rId4"/>
    <p:sldId id="269" r:id="rId5"/>
    <p:sldId id="270" r:id="rId6"/>
    <p:sldId id="257" r:id="rId7"/>
    <p:sldId id="258" r:id="rId8"/>
    <p:sldId id="291" r:id="rId9"/>
    <p:sldId id="263" r:id="rId10"/>
    <p:sldId id="262" r:id="rId11"/>
    <p:sldId id="261" r:id="rId12"/>
    <p:sldId id="295" r:id="rId13"/>
    <p:sldId id="293" r:id="rId14"/>
    <p:sldId id="267" r:id="rId15"/>
    <p:sldId id="290" r:id="rId16"/>
    <p:sldId id="294" r:id="rId17"/>
    <p:sldId id="266" r:id="rId18"/>
    <p:sldId id="280" r:id="rId19"/>
    <p:sldId id="288" r:id="rId20"/>
    <p:sldId id="276" r:id="rId21"/>
    <p:sldId id="275" r:id="rId22"/>
    <p:sldId id="289" r:id="rId23"/>
    <p:sldId id="273" r:id="rId24"/>
  </p:sldIdLst>
  <p:sldSz cx="18288000" cy="10287000"/>
  <p:notesSz cx="6858000" cy="9144000"/>
  <p:embeddedFontLst>
    <p:embeddedFont>
      <p:font typeface="Arial" panose="020B0604020202020204" pitchFamily="34" charset="0"/>
      <p:regular r:id="rId25"/>
    </p:embeddedFont>
    <p:embeddedFont>
      <p:font typeface="Calibri" panose="020F0502020204030204" pitchFamily="34" charset="0"/>
      <p:regular r:id="rId26"/>
      <p:bold r:id="rId27"/>
      <p:italic r:id="rId28"/>
      <p:boldItalic r:id="rId29"/>
    </p:embeddedFont>
    <p:embeddedFont>
      <p:font typeface="Open Sans Bold" panose="020B0604020202020204" charset="0"/>
      <p:regular r:id="rId30"/>
    </p:embeddedFont>
    <p:embeddedFont>
      <p:font typeface="Poppins" panose="00000500000000000000" pitchFamily="2"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2C8EB2-4D82-44E7-974B-0A1ACD8FE412}" v="2" dt="2023-10-05T23:19:36.410"/>
  </p1510:revLst>
</p1510:revInfo>
</file>

<file path=ppt/tableStyles.xml><?xml version="1.0" encoding="utf-8"?>
<a:tblStyleLst xmlns:a="http://schemas.openxmlformats.org/drawingml/2006/main" def="{5C22544A-7EE6-4342-B048-85BDC9FD1C3A}">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Styl pośredni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0" d="100"/>
          <a:sy n="50" d="100"/>
        </p:scale>
        <p:origin x="946"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8.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_rels/data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F0CA69-6D5A-47C3-AD32-F50A528B2010}"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7AEEDC9C-1F9E-48E3-9245-33CDB62555FC}">
      <dgm:prSet/>
      <dgm:spPr/>
      <dgm:t>
        <a:bodyPr/>
        <a:lstStyle/>
        <a:p>
          <a:pPr>
            <a:defRPr cap="all"/>
          </a:pPr>
          <a:r>
            <a:rPr lang="en-US" dirty="0" err="1"/>
            <a:t>Wybierz</a:t>
          </a:r>
          <a:r>
            <a:rPr lang="en-US" dirty="0"/>
            <a:t> </a:t>
          </a:r>
          <a:r>
            <a:rPr lang="en-US" dirty="0" err="1"/>
            <a:t>rodzaj</a:t>
          </a:r>
          <a:r>
            <a:rPr lang="en-US" dirty="0"/>
            <a:t> </a:t>
          </a:r>
          <a:r>
            <a:rPr lang="en-US" dirty="0" err="1"/>
            <a:t>mediacji</a:t>
          </a:r>
          <a:r>
            <a:rPr lang="en-US" dirty="0"/>
            <a:t> </a:t>
          </a:r>
          <a:r>
            <a:rPr lang="en-US" dirty="0" err="1"/>
            <a:t>wielokulturowej</a:t>
          </a:r>
          <a:r>
            <a:rPr lang="en-US" dirty="0"/>
            <a:t>, </a:t>
          </a:r>
          <a:r>
            <a:rPr lang="en-US" dirty="0" err="1"/>
            <a:t>na</a:t>
          </a:r>
          <a:r>
            <a:rPr lang="en-US" dirty="0"/>
            <a:t> </a:t>
          </a:r>
          <a:r>
            <a:rPr lang="en-US" dirty="0" err="1"/>
            <a:t>którym</a:t>
          </a:r>
          <a:r>
            <a:rPr lang="en-US" dirty="0"/>
            <a:t> </a:t>
          </a:r>
          <a:r>
            <a:rPr lang="en-US" dirty="0" err="1"/>
            <a:t>będziesz</a:t>
          </a:r>
          <a:r>
            <a:rPr lang="en-US" dirty="0"/>
            <a:t> </a:t>
          </a:r>
          <a:r>
            <a:rPr lang="en-US" dirty="0" err="1"/>
            <a:t>się</a:t>
          </a:r>
          <a:r>
            <a:rPr lang="pl-PL" dirty="0"/>
            <a:t> </a:t>
          </a:r>
          <a:r>
            <a:rPr lang="en-US" dirty="0" err="1"/>
            <a:t>koncentro</a:t>
          </a:r>
          <a:r>
            <a:rPr lang="pl-PL" dirty="0"/>
            <a:t>WAĆ</a:t>
          </a:r>
          <a:endParaRPr lang="en-US" dirty="0"/>
        </a:p>
      </dgm:t>
    </dgm:pt>
    <dgm:pt modelId="{D875122E-F4DF-4C9A-BE68-431E8B9C1672}" type="parTrans" cxnId="{629BE22E-BD42-46E6-AC16-8C0E5D244B40}">
      <dgm:prSet/>
      <dgm:spPr/>
      <dgm:t>
        <a:bodyPr/>
        <a:lstStyle/>
        <a:p>
          <a:endParaRPr lang="en-US"/>
        </a:p>
      </dgm:t>
    </dgm:pt>
    <dgm:pt modelId="{FCC38505-4D29-4512-B188-54280B8CF618}" type="sibTrans" cxnId="{629BE22E-BD42-46E6-AC16-8C0E5D244B40}">
      <dgm:prSet/>
      <dgm:spPr/>
      <dgm:t>
        <a:bodyPr/>
        <a:lstStyle/>
        <a:p>
          <a:endParaRPr lang="en-US"/>
        </a:p>
      </dgm:t>
    </dgm:pt>
    <dgm:pt modelId="{7BD12B47-28D9-483E-8A10-0C46D8D7CF7B}">
      <dgm:prSet/>
      <dgm:spPr/>
      <dgm:t>
        <a:bodyPr/>
        <a:lstStyle/>
        <a:p>
          <a:pPr>
            <a:defRPr cap="all"/>
          </a:pPr>
          <a:r>
            <a:rPr lang="en-US" dirty="0" err="1"/>
            <a:t>Przykład</a:t>
          </a:r>
          <a:r>
            <a:rPr lang="en-US" dirty="0"/>
            <a:t>  </a:t>
          </a:r>
          <a:r>
            <a:rPr lang="en-US" dirty="0" err="1"/>
            <a:t>konflikt</a:t>
          </a:r>
          <a:r>
            <a:rPr lang="pl-PL" dirty="0"/>
            <a:t>u jaki </a:t>
          </a:r>
          <a:r>
            <a:rPr lang="en-US" dirty="0"/>
            <a:t> </a:t>
          </a:r>
          <a:r>
            <a:rPr lang="en-US" dirty="0" err="1"/>
            <a:t>może</a:t>
          </a:r>
          <a:r>
            <a:rPr lang="en-US" dirty="0"/>
            <a:t> </a:t>
          </a:r>
          <a:r>
            <a:rPr lang="en-US" dirty="0" err="1"/>
            <a:t>wystąpić</a:t>
          </a:r>
          <a:r>
            <a:rPr lang="pl-PL" dirty="0"/>
            <a:t> z kategorii </a:t>
          </a:r>
          <a:r>
            <a:rPr lang="pl-PL" dirty="0" err="1"/>
            <a:t>wyklucznie</a:t>
          </a:r>
          <a:r>
            <a:rPr lang="pl-PL" dirty="0"/>
            <a:t> społeczne </a:t>
          </a:r>
          <a:endParaRPr lang="en-US" dirty="0"/>
        </a:p>
      </dgm:t>
    </dgm:pt>
    <dgm:pt modelId="{02F78BC9-CCEC-474B-8FCA-DBD57428178E}" type="parTrans" cxnId="{B20C0A37-BB86-4B0C-ACC1-46C5C8928D97}">
      <dgm:prSet/>
      <dgm:spPr/>
      <dgm:t>
        <a:bodyPr/>
        <a:lstStyle/>
        <a:p>
          <a:endParaRPr lang="en-US"/>
        </a:p>
      </dgm:t>
    </dgm:pt>
    <dgm:pt modelId="{7882A05C-A62F-4E39-BF70-68C287AD87F5}" type="sibTrans" cxnId="{B20C0A37-BB86-4B0C-ACC1-46C5C8928D97}">
      <dgm:prSet/>
      <dgm:spPr/>
      <dgm:t>
        <a:bodyPr/>
        <a:lstStyle/>
        <a:p>
          <a:endParaRPr lang="en-US"/>
        </a:p>
      </dgm:t>
    </dgm:pt>
    <dgm:pt modelId="{33C21504-0A11-4116-B289-AF43CB1F5D0B}">
      <dgm:prSet/>
      <dgm:spPr/>
      <dgm:t>
        <a:bodyPr/>
        <a:lstStyle/>
        <a:p>
          <a:pPr>
            <a:defRPr cap="all"/>
          </a:pPr>
          <a:r>
            <a:rPr lang="en-US"/>
            <a:t>Jak można rozwiązać ten konflikt</a:t>
          </a:r>
        </a:p>
      </dgm:t>
    </dgm:pt>
    <dgm:pt modelId="{58BD20E6-A3F4-432C-B4CE-8066D27F0DD3}" type="parTrans" cxnId="{F478D583-7DF9-4618-B280-49092A0E776B}">
      <dgm:prSet/>
      <dgm:spPr/>
      <dgm:t>
        <a:bodyPr/>
        <a:lstStyle/>
        <a:p>
          <a:endParaRPr lang="en-US"/>
        </a:p>
      </dgm:t>
    </dgm:pt>
    <dgm:pt modelId="{06D55DD1-3108-4837-9ACF-7477B98721D8}" type="sibTrans" cxnId="{F478D583-7DF9-4618-B280-49092A0E776B}">
      <dgm:prSet/>
      <dgm:spPr/>
      <dgm:t>
        <a:bodyPr/>
        <a:lstStyle/>
        <a:p>
          <a:endParaRPr lang="en-US"/>
        </a:p>
      </dgm:t>
    </dgm:pt>
    <dgm:pt modelId="{9CB3D579-7AE8-4A2A-9F5E-B24DD8A2AF76}" type="pres">
      <dgm:prSet presAssocID="{02F0CA69-6D5A-47C3-AD32-F50A528B2010}" presName="outerComposite" presStyleCnt="0">
        <dgm:presLayoutVars>
          <dgm:chMax val="5"/>
          <dgm:dir/>
          <dgm:resizeHandles val="exact"/>
        </dgm:presLayoutVars>
      </dgm:prSet>
      <dgm:spPr/>
    </dgm:pt>
    <dgm:pt modelId="{03329866-08C1-474E-B645-747668BEE598}" type="pres">
      <dgm:prSet presAssocID="{02F0CA69-6D5A-47C3-AD32-F50A528B2010}" presName="dummyMaxCanvas" presStyleCnt="0">
        <dgm:presLayoutVars/>
      </dgm:prSet>
      <dgm:spPr/>
    </dgm:pt>
    <dgm:pt modelId="{667B6BF5-B442-4615-AA40-7C8A62D43166}" type="pres">
      <dgm:prSet presAssocID="{02F0CA69-6D5A-47C3-AD32-F50A528B2010}" presName="ThreeNodes_1" presStyleLbl="node1" presStyleIdx="0" presStyleCnt="3">
        <dgm:presLayoutVars>
          <dgm:bulletEnabled val="1"/>
        </dgm:presLayoutVars>
      </dgm:prSet>
      <dgm:spPr/>
    </dgm:pt>
    <dgm:pt modelId="{C4A4300B-DB64-47AD-B554-42B4A9A843BF}" type="pres">
      <dgm:prSet presAssocID="{02F0CA69-6D5A-47C3-AD32-F50A528B2010}" presName="ThreeNodes_2" presStyleLbl="node1" presStyleIdx="1" presStyleCnt="3">
        <dgm:presLayoutVars>
          <dgm:bulletEnabled val="1"/>
        </dgm:presLayoutVars>
      </dgm:prSet>
      <dgm:spPr/>
    </dgm:pt>
    <dgm:pt modelId="{EF01A99E-04EE-41A9-B4D7-8B28FB2EB7C5}" type="pres">
      <dgm:prSet presAssocID="{02F0CA69-6D5A-47C3-AD32-F50A528B2010}" presName="ThreeNodes_3" presStyleLbl="node1" presStyleIdx="2" presStyleCnt="3">
        <dgm:presLayoutVars>
          <dgm:bulletEnabled val="1"/>
        </dgm:presLayoutVars>
      </dgm:prSet>
      <dgm:spPr/>
    </dgm:pt>
    <dgm:pt modelId="{336CEE53-B176-4A9F-9B41-7B3EE9D4D2A8}" type="pres">
      <dgm:prSet presAssocID="{02F0CA69-6D5A-47C3-AD32-F50A528B2010}" presName="ThreeConn_1-2" presStyleLbl="fgAccFollowNode1" presStyleIdx="0" presStyleCnt="2">
        <dgm:presLayoutVars>
          <dgm:bulletEnabled val="1"/>
        </dgm:presLayoutVars>
      </dgm:prSet>
      <dgm:spPr/>
    </dgm:pt>
    <dgm:pt modelId="{1C5C651F-0581-48D4-8F23-8CF41D7CA9C2}" type="pres">
      <dgm:prSet presAssocID="{02F0CA69-6D5A-47C3-AD32-F50A528B2010}" presName="ThreeConn_2-3" presStyleLbl="fgAccFollowNode1" presStyleIdx="1" presStyleCnt="2">
        <dgm:presLayoutVars>
          <dgm:bulletEnabled val="1"/>
        </dgm:presLayoutVars>
      </dgm:prSet>
      <dgm:spPr/>
    </dgm:pt>
    <dgm:pt modelId="{1BD13E32-1682-4FB2-A945-4115A4251EB5}" type="pres">
      <dgm:prSet presAssocID="{02F0CA69-6D5A-47C3-AD32-F50A528B2010}" presName="ThreeNodes_1_text" presStyleLbl="node1" presStyleIdx="2" presStyleCnt="3">
        <dgm:presLayoutVars>
          <dgm:bulletEnabled val="1"/>
        </dgm:presLayoutVars>
      </dgm:prSet>
      <dgm:spPr/>
    </dgm:pt>
    <dgm:pt modelId="{98004FFC-7E8D-44E2-8276-C1845E6E413E}" type="pres">
      <dgm:prSet presAssocID="{02F0CA69-6D5A-47C3-AD32-F50A528B2010}" presName="ThreeNodes_2_text" presStyleLbl="node1" presStyleIdx="2" presStyleCnt="3">
        <dgm:presLayoutVars>
          <dgm:bulletEnabled val="1"/>
        </dgm:presLayoutVars>
      </dgm:prSet>
      <dgm:spPr/>
    </dgm:pt>
    <dgm:pt modelId="{47F88155-47A5-4115-9D1E-12FF705F1B25}" type="pres">
      <dgm:prSet presAssocID="{02F0CA69-6D5A-47C3-AD32-F50A528B2010}" presName="ThreeNodes_3_text" presStyleLbl="node1" presStyleIdx="2" presStyleCnt="3">
        <dgm:presLayoutVars>
          <dgm:bulletEnabled val="1"/>
        </dgm:presLayoutVars>
      </dgm:prSet>
      <dgm:spPr/>
    </dgm:pt>
  </dgm:ptLst>
  <dgm:cxnLst>
    <dgm:cxn modelId="{6DFB8500-53A9-4FFB-877A-055009F23A58}" type="presOf" srcId="{7AEEDC9C-1F9E-48E3-9245-33CDB62555FC}" destId="{1BD13E32-1682-4FB2-A945-4115A4251EB5}" srcOrd="1" destOrd="0" presId="urn:microsoft.com/office/officeart/2005/8/layout/vProcess5"/>
    <dgm:cxn modelId="{2A2F0007-8AEF-4822-A397-FB76049FDC99}" type="presOf" srcId="{33C21504-0A11-4116-B289-AF43CB1F5D0B}" destId="{EF01A99E-04EE-41A9-B4D7-8B28FB2EB7C5}" srcOrd="0" destOrd="0" presId="urn:microsoft.com/office/officeart/2005/8/layout/vProcess5"/>
    <dgm:cxn modelId="{C1E87B0C-8492-4B73-A303-9DC578ED46DD}" type="presOf" srcId="{FCC38505-4D29-4512-B188-54280B8CF618}" destId="{336CEE53-B176-4A9F-9B41-7B3EE9D4D2A8}" srcOrd="0" destOrd="0" presId="urn:microsoft.com/office/officeart/2005/8/layout/vProcess5"/>
    <dgm:cxn modelId="{629BE22E-BD42-46E6-AC16-8C0E5D244B40}" srcId="{02F0CA69-6D5A-47C3-AD32-F50A528B2010}" destId="{7AEEDC9C-1F9E-48E3-9245-33CDB62555FC}" srcOrd="0" destOrd="0" parTransId="{D875122E-F4DF-4C9A-BE68-431E8B9C1672}" sibTransId="{FCC38505-4D29-4512-B188-54280B8CF618}"/>
    <dgm:cxn modelId="{B20C0A37-BB86-4B0C-ACC1-46C5C8928D97}" srcId="{02F0CA69-6D5A-47C3-AD32-F50A528B2010}" destId="{7BD12B47-28D9-483E-8A10-0C46D8D7CF7B}" srcOrd="1" destOrd="0" parTransId="{02F78BC9-CCEC-474B-8FCA-DBD57428178E}" sibTransId="{7882A05C-A62F-4E39-BF70-68C287AD87F5}"/>
    <dgm:cxn modelId="{3A915644-3843-49B0-B610-4C4D93678600}" type="presOf" srcId="{7AEEDC9C-1F9E-48E3-9245-33CDB62555FC}" destId="{667B6BF5-B442-4615-AA40-7C8A62D43166}" srcOrd="0" destOrd="0" presId="urn:microsoft.com/office/officeart/2005/8/layout/vProcess5"/>
    <dgm:cxn modelId="{DA362978-1B3B-4C84-A300-3B95F35C46AF}" type="presOf" srcId="{7BD12B47-28D9-483E-8A10-0C46D8D7CF7B}" destId="{98004FFC-7E8D-44E2-8276-C1845E6E413E}" srcOrd="1" destOrd="0" presId="urn:microsoft.com/office/officeart/2005/8/layout/vProcess5"/>
    <dgm:cxn modelId="{F478D583-7DF9-4618-B280-49092A0E776B}" srcId="{02F0CA69-6D5A-47C3-AD32-F50A528B2010}" destId="{33C21504-0A11-4116-B289-AF43CB1F5D0B}" srcOrd="2" destOrd="0" parTransId="{58BD20E6-A3F4-432C-B4CE-8066D27F0DD3}" sibTransId="{06D55DD1-3108-4837-9ACF-7477B98721D8}"/>
    <dgm:cxn modelId="{63FAC3BD-AC73-4993-8B46-71E1C0B52398}" type="presOf" srcId="{7882A05C-A62F-4E39-BF70-68C287AD87F5}" destId="{1C5C651F-0581-48D4-8F23-8CF41D7CA9C2}" srcOrd="0" destOrd="0" presId="urn:microsoft.com/office/officeart/2005/8/layout/vProcess5"/>
    <dgm:cxn modelId="{81E10ACF-92CC-49AC-B267-501AD9D19584}" type="presOf" srcId="{33C21504-0A11-4116-B289-AF43CB1F5D0B}" destId="{47F88155-47A5-4115-9D1E-12FF705F1B25}" srcOrd="1" destOrd="0" presId="urn:microsoft.com/office/officeart/2005/8/layout/vProcess5"/>
    <dgm:cxn modelId="{AC8611E5-24DE-4AB5-80D3-0D428E4656BA}" type="presOf" srcId="{7BD12B47-28D9-483E-8A10-0C46D8D7CF7B}" destId="{C4A4300B-DB64-47AD-B554-42B4A9A843BF}" srcOrd="0" destOrd="0" presId="urn:microsoft.com/office/officeart/2005/8/layout/vProcess5"/>
    <dgm:cxn modelId="{8098C4FD-CDE1-46A9-9758-4F85BDDC8789}" type="presOf" srcId="{02F0CA69-6D5A-47C3-AD32-F50A528B2010}" destId="{9CB3D579-7AE8-4A2A-9F5E-B24DD8A2AF76}" srcOrd="0" destOrd="0" presId="urn:microsoft.com/office/officeart/2005/8/layout/vProcess5"/>
    <dgm:cxn modelId="{16AEA310-7178-4A8F-BE4C-93012F5E9B34}" type="presParOf" srcId="{9CB3D579-7AE8-4A2A-9F5E-B24DD8A2AF76}" destId="{03329866-08C1-474E-B645-747668BEE598}" srcOrd="0" destOrd="0" presId="urn:microsoft.com/office/officeart/2005/8/layout/vProcess5"/>
    <dgm:cxn modelId="{EA04C935-E8BE-4047-8A72-F48CDC6AAE68}" type="presParOf" srcId="{9CB3D579-7AE8-4A2A-9F5E-B24DD8A2AF76}" destId="{667B6BF5-B442-4615-AA40-7C8A62D43166}" srcOrd="1" destOrd="0" presId="urn:microsoft.com/office/officeart/2005/8/layout/vProcess5"/>
    <dgm:cxn modelId="{E1C0D72A-C41E-4014-9A5F-A11FEFF52E40}" type="presParOf" srcId="{9CB3D579-7AE8-4A2A-9F5E-B24DD8A2AF76}" destId="{C4A4300B-DB64-47AD-B554-42B4A9A843BF}" srcOrd="2" destOrd="0" presId="urn:microsoft.com/office/officeart/2005/8/layout/vProcess5"/>
    <dgm:cxn modelId="{AAF9DE1E-2E95-4389-B0E2-34D617A07CD7}" type="presParOf" srcId="{9CB3D579-7AE8-4A2A-9F5E-B24DD8A2AF76}" destId="{EF01A99E-04EE-41A9-B4D7-8B28FB2EB7C5}" srcOrd="3" destOrd="0" presId="urn:microsoft.com/office/officeart/2005/8/layout/vProcess5"/>
    <dgm:cxn modelId="{DC8F3077-80C5-473D-B9AB-D219565E8695}" type="presParOf" srcId="{9CB3D579-7AE8-4A2A-9F5E-B24DD8A2AF76}" destId="{336CEE53-B176-4A9F-9B41-7B3EE9D4D2A8}" srcOrd="4" destOrd="0" presId="urn:microsoft.com/office/officeart/2005/8/layout/vProcess5"/>
    <dgm:cxn modelId="{4E38ACB8-9702-45D5-85A0-40C2546DF364}" type="presParOf" srcId="{9CB3D579-7AE8-4A2A-9F5E-B24DD8A2AF76}" destId="{1C5C651F-0581-48D4-8F23-8CF41D7CA9C2}" srcOrd="5" destOrd="0" presId="urn:microsoft.com/office/officeart/2005/8/layout/vProcess5"/>
    <dgm:cxn modelId="{42C7075D-FB16-4ACC-9745-0CF3216C9162}" type="presParOf" srcId="{9CB3D579-7AE8-4A2A-9F5E-B24DD8A2AF76}" destId="{1BD13E32-1682-4FB2-A945-4115A4251EB5}" srcOrd="6" destOrd="0" presId="urn:microsoft.com/office/officeart/2005/8/layout/vProcess5"/>
    <dgm:cxn modelId="{A3055CE9-E502-4EF4-A2EA-806AE51C6505}" type="presParOf" srcId="{9CB3D579-7AE8-4A2A-9F5E-B24DD8A2AF76}" destId="{98004FFC-7E8D-44E2-8276-C1845E6E413E}" srcOrd="7" destOrd="0" presId="urn:microsoft.com/office/officeart/2005/8/layout/vProcess5"/>
    <dgm:cxn modelId="{D5192AB7-8CB7-4C01-BCA8-E063E6010A12}" type="presParOf" srcId="{9CB3D579-7AE8-4A2A-9F5E-B24DD8A2AF76}" destId="{47F88155-47A5-4115-9D1E-12FF705F1B2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0ECE3A-16B0-46A4-8FCA-A3284BE892F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275498F-2A50-41EE-85C1-743E83907FA1}">
      <dgm:prSet/>
      <dgm:spPr/>
      <dgm:t>
        <a:bodyPr/>
        <a:lstStyle/>
        <a:p>
          <a:r>
            <a:rPr lang="pl-PL" dirty="0"/>
            <a:t>Pierwszy krok powinien pokazać, że obie strony postrzegają drugą osobę jako równoprawnego uczestnika procesu rozwiązywania sporu. Uczestnicy powinni zgodzić się na podstawowe zasady procesu rozmowy, takie jak grzeczne słuchanie siebie nawzajem i powstrzymywanie się od przerywania lub osobistej krytyki.</a:t>
          </a:r>
          <a:endParaRPr lang="en-US" dirty="0"/>
        </a:p>
      </dgm:t>
    </dgm:pt>
    <dgm:pt modelId="{66F6FD77-25F6-4EF0-9F47-F04A234F318A}" type="parTrans" cxnId="{B5E59D2C-631C-4DB1-B7F9-0EC17F31F6AA}">
      <dgm:prSet/>
      <dgm:spPr/>
      <dgm:t>
        <a:bodyPr/>
        <a:lstStyle/>
        <a:p>
          <a:endParaRPr lang="en-US"/>
        </a:p>
      </dgm:t>
    </dgm:pt>
    <dgm:pt modelId="{F2BCE16A-82BF-43A6-B18F-86489BF8A55D}" type="sibTrans" cxnId="{B5E59D2C-631C-4DB1-B7F9-0EC17F31F6AA}">
      <dgm:prSet/>
      <dgm:spPr/>
      <dgm:t>
        <a:bodyPr/>
        <a:lstStyle/>
        <a:p>
          <a:endParaRPr lang="en-US"/>
        </a:p>
      </dgm:t>
    </dgm:pt>
    <dgm:pt modelId="{A30A730C-D8C6-4805-8426-5A678340B21E}">
      <dgm:prSet/>
      <dgm:spPr/>
      <dgm:t>
        <a:bodyPr/>
        <a:lstStyle/>
        <a:p>
          <a:r>
            <a:rPr lang="pl-PL" dirty="0"/>
            <a:t>Mediator może wprowadzić metody zmniejszenia bezpośredniej presji i podjąć kroki w celu rozwiązania sprawy lub przynajmniej uzgodnienia pewnych kwestii, po obiektywnym zdefiniowaniu rzeczywistego charakteru i kluczowych aspektów sporu.</a:t>
          </a:r>
          <a:endParaRPr lang="en-US" dirty="0"/>
        </a:p>
      </dgm:t>
    </dgm:pt>
    <dgm:pt modelId="{AB5ACAB7-F541-4345-AE77-4E7072816938}" type="parTrans" cxnId="{ED304BF9-79CD-43FF-B327-D822949AB5FB}">
      <dgm:prSet/>
      <dgm:spPr/>
      <dgm:t>
        <a:bodyPr/>
        <a:lstStyle/>
        <a:p>
          <a:endParaRPr lang="en-US"/>
        </a:p>
      </dgm:t>
    </dgm:pt>
    <dgm:pt modelId="{BA534B1C-9B0D-4D87-82E9-7418FF111F30}" type="sibTrans" cxnId="{ED304BF9-79CD-43FF-B327-D822949AB5FB}">
      <dgm:prSet/>
      <dgm:spPr/>
      <dgm:t>
        <a:bodyPr/>
        <a:lstStyle/>
        <a:p>
          <a:endParaRPr lang="en-US"/>
        </a:p>
      </dgm:t>
    </dgm:pt>
    <dgm:pt modelId="{8D932BAC-2D1E-4441-8CBF-CD9D3ED6DBE4}">
      <dgm:prSet/>
      <dgm:spPr/>
      <dgm:t>
        <a:bodyPr/>
        <a:lstStyle/>
        <a:p>
          <a:r>
            <a:rPr lang="pl-PL" dirty="0"/>
            <a:t>Strony konfliktu muszą następnie wybrać, czy zająć stanowiska po przeciwnych stronach dyskusji (negocjacje pozycyjne), czy też usiąść obok siebie i zająć się podstawowymi kwestiami i fundamentalnymi przekonaniami, które leżą u podstaw sporu (negocjacje oparte na zasadach).</a:t>
          </a:r>
          <a:endParaRPr lang="en-US" dirty="0"/>
        </a:p>
      </dgm:t>
    </dgm:pt>
    <dgm:pt modelId="{B258787A-593E-4775-8BB0-B142BFDEAD56}" type="parTrans" cxnId="{4CCDE46E-CB4F-4998-A3DB-D7FF962186DD}">
      <dgm:prSet/>
      <dgm:spPr/>
      <dgm:t>
        <a:bodyPr/>
        <a:lstStyle/>
        <a:p>
          <a:endParaRPr lang="en-US"/>
        </a:p>
      </dgm:t>
    </dgm:pt>
    <dgm:pt modelId="{C72E190C-07D5-4298-87A8-7D62A2662138}" type="sibTrans" cxnId="{4CCDE46E-CB4F-4998-A3DB-D7FF962186DD}">
      <dgm:prSet/>
      <dgm:spPr/>
      <dgm:t>
        <a:bodyPr/>
        <a:lstStyle/>
        <a:p>
          <a:endParaRPr lang="en-US"/>
        </a:p>
      </dgm:t>
    </dgm:pt>
    <dgm:pt modelId="{05910712-7923-4E84-AE68-A8406EB5389B}">
      <dgm:prSet/>
      <dgm:spPr/>
      <dgm:t>
        <a:bodyPr/>
        <a:lstStyle/>
        <a:p>
          <a:r>
            <a:rPr lang="pl-PL" dirty="0"/>
            <a:t>Ten rodzaj mediacji zakłada, że jako mediator lubisz prowadzić owocne rozmowy, a nie takie, które są bezowocne lub marnują Twój czas, i zapewnia pewne zasady do rozważenia.</a:t>
          </a:r>
          <a:endParaRPr lang="en-US" dirty="0"/>
        </a:p>
      </dgm:t>
    </dgm:pt>
    <dgm:pt modelId="{E954EECB-D147-41E1-A08B-A556F2614B55}" type="parTrans" cxnId="{250B7ED0-41E7-4D5B-8495-B94CD95B0943}">
      <dgm:prSet/>
      <dgm:spPr/>
      <dgm:t>
        <a:bodyPr/>
        <a:lstStyle/>
        <a:p>
          <a:endParaRPr lang="en-US"/>
        </a:p>
      </dgm:t>
    </dgm:pt>
    <dgm:pt modelId="{9B4CD016-515E-43AC-8A75-0C9A8EECC342}" type="sibTrans" cxnId="{250B7ED0-41E7-4D5B-8495-B94CD95B0943}">
      <dgm:prSet/>
      <dgm:spPr/>
      <dgm:t>
        <a:bodyPr/>
        <a:lstStyle/>
        <a:p>
          <a:endParaRPr lang="en-US"/>
        </a:p>
      </dgm:t>
    </dgm:pt>
    <dgm:pt modelId="{28B23AE4-B1C0-4807-A65B-6E960FE86DAE}">
      <dgm:prSet/>
      <dgm:spPr/>
      <dgm:t>
        <a:bodyPr/>
        <a:lstStyle/>
        <a:p>
          <a:r>
            <a:rPr lang="pl-PL" dirty="0"/>
            <a:t>Ponieważ każde negocjacje są unikalne, nie może istnieć zestaw reguł. Niektóre z wielu rzeczy, które można poprawić poprzez czytanie, refleksję, a następnie stosowanie innowacyjnych technik negocjacyjnych, to nasze nastawienie, podejście i świadomość.</a:t>
          </a:r>
          <a:endParaRPr lang="en-US" dirty="0"/>
        </a:p>
      </dgm:t>
    </dgm:pt>
    <dgm:pt modelId="{5ADD08B4-A827-423B-BA15-1E5F3755BFC8}" type="parTrans" cxnId="{5432C2A0-61D5-422F-867D-8889149FC92A}">
      <dgm:prSet/>
      <dgm:spPr/>
      <dgm:t>
        <a:bodyPr/>
        <a:lstStyle/>
        <a:p>
          <a:endParaRPr lang="en-US"/>
        </a:p>
      </dgm:t>
    </dgm:pt>
    <dgm:pt modelId="{F8AB2059-F090-41EB-9DC2-F71095FAE614}" type="sibTrans" cxnId="{5432C2A0-61D5-422F-867D-8889149FC92A}">
      <dgm:prSet/>
      <dgm:spPr/>
      <dgm:t>
        <a:bodyPr/>
        <a:lstStyle/>
        <a:p>
          <a:endParaRPr lang="en-US"/>
        </a:p>
      </dgm:t>
    </dgm:pt>
    <dgm:pt modelId="{481FE23D-9BD3-EF44-AFF1-616FF888AD3A}" type="pres">
      <dgm:prSet presAssocID="{D50ECE3A-16B0-46A4-8FCA-A3284BE892F1}" presName="linear" presStyleCnt="0">
        <dgm:presLayoutVars>
          <dgm:animLvl val="lvl"/>
          <dgm:resizeHandles val="exact"/>
        </dgm:presLayoutVars>
      </dgm:prSet>
      <dgm:spPr/>
    </dgm:pt>
    <dgm:pt modelId="{3E30EDB9-7A06-864B-95AB-E141603A8495}" type="pres">
      <dgm:prSet presAssocID="{8275498F-2A50-41EE-85C1-743E83907FA1}" presName="parentText" presStyleLbl="node1" presStyleIdx="0" presStyleCnt="5">
        <dgm:presLayoutVars>
          <dgm:chMax val="0"/>
          <dgm:bulletEnabled val="1"/>
        </dgm:presLayoutVars>
      </dgm:prSet>
      <dgm:spPr/>
    </dgm:pt>
    <dgm:pt modelId="{D10E1424-38C1-FC4A-A964-58C39FFD7283}" type="pres">
      <dgm:prSet presAssocID="{F2BCE16A-82BF-43A6-B18F-86489BF8A55D}" presName="spacer" presStyleCnt="0"/>
      <dgm:spPr/>
    </dgm:pt>
    <dgm:pt modelId="{E0A996B6-580F-3644-ABB0-CB8586BECD68}" type="pres">
      <dgm:prSet presAssocID="{A30A730C-D8C6-4805-8426-5A678340B21E}" presName="parentText" presStyleLbl="node1" presStyleIdx="1" presStyleCnt="5">
        <dgm:presLayoutVars>
          <dgm:chMax val="0"/>
          <dgm:bulletEnabled val="1"/>
        </dgm:presLayoutVars>
      </dgm:prSet>
      <dgm:spPr/>
    </dgm:pt>
    <dgm:pt modelId="{F069AFBC-89C2-4C47-9226-09609A7F504D}" type="pres">
      <dgm:prSet presAssocID="{BA534B1C-9B0D-4D87-82E9-7418FF111F30}" presName="spacer" presStyleCnt="0"/>
      <dgm:spPr/>
    </dgm:pt>
    <dgm:pt modelId="{CEFC849E-CF61-DB44-A3D1-4DF714737AF3}" type="pres">
      <dgm:prSet presAssocID="{8D932BAC-2D1E-4441-8CBF-CD9D3ED6DBE4}" presName="parentText" presStyleLbl="node1" presStyleIdx="2" presStyleCnt="5">
        <dgm:presLayoutVars>
          <dgm:chMax val="0"/>
          <dgm:bulletEnabled val="1"/>
        </dgm:presLayoutVars>
      </dgm:prSet>
      <dgm:spPr/>
    </dgm:pt>
    <dgm:pt modelId="{E9639B5D-A245-8A4B-A582-613304760E14}" type="pres">
      <dgm:prSet presAssocID="{C72E190C-07D5-4298-87A8-7D62A2662138}" presName="spacer" presStyleCnt="0"/>
      <dgm:spPr/>
    </dgm:pt>
    <dgm:pt modelId="{CBA3267E-C785-E94A-B8EB-7DD327B358D0}" type="pres">
      <dgm:prSet presAssocID="{05910712-7923-4E84-AE68-A8406EB5389B}" presName="parentText" presStyleLbl="node1" presStyleIdx="3" presStyleCnt="5">
        <dgm:presLayoutVars>
          <dgm:chMax val="0"/>
          <dgm:bulletEnabled val="1"/>
        </dgm:presLayoutVars>
      </dgm:prSet>
      <dgm:spPr/>
    </dgm:pt>
    <dgm:pt modelId="{19941ED0-A433-EC44-BA47-2CF98C734036}" type="pres">
      <dgm:prSet presAssocID="{9B4CD016-515E-43AC-8A75-0C9A8EECC342}" presName="spacer" presStyleCnt="0"/>
      <dgm:spPr/>
    </dgm:pt>
    <dgm:pt modelId="{E0F15891-10D8-F445-B231-343F6AC74A66}" type="pres">
      <dgm:prSet presAssocID="{28B23AE4-B1C0-4807-A65B-6E960FE86DAE}" presName="parentText" presStyleLbl="node1" presStyleIdx="4" presStyleCnt="5">
        <dgm:presLayoutVars>
          <dgm:chMax val="0"/>
          <dgm:bulletEnabled val="1"/>
        </dgm:presLayoutVars>
      </dgm:prSet>
      <dgm:spPr/>
    </dgm:pt>
  </dgm:ptLst>
  <dgm:cxnLst>
    <dgm:cxn modelId="{B5E59D2C-631C-4DB1-B7F9-0EC17F31F6AA}" srcId="{D50ECE3A-16B0-46A4-8FCA-A3284BE892F1}" destId="{8275498F-2A50-41EE-85C1-743E83907FA1}" srcOrd="0" destOrd="0" parTransId="{66F6FD77-25F6-4EF0-9F47-F04A234F318A}" sibTransId="{F2BCE16A-82BF-43A6-B18F-86489BF8A55D}"/>
    <dgm:cxn modelId="{4CCDE46E-CB4F-4998-A3DB-D7FF962186DD}" srcId="{D50ECE3A-16B0-46A4-8FCA-A3284BE892F1}" destId="{8D932BAC-2D1E-4441-8CBF-CD9D3ED6DBE4}" srcOrd="2" destOrd="0" parTransId="{B258787A-593E-4775-8BB0-B142BFDEAD56}" sibTransId="{C72E190C-07D5-4298-87A8-7D62A2662138}"/>
    <dgm:cxn modelId="{15D43572-C3C6-2A4A-8023-58203A986B9C}" type="presOf" srcId="{D50ECE3A-16B0-46A4-8FCA-A3284BE892F1}" destId="{481FE23D-9BD3-EF44-AFF1-616FF888AD3A}" srcOrd="0" destOrd="0" presId="urn:microsoft.com/office/officeart/2005/8/layout/vList2"/>
    <dgm:cxn modelId="{61895C85-1265-8E4F-A49F-141B6D527BFE}" type="presOf" srcId="{8275498F-2A50-41EE-85C1-743E83907FA1}" destId="{3E30EDB9-7A06-864B-95AB-E141603A8495}" srcOrd="0" destOrd="0" presId="urn:microsoft.com/office/officeart/2005/8/layout/vList2"/>
    <dgm:cxn modelId="{3D70AB8E-CDA8-5A4E-8516-21B73A7DA8EF}" type="presOf" srcId="{A30A730C-D8C6-4805-8426-5A678340B21E}" destId="{E0A996B6-580F-3644-ABB0-CB8586BECD68}" srcOrd="0" destOrd="0" presId="urn:microsoft.com/office/officeart/2005/8/layout/vList2"/>
    <dgm:cxn modelId="{5432C2A0-61D5-422F-867D-8889149FC92A}" srcId="{D50ECE3A-16B0-46A4-8FCA-A3284BE892F1}" destId="{28B23AE4-B1C0-4807-A65B-6E960FE86DAE}" srcOrd="4" destOrd="0" parTransId="{5ADD08B4-A827-423B-BA15-1E5F3755BFC8}" sibTransId="{F8AB2059-F090-41EB-9DC2-F71095FAE614}"/>
    <dgm:cxn modelId="{9414FDA7-87F0-3C4A-AC6F-19D59F648E19}" type="presOf" srcId="{8D932BAC-2D1E-4441-8CBF-CD9D3ED6DBE4}" destId="{CEFC849E-CF61-DB44-A3D1-4DF714737AF3}" srcOrd="0" destOrd="0" presId="urn:microsoft.com/office/officeart/2005/8/layout/vList2"/>
    <dgm:cxn modelId="{D6C22FAE-15EA-2A41-9729-DF60137DBEA1}" type="presOf" srcId="{28B23AE4-B1C0-4807-A65B-6E960FE86DAE}" destId="{E0F15891-10D8-F445-B231-343F6AC74A66}" srcOrd="0" destOrd="0" presId="urn:microsoft.com/office/officeart/2005/8/layout/vList2"/>
    <dgm:cxn modelId="{280800BC-9F1A-B14F-8334-C21F0016C528}" type="presOf" srcId="{05910712-7923-4E84-AE68-A8406EB5389B}" destId="{CBA3267E-C785-E94A-B8EB-7DD327B358D0}" srcOrd="0" destOrd="0" presId="urn:microsoft.com/office/officeart/2005/8/layout/vList2"/>
    <dgm:cxn modelId="{250B7ED0-41E7-4D5B-8495-B94CD95B0943}" srcId="{D50ECE3A-16B0-46A4-8FCA-A3284BE892F1}" destId="{05910712-7923-4E84-AE68-A8406EB5389B}" srcOrd="3" destOrd="0" parTransId="{E954EECB-D147-41E1-A08B-A556F2614B55}" sibTransId="{9B4CD016-515E-43AC-8A75-0C9A8EECC342}"/>
    <dgm:cxn modelId="{ED304BF9-79CD-43FF-B327-D822949AB5FB}" srcId="{D50ECE3A-16B0-46A4-8FCA-A3284BE892F1}" destId="{A30A730C-D8C6-4805-8426-5A678340B21E}" srcOrd="1" destOrd="0" parTransId="{AB5ACAB7-F541-4345-AE77-4E7072816938}" sibTransId="{BA534B1C-9B0D-4D87-82E9-7418FF111F30}"/>
    <dgm:cxn modelId="{9D1E7209-6BE0-914B-A58E-EA11C23A23A9}" type="presParOf" srcId="{481FE23D-9BD3-EF44-AFF1-616FF888AD3A}" destId="{3E30EDB9-7A06-864B-95AB-E141603A8495}" srcOrd="0" destOrd="0" presId="urn:microsoft.com/office/officeart/2005/8/layout/vList2"/>
    <dgm:cxn modelId="{10A74816-A415-334A-9C1A-E55E57009E1D}" type="presParOf" srcId="{481FE23D-9BD3-EF44-AFF1-616FF888AD3A}" destId="{D10E1424-38C1-FC4A-A964-58C39FFD7283}" srcOrd="1" destOrd="0" presId="urn:microsoft.com/office/officeart/2005/8/layout/vList2"/>
    <dgm:cxn modelId="{E133A1DD-D769-6846-92C7-C0488D5BF2A6}" type="presParOf" srcId="{481FE23D-9BD3-EF44-AFF1-616FF888AD3A}" destId="{E0A996B6-580F-3644-ABB0-CB8586BECD68}" srcOrd="2" destOrd="0" presId="urn:microsoft.com/office/officeart/2005/8/layout/vList2"/>
    <dgm:cxn modelId="{E9B7478E-F6D5-A34A-9194-C17183E6C570}" type="presParOf" srcId="{481FE23D-9BD3-EF44-AFF1-616FF888AD3A}" destId="{F069AFBC-89C2-4C47-9226-09609A7F504D}" srcOrd="3" destOrd="0" presId="urn:microsoft.com/office/officeart/2005/8/layout/vList2"/>
    <dgm:cxn modelId="{96E89857-BB20-D349-A792-2DF16368D08E}" type="presParOf" srcId="{481FE23D-9BD3-EF44-AFF1-616FF888AD3A}" destId="{CEFC849E-CF61-DB44-A3D1-4DF714737AF3}" srcOrd="4" destOrd="0" presId="urn:microsoft.com/office/officeart/2005/8/layout/vList2"/>
    <dgm:cxn modelId="{D0CF4C54-5FAC-9741-BDC4-A9B5052F01CF}" type="presParOf" srcId="{481FE23D-9BD3-EF44-AFF1-616FF888AD3A}" destId="{E9639B5D-A245-8A4B-A582-613304760E14}" srcOrd="5" destOrd="0" presId="urn:microsoft.com/office/officeart/2005/8/layout/vList2"/>
    <dgm:cxn modelId="{B3F4B6AE-4F8E-6D48-858E-B58323F6D805}" type="presParOf" srcId="{481FE23D-9BD3-EF44-AFF1-616FF888AD3A}" destId="{CBA3267E-C785-E94A-B8EB-7DD327B358D0}" srcOrd="6" destOrd="0" presId="urn:microsoft.com/office/officeart/2005/8/layout/vList2"/>
    <dgm:cxn modelId="{1AFECF4D-49D6-6A40-BC77-AB51D5FF9DD0}" type="presParOf" srcId="{481FE23D-9BD3-EF44-AFF1-616FF888AD3A}" destId="{19941ED0-A433-EC44-BA47-2CF98C734036}" srcOrd="7" destOrd="0" presId="urn:microsoft.com/office/officeart/2005/8/layout/vList2"/>
    <dgm:cxn modelId="{487D4153-1474-1A44-BC50-A67BBE441355}" type="presParOf" srcId="{481FE23D-9BD3-EF44-AFF1-616FF888AD3A}" destId="{E0F15891-10D8-F445-B231-343F6AC74A6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BA9887-D615-4DEE-B769-7C68AE4F138C}"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D6DC9201-8E59-4830-B9AF-81512EC9E2F9}">
      <dgm:prSet/>
      <dgm:spPr/>
      <dgm:t>
        <a:bodyPr/>
        <a:lstStyle/>
        <a:p>
          <a:pPr algn="ctr"/>
          <a:r>
            <a:rPr lang="pl-PL" dirty="0"/>
            <a:t>Mediacja prowadzona przez dwóch lub więcej mediatorów nazywana jest </a:t>
          </a:r>
          <a:r>
            <a:rPr lang="pl-PL" dirty="0" err="1"/>
            <a:t>komediacją</a:t>
          </a:r>
          <a:r>
            <a:rPr lang="pl-PL" dirty="0"/>
            <a:t>. </a:t>
          </a:r>
          <a:r>
            <a:rPr lang="pl-PL" dirty="0" err="1"/>
            <a:t>Komediacja</a:t>
          </a:r>
          <a:r>
            <a:rPr lang="pl-PL" dirty="0"/>
            <a:t> może zapewnić korzyści, a niektóre z nich wymieniono poniżej </a:t>
          </a:r>
          <a:r>
            <a:rPr lang="en-GB" dirty="0"/>
            <a:t>(Zariski, 2005):</a:t>
          </a:r>
          <a:endParaRPr lang="en-US" dirty="0"/>
        </a:p>
      </dgm:t>
    </dgm:pt>
    <dgm:pt modelId="{7BBFE3DC-EC9C-4E8D-9957-ECD300571F77}" type="parTrans" cxnId="{57010575-153C-49C1-9A3B-A86EF3B2DAB4}">
      <dgm:prSet/>
      <dgm:spPr/>
      <dgm:t>
        <a:bodyPr/>
        <a:lstStyle/>
        <a:p>
          <a:endParaRPr lang="en-US"/>
        </a:p>
      </dgm:t>
    </dgm:pt>
    <dgm:pt modelId="{9F6A6FD6-9CC2-47DF-A803-C5219F05E99A}" type="sibTrans" cxnId="{57010575-153C-49C1-9A3B-A86EF3B2DAB4}">
      <dgm:prSet/>
      <dgm:spPr/>
      <dgm:t>
        <a:bodyPr/>
        <a:lstStyle/>
        <a:p>
          <a:endParaRPr lang="en-US"/>
        </a:p>
      </dgm:t>
    </dgm:pt>
    <dgm:pt modelId="{2AB7005F-B5E9-46BB-B8B1-467EBB825D5D}">
      <dgm:prSet/>
      <dgm:spPr/>
      <dgm:t>
        <a:bodyPr/>
        <a:lstStyle/>
        <a:p>
          <a:r>
            <a:rPr lang="pl-PL" dirty="0"/>
            <a:t>Jedną z nich jest zachowanie między mediatorami równowagi płciowej. Zatrudnienie kobiety i mężczyzny jako </a:t>
          </a:r>
          <a:r>
            <a:rPr lang="pl-PL" dirty="0" err="1"/>
            <a:t>komediatorów</a:t>
          </a:r>
          <a:r>
            <a:rPr lang="pl-PL" dirty="0"/>
            <a:t> pracujących razem przy jednej sprawie może pomóc w zapobieganiu poczuciu przewagi liczebnej i niekorzystnej sytuacji jednej ze stron w sytuacjach, w których relacje między płciami mogą stanowić problem, np. w takich jak kwestie małżeńskie lub molestowanie seksualne.</a:t>
          </a:r>
          <a:endParaRPr lang="en-US" dirty="0"/>
        </a:p>
      </dgm:t>
    </dgm:pt>
    <dgm:pt modelId="{6EF9F4EF-B245-471D-AB61-B3BE10A89D96}" type="parTrans" cxnId="{6BB67180-D63B-4272-8F05-CDF258447EF8}">
      <dgm:prSet/>
      <dgm:spPr/>
      <dgm:t>
        <a:bodyPr/>
        <a:lstStyle/>
        <a:p>
          <a:endParaRPr lang="en-US"/>
        </a:p>
      </dgm:t>
    </dgm:pt>
    <dgm:pt modelId="{7086B803-0303-4A03-B34E-E752AD84BBB9}" type="sibTrans" cxnId="{6BB67180-D63B-4272-8F05-CDF258447EF8}">
      <dgm:prSet/>
      <dgm:spPr/>
      <dgm:t>
        <a:bodyPr/>
        <a:lstStyle/>
        <a:p>
          <a:endParaRPr lang="en-US"/>
        </a:p>
      </dgm:t>
    </dgm:pt>
    <dgm:pt modelId="{40966B1E-973F-4216-B29C-E2833E5042FD}">
      <dgm:prSet/>
      <dgm:spPr/>
      <dgm:t>
        <a:bodyPr/>
        <a:lstStyle/>
        <a:p>
          <a:r>
            <a:rPr lang="pl-PL" dirty="0"/>
            <a:t>Zamiast jednej osoby, dwie podzielą między siebie obciążenie związane z procesem mediacji. W skomplikowanych okolicznościach </a:t>
          </a:r>
          <a:r>
            <a:rPr lang="pl-PL" dirty="0" err="1"/>
            <a:t>komediacja</a:t>
          </a:r>
          <a:r>
            <a:rPr lang="pl-PL" dirty="0"/>
            <a:t> może być pomocna.</a:t>
          </a:r>
          <a:endParaRPr lang="en-US" dirty="0"/>
        </a:p>
      </dgm:t>
    </dgm:pt>
    <dgm:pt modelId="{EA618062-74F5-481C-BFF6-63D1030A5976}" type="parTrans" cxnId="{1D8BBC63-C0FD-485A-983E-880691832975}">
      <dgm:prSet/>
      <dgm:spPr/>
      <dgm:t>
        <a:bodyPr/>
        <a:lstStyle/>
        <a:p>
          <a:endParaRPr lang="en-US"/>
        </a:p>
      </dgm:t>
    </dgm:pt>
    <dgm:pt modelId="{A59B9DA4-FF52-4E17-B34F-A67DD9187A14}" type="sibTrans" cxnId="{1D8BBC63-C0FD-485A-983E-880691832975}">
      <dgm:prSet/>
      <dgm:spPr/>
      <dgm:t>
        <a:bodyPr/>
        <a:lstStyle/>
        <a:p>
          <a:endParaRPr lang="en-US"/>
        </a:p>
      </dgm:t>
    </dgm:pt>
    <dgm:pt modelId="{E0033D94-D90E-470F-8918-B708EDDDB735}">
      <dgm:prSet/>
      <dgm:spPr/>
      <dgm:t>
        <a:bodyPr/>
        <a:lstStyle/>
        <a:p>
          <a:r>
            <a:rPr lang="pl-PL" dirty="0"/>
            <a:t>Kolejną zaletą </a:t>
          </a:r>
          <a:r>
            <a:rPr lang="pl-PL" dirty="0" err="1"/>
            <a:t>współmediacji</a:t>
          </a:r>
          <a:r>
            <a:rPr lang="pl-PL" dirty="0"/>
            <a:t> jest możliwość skorzystania z pomocy mediatora będącego ekspertem w danej dziedzinie.</a:t>
          </a:r>
          <a:endParaRPr lang="en-US" dirty="0"/>
        </a:p>
      </dgm:t>
    </dgm:pt>
    <dgm:pt modelId="{7346E29A-36D1-420C-85E9-6F96B520E760}" type="parTrans" cxnId="{E1E1BF79-65DA-45E4-8980-DE5AF3C036AF}">
      <dgm:prSet/>
      <dgm:spPr/>
      <dgm:t>
        <a:bodyPr/>
        <a:lstStyle/>
        <a:p>
          <a:endParaRPr lang="en-US"/>
        </a:p>
      </dgm:t>
    </dgm:pt>
    <dgm:pt modelId="{2DB29087-5CFB-408C-920E-ACB4FC6147D2}" type="sibTrans" cxnId="{E1E1BF79-65DA-45E4-8980-DE5AF3C036AF}">
      <dgm:prSet/>
      <dgm:spPr/>
      <dgm:t>
        <a:bodyPr/>
        <a:lstStyle/>
        <a:p>
          <a:endParaRPr lang="en-US"/>
        </a:p>
      </dgm:t>
    </dgm:pt>
    <dgm:pt modelId="{36229147-83DB-4A98-9908-6EAB08C1656F}" type="pres">
      <dgm:prSet presAssocID="{DEBA9887-D615-4DEE-B769-7C68AE4F138C}" presName="outerComposite" presStyleCnt="0">
        <dgm:presLayoutVars>
          <dgm:chMax val="5"/>
          <dgm:dir/>
          <dgm:resizeHandles val="exact"/>
        </dgm:presLayoutVars>
      </dgm:prSet>
      <dgm:spPr/>
    </dgm:pt>
    <dgm:pt modelId="{689FE693-FF71-4D57-BB86-EE818BDD502F}" type="pres">
      <dgm:prSet presAssocID="{DEBA9887-D615-4DEE-B769-7C68AE4F138C}" presName="dummyMaxCanvas" presStyleCnt="0">
        <dgm:presLayoutVars/>
      </dgm:prSet>
      <dgm:spPr/>
    </dgm:pt>
    <dgm:pt modelId="{64722FC4-FA2B-491E-BD2F-BA208D1A4356}" type="pres">
      <dgm:prSet presAssocID="{DEBA9887-D615-4DEE-B769-7C68AE4F138C}" presName="FourNodes_1" presStyleLbl="node1" presStyleIdx="0" presStyleCnt="4">
        <dgm:presLayoutVars>
          <dgm:bulletEnabled val="1"/>
        </dgm:presLayoutVars>
      </dgm:prSet>
      <dgm:spPr/>
    </dgm:pt>
    <dgm:pt modelId="{E6B71549-6BF6-4D46-8B7A-C43D49A2D4EB}" type="pres">
      <dgm:prSet presAssocID="{DEBA9887-D615-4DEE-B769-7C68AE4F138C}" presName="FourNodes_2" presStyleLbl="node1" presStyleIdx="1" presStyleCnt="4">
        <dgm:presLayoutVars>
          <dgm:bulletEnabled val="1"/>
        </dgm:presLayoutVars>
      </dgm:prSet>
      <dgm:spPr/>
    </dgm:pt>
    <dgm:pt modelId="{5494A79E-8C54-4C61-9715-8E7311ACDCE0}" type="pres">
      <dgm:prSet presAssocID="{DEBA9887-D615-4DEE-B769-7C68AE4F138C}" presName="FourNodes_3" presStyleLbl="node1" presStyleIdx="2" presStyleCnt="4">
        <dgm:presLayoutVars>
          <dgm:bulletEnabled val="1"/>
        </dgm:presLayoutVars>
      </dgm:prSet>
      <dgm:spPr/>
    </dgm:pt>
    <dgm:pt modelId="{E767B120-1F49-47FC-88BC-D4CD859DA447}" type="pres">
      <dgm:prSet presAssocID="{DEBA9887-D615-4DEE-B769-7C68AE4F138C}" presName="FourNodes_4" presStyleLbl="node1" presStyleIdx="3" presStyleCnt="4">
        <dgm:presLayoutVars>
          <dgm:bulletEnabled val="1"/>
        </dgm:presLayoutVars>
      </dgm:prSet>
      <dgm:spPr/>
    </dgm:pt>
    <dgm:pt modelId="{2D5CC4BE-83B2-4F4A-BCD5-594F36FB785E}" type="pres">
      <dgm:prSet presAssocID="{DEBA9887-D615-4DEE-B769-7C68AE4F138C}" presName="FourConn_1-2" presStyleLbl="fgAccFollowNode1" presStyleIdx="0" presStyleCnt="3">
        <dgm:presLayoutVars>
          <dgm:bulletEnabled val="1"/>
        </dgm:presLayoutVars>
      </dgm:prSet>
      <dgm:spPr/>
    </dgm:pt>
    <dgm:pt modelId="{5CB8B104-2C1D-4422-900D-BD8A8DBB0E54}" type="pres">
      <dgm:prSet presAssocID="{DEBA9887-D615-4DEE-B769-7C68AE4F138C}" presName="FourConn_2-3" presStyleLbl="fgAccFollowNode1" presStyleIdx="1" presStyleCnt="3">
        <dgm:presLayoutVars>
          <dgm:bulletEnabled val="1"/>
        </dgm:presLayoutVars>
      </dgm:prSet>
      <dgm:spPr/>
    </dgm:pt>
    <dgm:pt modelId="{69D65DC0-18AD-48AA-B723-D310F1BD214C}" type="pres">
      <dgm:prSet presAssocID="{DEBA9887-D615-4DEE-B769-7C68AE4F138C}" presName="FourConn_3-4" presStyleLbl="fgAccFollowNode1" presStyleIdx="2" presStyleCnt="3">
        <dgm:presLayoutVars>
          <dgm:bulletEnabled val="1"/>
        </dgm:presLayoutVars>
      </dgm:prSet>
      <dgm:spPr/>
    </dgm:pt>
    <dgm:pt modelId="{8F473474-DD3E-48A1-AC34-9341BAC3048A}" type="pres">
      <dgm:prSet presAssocID="{DEBA9887-D615-4DEE-B769-7C68AE4F138C}" presName="FourNodes_1_text" presStyleLbl="node1" presStyleIdx="3" presStyleCnt="4">
        <dgm:presLayoutVars>
          <dgm:bulletEnabled val="1"/>
        </dgm:presLayoutVars>
      </dgm:prSet>
      <dgm:spPr/>
    </dgm:pt>
    <dgm:pt modelId="{31203EA3-9DEB-432B-B73A-6A13FB85B022}" type="pres">
      <dgm:prSet presAssocID="{DEBA9887-D615-4DEE-B769-7C68AE4F138C}" presName="FourNodes_2_text" presStyleLbl="node1" presStyleIdx="3" presStyleCnt="4">
        <dgm:presLayoutVars>
          <dgm:bulletEnabled val="1"/>
        </dgm:presLayoutVars>
      </dgm:prSet>
      <dgm:spPr/>
    </dgm:pt>
    <dgm:pt modelId="{05862075-4C31-4941-9BDA-8B972CCFA9E1}" type="pres">
      <dgm:prSet presAssocID="{DEBA9887-D615-4DEE-B769-7C68AE4F138C}" presName="FourNodes_3_text" presStyleLbl="node1" presStyleIdx="3" presStyleCnt="4">
        <dgm:presLayoutVars>
          <dgm:bulletEnabled val="1"/>
        </dgm:presLayoutVars>
      </dgm:prSet>
      <dgm:spPr/>
    </dgm:pt>
    <dgm:pt modelId="{99D56609-4171-46C2-897F-FEE8EA983B4B}" type="pres">
      <dgm:prSet presAssocID="{DEBA9887-D615-4DEE-B769-7C68AE4F138C}" presName="FourNodes_4_text" presStyleLbl="node1" presStyleIdx="3" presStyleCnt="4">
        <dgm:presLayoutVars>
          <dgm:bulletEnabled val="1"/>
        </dgm:presLayoutVars>
      </dgm:prSet>
      <dgm:spPr/>
    </dgm:pt>
  </dgm:ptLst>
  <dgm:cxnLst>
    <dgm:cxn modelId="{1CED1735-74DB-4A21-A64B-E4284CFF11E3}" type="presOf" srcId="{A59B9DA4-FF52-4E17-B34F-A67DD9187A14}" destId="{69D65DC0-18AD-48AA-B723-D310F1BD214C}" srcOrd="0" destOrd="0" presId="urn:microsoft.com/office/officeart/2005/8/layout/vProcess5"/>
    <dgm:cxn modelId="{CFA8685C-EDD2-41DA-8D82-6796F6E7CE2C}" type="presOf" srcId="{D6DC9201-8E59-4830-B9AF-81512EC9E2F9}" destId="{8F473474-DD3E-48A1-AC34-9341BAC3048A}" srcOrd="1" destOrd="0" presId="urn:microsoft.com/office/officeart/2005/8/layout/vProcess5"/>
    <dgm:cxn modelId="{9A6D1E41-C08D-4E9C-9510-4A0EF4104C02}" type="presOf" srcId="{DEBA9887-D615-4DEE-B769-7C68AE4F138C}" destId="{36229147-83DB-4A98-9908-6EAB08C1656F}" srcOrd="0" destOrd="0" presId="urn:microsoft.com/office/officeart/2005/8/layout/vProcess5"/>
    <dgm:cxn modelId="{1D8BBC63-C0FD-485A-983E-880691832975}" srcId="{DEBA9887-D615-4DEE-B769-7C68AE4F138C}" destId="{40966B1E-973F-4216-B29C-E2833E5042FD}" srcOrd="2" destOrd="0" parTransId="{EA618062-74F5-481C-BFF6-63D1030A5976}" sibTransId="{A59B9DA4-FF52-4E17-B34F-A67DD9187A14}"/>
    <dgm:cxn modelId="{57010575-153C-49C1-9A3B-A86EF3B2DAB4}" srcId="{DEBA9887-D615-4DEE-B769-7C68AE4F138C}" destId="{D6DC9201-8E59-4830-B9AF-81512EC9E2F9}" srcOrd="0" destOrd="0" parTransId="{7BBFE3DC-EC9C-4E8D-9957-ECD300571F77}" sibTransId="{9F6A6FD6-9CC2-47DF-A803-C5219F05E99A}"/>
    <dgm:cxn modelId="{E1E1BF79-65DA-45E4-8980-DE5AF3C036AF}" srcId="{DEBA9887-D615-4DEE-B769-7C68AE4F138C}" destId="{E0033D94-D90E-470F-8918-B708EDDDB735}" srcOrd="3" destOrd="0" parTransId="{7346E29A-36D1-420C-85E9-6F96B520E760}" sibTransId="{2DB29087-5CFB-408C-920E-ACB4FC6147D2}"/>
    <dgm:cxn modelId="{55AC925A-5B62-4640-BFFC-4BCD678836C5}" type="presOf" srcId="{9F6A6FD6-9CC2-47DF-A803-C5219F05E99A}" destId="{2D5CC4BE-83B2-4F4A-BCD5-594F36FB785E}" srcOrd="0" destOrd="0" presId="urn:microsoft.com/office/officeart/2005/8/layout/vProcess5"/>
    <dgm:cxn modelId="{6BB67180-D63B-4272-8F05-CDF258447EF8}" srcId="{DEBA9887-D615-4DEE-B769-7C68AE4F138C}" destId="{2AB7005F-B5E9-46BB-B8B1-467EBB825D5D}" srcOrd="1" destOrd="0" parTransId="{6EF9F4EF-B245-471D-AB61-B3BE10A89D96}" sibTransId="{7086B803-0303-4A03-B34E-E752AD84BBB9}"/>
    <dgm:cxn modelId="{152B808D-E125-4533-B1BC-989295458BB7}" type="presOf" srcId="{2AB7005F-B5E9-46BB-B8B1-467EBB825D5D}" destId="{31203EA3-9DEB-432B-B73A-6A13FB85B022}" srcOrd="1" destOrd="0" presId="urn:microsoft.com/office/officeart/2005/8/layout/vProcess5"/>
    <dgm:cxn modelId="{1B90179C-DB38-4753-A51F-09E8209AD662}" type="presOf" srcId="{7086B803-0303-4A03-B34E-E752AD84BBB9}" destId="{5CB8B104-2C1D-4422-900D-BD8A8DBB0E54}" srcOrd="0" destOrd="0" presId="urn:microsoft.com/office/officeart/2005/8/layout/vProcess5"/>
    <dgm:cxn modelId="{10CE3BB5-E6CC-49F7-9921-13722BFCB5A0}" type="presOf" srcId="{2AB7005F-B5E9-46BB-B8B1-467EBB825D5D}" destId="{E6B71549-6BF6-4D46-8B7A-C43D49A2D4EB}" srcOrd="0" destOrd="0" presId="urn:microsoft.com/office/officeart/2005/8/layout/vProcess5"/>
    <dgm:cxn modelId="{8AB3F1D5-159D-40AD-BAB7-775D97E0ACFA}" type="presOf" srcId="{D6DC9201-8E59-4830-B9AF-81512EC9E2F9}" destId="{64722FC4-FA2B-491E-BD2F-BA208D1A4356}" srcOrd="0" destOrd="0" presId="urn:microsoft.com/office/officeart/2005/8/layout/vProcess5"/>
    <dgm:cxn modelId="{D1679ED6-A973-4B8A-961C-626C3E928058}" type="presOf" srcId="{40966B1E-973F-4216-B29C-E2833E5042FD}" destId="{05862075-4C31-4941-9BDA-8B972CCFA9E1}" srcOrd="1" destOrd="0" presId="urn:microsoft.com/office/officeart/2005/8/layout/vProcess5"/>
    <dgm:cxn modelId="{2242B7D7-ED44-4BF9-90A9-63BA3FEF88EF}" type="presOf" srcId="{40966B1E-973F-4216-B29C-E2833E5042FD}" destId="{5494A79E-8C54-4C61-9715-8E7311ACDCE0}" srcOrd="0" destOrd="0" presId="urn:microsoft.com/office/officeart/2005/8/layout/vProcess5"/>
    <dgm:cxn modelId="{6DF9D1F0-5EDB-4872-BA3B-37898DCB634E}" type="presOf" srcId="{E0033D94-D90E-470F-8918-B708EDDDB735}" destId="{E767B120-1F49-47FC-88BC-D4CD859DA447}" srcOrd="0" destOrd="0" presId="urn:microsoft.com/office/officeart/2005/8/layout/vProcess5"/>
    <dgm:cxn modelId="{C4538CF6-FE77-4FED-AC41-B7EBA89059E3}" type="presOf" srcId="{E0033D94-D90E-470F-8918-B708EDDDB735}" destId="{99D56609-4171-46C2-897F-FEE8EA983B4B}" srcOrd="1" destOrd="0" presId="urn:microsoft.com/office/officeart/2005/8/layout/vProcess5"/>
    <dgm:cxn modelId="{40D51D87-ACC6-4886-99FF-B56052B087FC}" type="presParOf" srcId="{36229147-83DB-4A98-9908-6EAB08C1656F}" destId="{689FE693-FF71-4D57-BB86-EE818BDD502F}" srcOrd="0" destOrd="0" presId="urn:microsoft.com/office/officeart/2005/8/layout/vProcess5"/>
    <dgm:cxn modelId="{8D095574-17C5-45C7-B5B6-4F985F90383A}" type="presParOf" srcId="{36229147-83DB-4A98-9908-6EAB08C1656F}" destId="{64722FC4-FA2B-491E-BD2F-BA208D1A4356}" srcOrd="1" destOrd="0" presId="urn:microsoft.com/office/officeart/2005/8/layout/vProcess5"/>
    <dgm:cxn modelId="{952B1C7E-A38B-467E-B273-DDD94583E5E5}" type="presParOf" srcId="{36229147-83DB-4A98-9908-6EAB08C1656F}" destId="{E6B71549-6BF6-4D46-8B7A-C43D49A2D4EB}" srcOrd="2" destOrd="0" presId="urn:microsoft.com/office/officeart/2005/8/layout/vProcess5"/>
    <dgm:cxn modelId="{87FBB985-2A34-4F89-8725-2F73E1BA4E8B}" type="presParOf" srcId="{36229147-83DB-4A98-9908-6EAB08C1656F}" destId="{5494A79E-8C54-4C61-9715-8E7311ACDCE0}" srcOrd="3" destOrd="0" presId="urn:microsoft.com/office/officeart/2005/8/layout/vProcess5"/>
    <dgm:cxn modelId="{11DE42E5-5BCB-4873-8D56-207B54DD89D7}" type="presParOf" srcId="{36229147-83DB-4A98-9908-6EAB08C1656F}" destId="{E767B120-1F49-47FC-88BC-D4CD859DA447}" srcOrd="4" destOrd="0" presId="urn:microsoft.com/office/officeart/2005/8/layout/vProcess5"/>
    <dgm:cxn modelId="{1C1177DC-589A-460E-9E5F-7DF03CA235C2}" type="presParOf" srcId="{36229147-83DB-4A98-9908-6EAB08C1656F}" destId="{2D5CC4BE-83B2-4F4A-BCD5-594F36FB785E}" srcOrd="5" destOrd="0" presId="urn:microsoft.com/office/officeart/2005/8/layout/vProcess5"/>
    <dgm:cxn modelId="{7FD0017E-E2D2-41A2-A02F-62CFC5383BFC}" type="presParOf" srcId="{36229147-83DB-4A98-9908-6EAB08C1656F}" destId="{5CB8B104-2C1D-4422-900D-BD8A8DBB0E54}" srcOrd="6" destOrd="0" presId="urn:microsoft.com/office/officeart/2005/8/layout/vProcess5"/>
    <dgm:cxn modelId="{BD14D6CF-1271-4E42-AC6A-D9B52F5701B2}" type="presParOf" srcId="{36229147-83DB-4A98-9908-6EAB08C1656F}" destId="{69D65DC0-18AD-48AA-B723-D310F1BD214C}" srcOrd="7" destOrd="0" presId="urn:microsoft.com/office/officeart/2005/8/layout/vProcess5"/>
    <dgm:cxn modelId="{D6E23F4B-D2D1-4F99-AF8D-2191FB9D02AB}" type="presParOf" srcId="{36229147-83DB-4A98-9908-6EAB08C1656F}" destId="{8F473474-DD3E-48A1-AC34-9341BAC3048A}" srcOrd="8" destOrd="0" presId="urn:microsoft.com/office/officeart/2005/8/layout/vProcess5"/>
    <dgm:cxn modelId="{0C337D98-9548-43D6-A6B6-CA632BB5CAD2}" type="presParOf" srcId="{36229147-83DB-4A98-9908-6EAB08C1656F}" destId="{31203EA3-9DEB-432B-B73A-6A13FB85B022}" srcOrd="9" destOrd="0" presId="urn:microsoft.com/office/officeart/2005/8/layout/vProcess5"/>
    <dgm:cxn modelId="{072CF545-E458-44DB-BAEC-9F465A1898DE}" type="presParOf" srcId="{36229147-83DB-4A98-9908-6EAB08C1656F}" destId="{05862075-4C31-4941-9BDA-8B972CCFA9E1}" srcOrd="10" destOrd="0" presId="urn:microsoft.com/office/officeart/2005/8/layout/vProcess5"/>
    <dgm:cxn modelId="{B5F75E50-D8B0-4CEC-8130-12EF78413920}" type="presParOf" srcId="{36229147-83DB-4A98-9908-6EAB08C1656F}" destId="{99D56609-4171-46C2-897F-FEE8EA983B4B}"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109D31-9B1A-48BA-B14A-2CDF150BA6E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2E0C6B83-3191-47D2-B1C0-48163C5D328C}">
      <dgm:prSet/>
      <dgm:spPr/>
      <dgm:t>
        <a:bodyPr/>
        <a:lstStyle/>
        <a:p>
          <a:r>
            <a:rPr lang="pl" dirty="0"/>
            <a:t>Mediacja ewaluatywna kładzie nacisk na zawarcie ugody zgodnie z prawami i uprawnieniami stron oraz w ramach przewidywanych ram rozstrzygnięcia sądowego. Mediator jest bardziej </a:t>
          </a:r>
          <a:r>
            <a:rPr lang="pl-PL" dirty="0"/>
            <a:t>interwencjonistyczny</a:t>
          </a:r>
          <a:r>
            <a:rPr lang="pl" dirty="0"/>
            <a:t>, bardziej skłonny do „ </a:t>
          </a:r>
          <a:r>
            <a:rPr lang="pl" i="1" dirty="0"/>
            <a:t>wydawania opinii, rekomendowania opcji i doradzania w sprawie normatywnych wyników sądu; mediatorzy są często znani z wiedzy specjalistycznej w kwestiach takich jak prawo rodzinne lub prawo pracy </a:t>
          </a:r>
          <a:r>
            <a:rPr lang="pl" dirty="0"/>
            <a:t>”.</a:t>
          </a:r>
          <a:endParaRPr lang="en-US" dirty="0"/>
        </a:p>
      </dgm:t>
    </dgm:pt>
    <dgm:pt modelId="{61EE4381-E544-463A-87E6-8BAF8B8D9C37}" type="parTrans" cxnId="{42F7F9DD-F522-4A59-90AE-3D21297A04E9}">
      <dgm:prSet/>
      <dgm:spPr/>
      <dgm:t>
        <a:bodyPr/>
        <a:lstStyle/>
        <a:p>
          <a:endParaRPr lang="en-US"/>
        </a:p>
      </dgm:t>
    </dgm:pt>
    <dgm:pt modelId="{FF963F49-FAE0-47C6-AA8B-3829E59B3F10}" type="sibTrans" cxnId="{42F7F9DD-F522-4A59-90AE-3D21297A04E9}">
      <dgm:prSet/>
      <dgm:spPr/>
      <dgm:t>
        <a:bodyPr/>
        <a:lstStyle/>
        <a:p>
          <a:endParaRPr lang="en-US"/>
        </a:p>
      </dgm:t>
    </dgm:pt>
    <dgm:pt modelId="{E354B7A1-23AB-4AB6-9E39-B1F841ED4C30}">
      <dgm:prSet/>
      <dgm:spPr/>
      <dgm:t>
        <a:bodyPr/>
        <a:lstStyle/>
        <a:p>
          <a:r>
            <a:rPr lang="pl-PL" dirty="0"/>
            <a:t>Prawnicy specjalizujący się w konkretnej dziedzinie prawa, która jest istotna dla danej sprawy, zazwyczaj pełnią rolę mediatorów oceniających. Przedstawią oni stronom ocenę zalet i ograniczeń ich sprawy, biorąc pod uwagę ich sytuację prawną. Mogą oni również udzielić porady na temat prawdopodobieństwa wyniku sprawy sądowej, jeśli zostaną o to poproszeni.</a:t>
          </a:r>
          <a:endParaRPr lang="en-US" dirty="0"/>
        </a:p>
      </dgm:t>
    </dgm:pt>
    <dgm:pt modelId="{2FD07551-052F-4015-A38C-C1B0D780F5B7}" type="parTrans" cxnId="{58959A7C-9DE1-4BD9-AE9C-F3936F8EE8D7}">
      <dgm:prSet/>
      <dgm:spPr/>
      <dgm:t>
        <a:bodyPr/>
        <a:lstStyle/>
        <a:p>
          <a:endParaRPr lang="en-US"/>
        </a:p>
      </dgm:t>
    </dgm:pt>
    <dgm:pt modelId="{2C4B6955-C247-410F-BF14-94CD8A23B3F3}" type="sibTrans" cxnId="{58959A7C-9DE1-4BD9-AE9C-F3936F8EE8D7}">
      <dgm:prSet/>
      <dgm:spPr/>
      <dgm:t>
        <a:bodyPr/>
        <a:lstStyle/>
        <a:p>
          <a:endParaRPr lang="en-US"/>
        </a:p>
      </dgm:t>
    </dgm:pt>
    <dgm:pt modelId="{AC792779-CFEF-44FA-BCEE-EAFE354174AF}">
      <dgm:prSet/>
      <dgm:spPr/>
      <dgm:t>
        <a:bodyPr/>
        <a:lstStyle/>
        <a:p>
          <a:r>
            <a:rPr lang="pl-PL" dirty="0"/>
            <a:t>Mogą oni również udzielać wskazówek na temat dostępnych opcji ugodowych. Uczciwa ugoda jest zdecydowanie preferowana jako produktywna i opłacalna alternatywa dla działań prawnych. Uwagi wstępne są wygłaszane podczas połączonej sesji, po której strony są rozdzielane na cały dzień, a większość pracy jest wykonywana podczas spotkań.</a:t>
          </a:r>
          <a:endParaRPr lang="en-US" dirty="0"/>
        </a:p>
      </dgm:t>
    </dgm:pt>
    <dgm:pt modelId="{F35D9AE5-7DAA-40A5-B2AE-2A065831FF88}" type="parTrans" cxnId="{502ADD19-AFD5-4816-B3E8-EA6A3B3062DC}">
      <dgm:prSet/>
      <dgm:spPr/>
      <dgm:t>
        <a:bodyPr/>
        <a:lstStyle/>
        <a:p>
          <a:endParaRPr lang="en-US"/>
        </a:p>
      </dgm:t>
    </dgm:pt>
    <dgm:pt modelId="{C9100BE3-5143-4D72-8E2E-B8DFF42ADD52}" type="sibTrans" cxnId="{502ADD19-AFD5-4816-B3E8-EA6A3B3062DC}">
      <dgm:prSet/>
      <dgm:spPr/>
      <dgm:t>
        <a:bodyPr/>
        <a:lstStyle/>
        <a:p>
          <a:endParaRPr lang="en-US"/>
        </a:p>
      </dgm:t>
    </dgm:pt>
    <dgm:pt modelId="{DB80D089-45FC-4C92-9900-B590B63001E2}">
      <dgm:prSet/>
      <dgm:spPr/>
      <dgm:t>
        <a:bodyPr/>
        <a:lstStyle/>
        <a:p>
          <a:r>
            <a:rPr lang="pl-PL" dirty="0"/>
            <a:t>Strategia ta jest odpowiednia w przypadku konfliktów gospodarczych i kontraktowych, gdy pożądany jest kompromis, a nie ma stałej relacji. Natomiast w sytuacjach wymagających bezpośredniego dialogu i kompromisu w biznesie, społeczności lub rozwiązywaniu skarg, ta metoda nie jest odpowiednia.</a:t>
          </a:r>
          <a:endParaRPr lang="en-US" dirty="0"/>
        </a:p>
      </dgm:t>
    </dgm:pt>
    <dgm:pt modelId="{279606B6-9198-4FD3-BC63-03957BCC99DD}" type="parTrans" cxnId="{8C1EA27D-B06F-48FB-A6FA-4EAD8CC238F2}">
      <dgm:prSet/>
      <dgm:spPr/>
      <dgm:t>
        <a:bodyPr/>
        <a:lstStyle/>
        <a:p>
          <a:endParaRPr lang="en-US"/>
        </a:p>
      </dgm:t>
    </dgm:pt>
    <dgm:pt modelId="{6EE4DE5E-C39B-4215-80B4-74E3A996B5F4}" type="sibTrans" cxnId="{8C1EA27D-B06F-48FB-A6FA-4EAD8CC238F2}">
      <dgm:prSet/>
      <dgm:spPr/>
      <dgm:t>
        <a:bodyPr/>
        <a:lstStyle/>
        <a:p>
          <a:endParaRPr lang="en-US"/>
        </a:p>
      </dgm:t>
    </dgm:pt>
    <dgm:pt modelId="{84F72F19-3506-5340-9471-F9E26DB92760}" type="pres">
      <dgm:prSet presAssocID="{24109D31-9B1A-48BA-B14A-2CDF150BA6EC}" presName="linear" presStyleCnt="0">
        <dgm:presLayoutVars>
          <dgm:animLvl val="lvl"/>
          <dgm:resizeHandles val="exact"/>
        </dgm:presLayoutVars>
      </dgm:prSet>
      <dgm:spPr/>
    </dgm:pt>
    <dgm:pt modelId="{F4D16263-A0BF-1D4A-A55C-814BBF26EACD}" type="pres">
      <dgm:prSet presAssocID="{2E0C6B83-3191-47D2-B1C0-48163C5D328C}" presName="parentText" presStyleLbl="node1" presStyleIdx="0" presStyleCnt="4">
        <dgm:presLayoutVars>
          <dgm:chMax val="0"/>
          <dgm:bulletEnabled val="1"/>
        </dgm:presLayoutVars>
      </dgm:prSet>
      <dgm:spPr/>
    </dgm:pt>
    <dgm:pt modelId="{DE626E8C-FB41-E049-912B-450935B20EE7}" type="pres">
      <dgm:prSet presAssocID="{FF963F49-FAE0-47C6-AA8B-3829E59B3F10}" presName="spacer" presStyleCnt="0"/>
      <dgm:spPr/>
    </dgm:pt>
    <dgm:pt modelId="{A8FEB2FB-B4AE-B04D-B8E3-7D37C7509314}" type="pres">
      <dgm:prSet presAssocID="{E354B7A1-23AB-4AB6-9E39-B1F841ED4C30}" presName="parentText" presStyleLbl="node1" presStyleIdx="1" presStyleCnt="4">
        <dgm:presLayoutVars>
          <dgm:chMax val="0"/>
          <dgm:bulletEnabled val="1"/>
        </dgm:presLayoutVars>
      </dgm:prSet>
      <dgm:spPr/>
    </dgm:pt>
    <dgm:pt modelId="{8613F686-C6DC-5244-89ED-05636E58A2A8}" type="pres">
      <dgm:prSet presAssocID="{2C4B6955-C247-410F-BF14-94CD8A23B3F3}" presName="spacer" presStyleCnt="0"/>
      <dgm:spPr/>
    </dgm:pt>
    <dgm:pt modelId="{355E26E9-1C38-854E-953D-F44D8410F209}" type="pres">
      <dgm:prSet presAssocID="{AC792779-CFEF-44FA-BCEE-EAFE354174AF}" presName="parentText" presStyleLbl="node1" presStyleIdx="2" presStyleCnt="4">
        <dgm:presLayoutVars>
          <dgm:chMax val="0"/>
          <dgm:bulletEnabled val="1"/>
        </dgm:presLayoutVars>
      </dgm:prSet>
      <dgm:spPr/>
    </dgm:pt>
    <dgm:pt modelId="{0BBBE6E3-7D01-D54C-83C8-3258D2011383}" type="pres">
      <dgm:prSet presAssocID="{C9100BE3-5143-4D72-8E2E-B8DFF42ADD52}" presName="spacer" presStyleCnt="0"/>
      <dgm:spPr/>
    </dgm:pt>
    <dgm:pt modelId="{B46F144B-3028-8C40-9177-28ED484583FF}" type="pres">
      <dgm:prSet presAssocID="{DB80D089-45FC-4C92-9900-B590B63001E2}" presName="parentText" presStyleLbl="node1" presStyleIdx="3" presStyleCnt="4">
        <dgm:presLayoutVars>
          <dgm:chMax val="0"/>
          <dgm:bulletEnabled val="1"/>
        </dgm:presLayoutVars>
      </dgm:prSet>
      <dgm:spPr/>
    </dgm:pt>
  </dgm:ptLst>
  <dgm:cxnLst>
    <dgm:cxn modelId="{502ADD19-AFD5-4816-B3E8-EA6A3B3062DC}" srcId="{24109D31-9B1A-48BA-B14A-2CDF150BA6EC}" destId="{AC792779-CFEF-44FA-BCEE-EAFE354174AF}" srcOrd="2" destOrd="0" parTransId="{F35D9AE5-7DAA-40A5-B2AE-2A065831FF88}" sibTransId="{C9100BE3-5143-4D72-8E2E-B8DFF42ADD52}"/>
    <dgm:cxn modelId="{9C663165-4E18-6440-9F7A-B552BB33BB55}" type="presOf" srcId="{AC792779-CFEF-44FA-BCEE-EAFE354174AF}" destId="{355E26E9-1C38-854E-953D-F44D8410F209}" srcOrd="0" destOrd="0" presId="urn:microsoft.com/office/officeart/2005/8/layout/vList2"/>
    <dgm:cxn modelId="{58959A7C-9DE1-4BD9-AE9C-F3936F8EE8D7}" srcId="{24109D31-9B1A-48BA-B14A-2CDF150BA6EC}" destId="{E354B7A1-23AB-4AB6-9E39-B1F841ED4C30}" srcOrd="1" destOrd="0" parTransId="{2FD07551-052F-4015-A38C-C1B0D780F5B7}" sibTransId="{2C4B6955-C247-410F-BF14-94CD8A23B3F3}"/>
    <dgm:cxn modelId="{8C1EA27D-B06F-48FB-A6FA-4EAD8CC238F2}" srcId="{24109D31-9B1A-48BA-B14A-2CDF150BA6EC}" destId="{DB80D089-45FC-4C92-9900-B590B63001E2}" srcOrd="3" destOrd="0" parTransId="{279606B6-9198-4FD3-BC63-03957BCC99DD}" sibTransId="{6EE4DE5E-C39B-4215-80B4-74E3A996B5F4}"/>
    <dgm:cxn modelId="{6F751C81-BD1A-E046-B235-5D52E38FC098}" type="presOf" srcId="{2E0C6B83-3191-47D2-B1C0-48163C5D328C}" destId="{F4D16263-A0BF-1D4A-A55C-814BBF26EACD}" srcOrd="0" destOrd="0" presId="urn:microsoft.com/office/officeart/2005/8/layout/vList2"/>
    <dgm:cxn modelId="{122547AA-38BC-2C42-8EB5-157E0D75196F}" type="presOf" srcId="{24109D31-9B1A-48BA-B14A-2CDF150BA6EC}" destId="{84F72F19-3506-5340-9471-F9E26DB92760}" srcOrd="0" destOrd="0" presId="urn:microsoft.com/office/officeart/2005/8/layout/vList2"/>
    <dgm:cxn modelId="{42F7F9DD-F522-4A59-90AE-3D21297A04E9}" srcId="{24109D31-9B1A-48BA-B14A-2CDF150BA6EC}" destId="{2E0C6B83-3191-47D2-B1C0-48163C5D328C}" srcOrd="0" destOrd="0" parTransId="{61EE4381-E544-463A-87E6-8BAF8B8D9C37}" sibTransId="{FF963F49-FAE0-47C6-AA8B-3829E59B3F10}"/>
    <dgm:cxn modelId="{2FB766E6-3A9A-964A-AC11-C1A4FEEB753C}" type="presOf" srcId="{E354B7A1-23AB-4AB6-9E39-B1F841ED4C30}" destId="{A8FEB2FB-B4AE-B04D-B8E3-7D37C7509314}" srcOrd="0" destOrd="0" presId="urn:microsoft.com/office/officeart/2005/8/layout/vList2"/>
    <dgm:cxn modelId="{319BDFF1-9146-884F-AAA4-E894F50D0240}" type="presOf" srcId="{DB80D089-45FC-4C92-9900-B590B63001E2}" destId="{B46F144B-3028-8C40-9177-28ED484583FF}" srcOrd="0" destOrd="0" presId="urn:microsoft.com/office/officeart/2005/8/layout/vList2"/>
    <dgm:cxn modelId="{1C47BBE8-0E83-1E42-AA53-CBE59E1CB243}" type="presParOf" srcId="{84F72F19-3506-5340-9471-F9E26DB92760}" destId="{F4D16263-A0BF-1D4A-A55C-814BBF26EACD}" srcOrd="0" destOrd="0" presId="urn:microsoft.com/office/officeart/2005/8/layout/vList2"/>
    <dgm:cxn modelId="{AC9F61FC-349C-F84F-B3CA-D61838EADC59}" type="presParOf" srcId="{84F72F19-3506-5340-9471-F9E26DB92760}" destId="{DE626E8C-FB41-E049-912B-450935B20EE7}" srcOrd="1" destOrd="0" presId="urn:microsoft.com/office/officeart/2005/8/layout/vList2"/>
    <dgm:cxn modelId="{B076DAAB-40E2-274D-836E-A76A22D4D99F}" type="presParOf" srcId="{84F72F19-3506-5340-9471-F9E26DB92760}" destId="{A8FEB2FB-B4AE-B04D-B8E3-7D37C7509314}" srcOrd="2" destOrd="0" presId="urn:microsoft.com/office/officeart/2005/8/layout/vList2"/>
    <dgm:cxn modelId="{329DE1DF-5694-4142-8CFC-5C9DF64BE6F2}" type="presParOf" srcId="{84F72F19-3506-5340-9471-F9E26DB92760}" destId="{8613F686-C6DC-5244-89ED-05636E58A2A8}" srcOrd="3" destOrd="0" presId="urn:microsoft.com/office/officeart/2005/8/layout/vList2"/>
    <dgm:cxn modelId="{5A346A69-E563-B745-BF9D-61C1EE51E87F}" type="presParOf" srcId="{84F72F19-3506-5340-9471-F9E26DB92760}" destId="{355E26E9-1C38-854E-953D-F44D8410F209}" srcOrd="4" destOrd="0" presId="urn:microsoft.com/office/officeart/2005/8/layout/vList2"/>
    <dgm:cxn modelId="{528A76A9-E37C-B24C-8614-039A6DFCD835}" type="presParOf" srcId="{84F72F19-3506-5340-9471-F9E26DB92760}" destId="{0BBBE6E3-7D01-D54C-83C8-3258D2011383}" srcOrd="5" destOrd="0" presId="urn:microsoft.com/office/officeart/2005/8/layout/vList2"/>
    <dgm:cxn modelId="{28305D99-636D-AA45-9A4C-F21165D4862F}" type="presParOf" srcId="{84F72F19-3506-5340-9471-F9E26DB92760}" destId="{B46F144B-3028-8C40-9177-28ED484583F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22C2F6B-2248-416F-84EB-1CB2FBEE91C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66A0C2E-2329-4EA1-B04C-AFBA34826D39}">
      <dgm:prSet/>
      <dgm:spPr/>
      <dgm:t>
        <a:bodyPr/>
        <a:lstStyle/>
        <a:p>
          <a:r>
            <a:rPr lang="pl" dirty="0"/>
            <a:t>Mediator zazwyczaj czynnie uczestniczy w mediacji facylitacyjnej. Mediator nie przedstawia propozycji rozwiązań; jednak może podsuwać pomysły. Podczas gdy strony „nadzorują wynik”, mediator „nadzoruje proces” ( Zumeta , 2020).</a:t>
          </a:r>
          <a:endParaRPr lang="en-US" dirty="0"/>
        </a:p>
      </dgm:t>
    </dgm:pt>
    <dgm:pt modelId="{EE4C6E36-8A6B-49E7-BC86-A61D338FE114}" type="parTrans" cxnId="{BF8E6EA6-3D14-4A0D-9D0A-1A66C4FC8444}">
      <dgm:prSet/>
      <dgm:spPr/>
      <dgm:t>
        <a:bodyPr/>
        <a:lstStyle/>
        <a:p>
          <a:endParaRPr lang="en-US"/>
        </a:p>
      </dgm:t>
    </dgm:pt>
    <dgm:pt modelId="{D7FE5C8A-F024-47E6-AA53-EC69206B379D}" type="sibTrans" cxnId="{BF8E6EA6-3D14-4A0D-9D0A-1A66C4FC8444}">
      <dgm:prSet/>
      <dgm:spPr/>
      <dgm:t>
        <a:bodyPr/>
        <a:lstStyle/>
        <a:p>
          <a:endParaRPr lang="en-US"/>
        </a:p>
      </dgm:t>
    </dgm:pt>
    <dgm:pt modelId="{E3F515A9-C30B-4B47-BC89-A9F45D1B5DC7}">
      <dgm:prSet/>
      <dgm:spPr/>
      <dgm:t>
        <a:bodyPr/>
        <a:lstStyle/>
        <a:p>
          <a:r>
            <a:rPr lang="pl-PL" dirty="0"/>
            <a:t>Mediatorzy </a:t>
          </a:r>
          <a:r>
            <a:rPr lang="pl-PL" dirty="0" err="1"/>
            <a:t>facylitatywni</a:t>
          </a:r>
          <a:r>
            <a:rPr lang="pl-PL" dirty="0"/>
            <a:t> dbają o to, by decyzje stron podjęte zostały w oparciu o wiedzę i zrozumienie. Celem takiej mediacji jest zapewnienie stronom realnego wpływu na dokonywane wybory. </a:t>
          </a:r>
          <a:endParaRPr lang="en-US" dirty="0"/>
        </a:p>
      </dgm:t>
    </dgm:pt>
    <dgm:pt modelId="{194D6832-59BA-4043-B1FD-A75A15A45FE0}" type="parTrans" cxnId="{2DE9D805-B9A4-4073-B407-51AE1DB89DAF}">
      <dgm:prSet/>
      <dgm:spPr/>
      <dgm:t>
        <a:bodyPr/>
        <a:lstStyle/>
        <a:p>
          <a:endParaRPr lang="en-US"/>
        </a:p>
      </dgm:t>
    </dgm:pt>
    <dgm:pt modelId="{53C5AED0-F683-4148-A1FF-8A2D324A7A30}" type="sibTrans" cxnId="{2DE9D805-B9A4-4073-B407-51AE1DB89DAF}">
      <dgm:prSet/>
      <dgm:spPr/>
      <dgm:t>
        <a:bodyPr/>
        <a:lstStyle/>
        <a:p>
          <a:endParaRPr lang="en-US"/>
        </a:p>
      </dgm:t>
    </dgm:pt>
    <dgm:pt modelId="{33B98FAA-BBCD-4DBD-B44D-6CF7B8143F3D}">
      <dgm:prSet/>
      <dgm:spPr/>
      <dgm:t>
        <a:bodyPr/>
        <a:lstStyle/>
        <a:p>
          <a:r>
            <a:rPr lang="pl" dirty="0"/>
            <a:t>Mediator zapewnia korzystne dla stron metodyczne podejście, które strony mogą wykorzystać w poszukiwaniu polubownych rozwiązań. Przed wspólnym spotkaniem mediator odbywa z każdym indywidualną sesję. Ta strategia sprawdzi się w sprawach dotyczących relacji, w których rozwiązanie korzystne dla obu stron poiwnno sprzyjać utrzymaniu i budowaniu relacji, takich jak spory w miejscu pracy, w społecznościach, między rodzinami lub z klientami  dotyczące reklamacji.</a:t>
          </a:r>
          <a:endParaRPr lang="en-US" dirty="0"/>
        </a:p>
      </dgm:t>
    </dgm:pt>
    <dgm:pt modelId="{B5529C16-6A34-4DAA-8214-5AACBA71A385}" type="parTrans" cxnId="{EAF246D1-E235-4289-AF08-F4CCFD7B9A3E}">
      <dgm:prSet/>
      <dgm:spPr/>
      <dgm:t>
        <a:bodyPr/>
        <a:lstStyle/>
        <a:p>
          <a:endParaRPr lang="en-US"/>
        </a:p>
      </dgm:t>
    </dgm:pt>
    <dgm:pt modelId="{DC90A71C-9EEB-413F-B741-96388FC645F4}" type="sibTrans" cxnId="{EAF246D1-E235-4289-AF08-F4CCFD7B9A3E}">
      <dgm:prSet/>
      <dgm:spPr/>
      <dgm:t>
        <a:bodyPr/>
        <a:lstStyle/>
        <a:p>
          <a:endParaRPr lang="en-US"/>
        </a:p>
      </dgm:t>
    </dgm:pt>
    <dgm:pt modelId="{BD98A8C6-0446-4FA5-8179-F1B210B8A5A1}" type="pres">
      <dgm:prSet presAssocID="{D22C2F6B-2248-416F-84EB-1CB2FBEE91C0}" presName="root" presStyleCnt="0">
        <dgm:presLayoutVars>
          <dgm:dir/>
          <dgm:resizeHandles val="exact"/>
        </dgm:presLayoutVars>
      </dgm:prSet>
      <dgm:spPr/>
    </dgm:pt>
    <dgm:pt modelId="{EC828D13-039F-4036-8B51-AD4FBEF6AF67}" type="pres">
      <dgm:prSet presAssocID="{066A0C2E-2329-4EA1-B04C-AFBA34826D39}" presName="compNode" presStyleCnt="0"/>
      <dgm:spPr/>
    </dgm:pt>
    <dgm:pt modelId="{6BD9E5EE-AE8F-468B-9DC0-CFC7968815D8}" type="pres">
      <dgm:prSet presAssocID="{066A0C2E-2329-4EA1-B04C-AFBA34826D39}" presName="bgRect" presStyleLbl="bgShp" presStyleIdx="0" presStyleCnt="3"/>
      <dgm:spPr/>
    </dgm:pt>
    <dgm:pt modelId="{33EB9FAE-F12F-4B09-BC6C-F9B0DFEBA612}" type="pres">
      <dgm:prSet presAssocID="{066A0C2E-2329-4EA1-B04C-AFBA34826D3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3BB14475-E987-4670-8E5E-77B16936CD25}" type="pres">
      <dgm:prSet presAssocID="{066A0C2E-2329-4EA1-B04C-AFBA34826D39}" presName="spaceRect" presStyleCnt="0"/>
      <dgm:spPr/>
    </dgm:pt>
    <dgm:pt modelId="{AFAFF692-7D68-43E8-9694-2CEC0EFCC21D}" type="pres">
      <dgm:prSet presAssocID="{066A0C2E-2329-4EA1-B04C-AFBA34826D39}" presName="parTx" presStyleLbl="revTx" presStyleIdx="0" presStyleCnt="3">
        <dgm:presLayoutVars>
          <dgm:chMax val="0"/>
          <dgm:chPref val="0"/>
        </dgm:presLayoutVars>
      </dgm:prSet>
      <dgm:spPr/>
    </dgm:pt>
    <dgm:pt modelId="{EF805A15-C896-403B-8708-A704294E6116}" type="pres">
      <dgm:prSet presAssocID="{D7FE5C8A-F024-47E6-AA53-EC69206B379D}" presName="sibTrans" presStyleCnt="0"/>
      <dgm:spPr/>
    </dgm:pt>
    <dgm:pt modelId="{1045AC3D-B347-4E04-9DD8-C2B38AE761CF}" type="pres">
      <dgm:prSet presAssocID="{E3F515A9-C30B-4B47-BC89-A9F45D1B5DC7}" presName="compNode" presStyleCnt="0"/>
      <dgm:spPr/>
    </dgm:pt>
    <dgm:pt modelId="{86C8A80C-E204-473B-9A15-784F269B6B06}" type="pres">
      <dgm:prSet presAssocID="{E3F515A9-C30B-4B47-BC89-A9F45D1B5DC7}" presName="bgRect" presStyleLbl="bgShp" presStyleIdx="1" presStyleCnt="3"/>
      <dgm:spPr/>
    </dgm:pt>
    <dgm:pt modelId="{2CC9B759-99DF-44CC-8248-D76E78BBFDA1}" type="pres">
      <dgm:prSet presAssocID="{E3F515A9-C30B-4B47-BC89-A9F45D1B5DC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6255DF3E-BC0B-421B-A5D4-A63A919A83CE}" type="pres">
      <dgm:prSet presAssocID="{E3F515A9-C30B-4B47-BC89-A9F45D1B5DC7}" presName="spaceRect" presStyleCnt="0"/>
      <dgm:spPr/>
    </dgm:pt>
    <dgm:pt modelId="{EBC86E16-0691-421E-ABF7-1C0D0D4DE1BF}" type="pres">
      <dgm:prSet presAssocID="{E3F515A9-C30B-4B47-BC89-A9F45D1B5DC7}" presName="parTx" presStyleLbl="revTx" presStyleIdx="1" presStyleCnt="3">
        <dgm:presLayoutVars>
          <dgm:chMax val="0"/>
          <dgm:chPref val="0"/>
        </dgm:presLayoutVars>
      </dgm:prSet>
      <dgm:spPr/>
    </dgm:pt>
    <dgm:pt modelId="{C9B63BC7-3DCA-44C6-BF25-6F28F4150D6B}" type="pres">
      <dgm:prSet presAssocID="{53C5AED0-F683-4148-A1FF-8A2D324A7A30}" presName="sibTrans" presStyleCnt="0"/>
      <dgm:spPr/>
    </dgm:pt>
    <dgm:pt modelId="{26700F4D-0A6F-4F34-9FDA-3A2679D9D89A}" type="pres">
      <dgm:prSet presAssocID="{33B98FAA-BBCD-4DBD-B44D-6CF7B8143F3D}" presName="compNode" presStyleCnt="0"/>
      <dgm:spPr/>
    </dgm:pt>
    <dgm:pt modelId="{297958D8-99EE-4D87-A0AD-2B5796FB159A}" type="pres">
      <dgm:prSet presAssocID="{33B98FAA-BBCD-4DBD-B44D-6CF7B8143F3D}" presName="bgRect" presStyleLbl="bgShp" presStyleIdx="2" presStyleCnt="3"/>
      <dgm:spPr/>
    </dgm:pt>
    <dgm:pt modelId="{FC549160-27C6-4B13-9087-22C95D4507B4}" type="pres">
      <dgm:prSet presAssocID="{33B98FAA-BBCD-4DBD-B44D-6CF7B8143F3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DCAFA1C3-1A69-446E-8A53-C57E4F69B088}" type="pres">
      <dgm:prSet presAssocID="{33B98FAA-BBCD-4DBD-B44D-6CF7B8143F3D}" presName="spaceRect" presStyleCnt="0"/>
      <dgm:spPr/>
    </dgm:pt>
    <dgm:pt modelId="{4022104E-1C8C-4AB1-8BF7-EA3A8A15F966}" type="pres">
      <dgm:prSet presAssocID="{33B98FAA-BBCD-4DBD-B44D-6CF7B8143F3D}" presName="parTx" presStyleLbl="revTx" presStyleIdx="2" presStyleCnt="3">
        <dgm:presLayoutVars>
          <dgm:chMax val="0"/>
          <dgm:chPref val="0"/>
        </dgm:presLayoutVars>
      </dgm:prSet>
      <dgm:spPr/>
    </dgm:pt>
  </dgm:ptLst>
  <dgm:cxnLst>
    <dgm:cxn modelId="{2DE9D805-B9A4-4073-B407-51AE1DB89DAF}" srcId="{D22C2F6B-2248-416F-84EB-1CB2FBEE91C0}" destId="{E3F515A9-C30B-4B47-BC89-A9F45D1B5DC7}" srcOrd="1" destOrd="0" parTransId="{194D6832-59BA-4043-B1FD-A75A15A45FE0}" sibTransId="{53C5AED0-F683-4148-A1FF-8A2D324A7A30}"/>
    <dgm:cxn modelId="{96B3AD6F-4771-4493-8C66-2E3F3A099123}" type="presOf" srcId="{066A0C2E-2329-4EA1-B04C-AFBA34826D39}" destId="{AFAFF692-7D68-43E8-9694-2CEC0EFCC21D}" srcOrd="0" destOrd="0" presId="urn:microsoft.com/office/officeart/2018/2/layout/IconVerticalSolidList"/>
    <dgm:cxn modelId="{3950D656-1C79-4B02-BB4E-0B5FE9767124}" type="presOf" srcId="{E3F515A9-C30B-4B47-BC89-A9F45D1B5DC7}" destId="{EBC86E16-0691-421E-ABF7-1C0D0D4DE1BF}" srcOrd="0" destOrd="0" presId="urn:microsoft.com/office/officeart/2018/2/layout/IconVerticalSolidList"/>
    <dgm:cxn modelId="{8F0DC983-1F0C-4F33-9653-3886D358AB78}" type="presOf" srcId="{D22C2F6B-2248-416F-84EB-1CB2FBEE91C0}" destId="{BD98A8C6-0446-4FA5-8179-F1B210B8A5A1}" srcOrd="0" destOrd="0" presId="urn:microsoft.com/office/officeart/2018/2/layout/IconVerticalSolidList"/>
    <dgm:cxn modelId="{BF8E6EA6-3D14-4A0D-9D0A-1A66C4FC8444}" srcId="{D22C2F6B-2248-416F-84EB-1CB2FBEE91C0}" destId="{066A0C2E-2329-4EA1-B04C-AFBA34826D39}" srcOrd="0" destOrd="0" parTransId="{EE4C6E36-8A6B-49E7-BC86-A61D338FE114}" sibTransId="{D7FE5C8A-F024-47E6-AA53-EC69206B379D}"/>
    <dgm:cxn modelId="{06EFACBD-945D-455D-8F59-0BF8C614FB16}" type="presOf" srcId="{33B98FAA-BBCD-4DBD-B44D-6CF7B8143F3D}" destId="{4022104E-1C8C-4AB1-8BF7-EA3A8A15F966}" srcOrd="0" destOrd="0" presId="urn:microsoft.com/office/officeart/2018/2/layout/IconVerticalSolidList"/>
    <dgm:cxn modelId="{EAF246D1-E235-4289-AF08-F4CCFD7B9A3E}" srcId="{D22C2F6B-2248-416F-84EB-1CB2FBEE91C0}" destId="{33B98FAA-BBCD-4DBD-B44D-6CF7B8143F3D}" srcOrd="2" destOrd="0" parTransId="{B5529C16-6A34-4DAA-8214-5AACBA71A385}" sibTransId="{DC90A71C-9EEB-413F-B741-96388FC645F4}"/>
    <dgm:cxn modelId="{4F2B0576-5C43-4ED7-8EB9-87C54CCB41FF}" type="presParOf" srcId="{BD98A8C6-0446-4FA5-8179-F1B210B8A5A1}" destId="{EC828D13-039F-4036-8B51-AD4FBEF6AF67}" srcOrd="0" destOrd="0" presId="urn:microsoft.com/office/officeart/2018/2/layout/IconVerticalSolidList"/>
    <dgm:cxn modelId="{688D21D7-A1E5-40D5-84EC-12F13AA91FE6}" type="presParOf" srcId="{EC828D13-039F-4036-8B51-AD4FBEF6AF67}" destId="{6BD9E5EE-AE8F-468B-9DC0-CFC7968815D8}" srcOrd="0" destOrd="0" presId="urn:microsoft.com/office/officeart/2018/2/layout/IconVerticalSolidList"/>
    <dgm:cxn modelId="{78DBE60A-BAC3-4FAB-B5EF-927C0F7F2374}" type="presParOf" srcId="{EC828D13-039F-4036-8B51-AD4FBEF6AF67}" destId="{33EB9FAE-F12F-4B09-BC6C-F9B0DFEBA612}" srcOrd="1" destOrd="0" presId="urn:microsoft.com/office/officeart/2018/2/layout/IconVerticalSolidList"/>
    <dgm:cxn modelId="{46ED54A2-1FCF-4E03-AC3D-EBB91C957700}" type="presParOf" srcId="{EC828D13-039F-4036-8B51-AD4FBEF6AF67}" destId="{3BB14475-E987-4670-8E5E-77B16936CD25}" srcOrd="2" destOrd="0" presId="urn:microsoft.com/office/officeart/2018/2/layout/IconVerticalSolidList"/>
    <dgm:cxn modelId="{CF8D3E12-D171-4611-AB0E-7D589168A5C0}" type="presParOf" srcId="{EC828D13-039F-4036-8B51-AD4FBEF6AF67}" destId="{AFAFF692-7D68-43E8-9694-2CEC0EFCC21D}" srcOrd="3" destOrd="0" presId="urn:microsoft.com/office/officeart/2018/2/layout/IconVerticalSolidList"/>
    <dgm:cxn modelId="{17AB4785-92F1-40E6-B10D-7FD4A3B7A7F1}" type="presParOf" srcId="{BD98A8C6-0446-4FA5-8179-F1B210B8A5A1}" destId="{EF805A15-C896-403B-8708-A704294E6116}" srcOrd="1" destOrd="0" presId="urn:microsoft.com/office/officeart/2018/2/layout/IconVerticalSolidList"/>
    <dgm:cxn modelId="{4632884B-1E2E-4573-A7DC-47E525DF5CCC}" type="presParOf" srcId="{BD98A8C6-0446-4FA5-8179-F1B210B8A5A1}" destId="{1045AC3D-B347-4E04-9DD8-C2B38AE761CF}" srcOrd="2" destOrd="0" presId="urn:microsoft.com/office/officeart/2018/2/layout/IconVerticalSolidList"/>
    <dgm:cxn modelId="{1750D8CE-4CD9-4BAF-9001-C8B37EC719F6}" type="presParOf" srcId="{1045AC3D-B347-4E04-9DD8-C2B38AE761CF}" destId="{86C8A80C-E204-473B-9A15-784F269B6B06}" srcOrd="0" destOrd="0" presId="urn:microsoft.com/office/officeart/2018/2/layout/IconVerticalSolidList"/>
    <dgm:cxn modelId="{D2F3973A-F1DD-42E7-90EB-512BF9B130CF}" type="presParOf" srcId="{1045AC3D-B347-4E04-9DD8-C2B38AE761CF}" destId="{2CC9B759-99DF-44CC-8248-D76E78BBFDA1}" srcOrd="1" destOrd="0" presId="urn:microsoft.com/office/officeart/2018/2/layout/IconVerticalSolidList"/>
    <dgm:cxn modelId="{ED40FE90-860E-43C2-B1E2-0A8CFB84B9F0}" type="presParOf" srcId="{1045AC3D-B347-4E04-9DD8-C2B38AE761CF}" destId="{6255DF3E-BC0B-421B-A5D4-A63A919A83CE}" srcOrd="2" destOrd="0" presId="urn:microsoft.com/office/officeart/2018/2/layout/IconVerticalSolidList"/>
    <dgm:cxn modelId="{6EFB2AAB-0860-45D6-8349-14347DC56279}" type="presParOf" srcId="{1045AC3D-B347-4E04-9DD8-C2B38AE761CF}" destId="{EBC86E16-0691-421E-ABF7-1C0D0D4DE1BF}" srcOrd="3" destOrd="0" presId="urn:microsoft.com/office/officeart/2018/2/layout/IconVerticalSolidList"/>
    <dgm:cxn modelId="{7A163A31-2090-4E3F-B5E9-7F629584D479}" type="presParOf" srcId="{BD98A8C6-0446-4FA5-8179-F1B210B8A5A1}" destId="{C9B63BC7-3DCA-44C6-BF25-6F28F4150D6B}" srcOrd="3" destOrd="0" presId="urn:microsoft.com/office/officeart/2018/2/layout/IconVerticalSolidList"/>
    <dgm:cxn modelId="{ED857E49-F88F-493C-A9C1-FB1621047B71}" type="presParOf" srcId="{BD98A8C6-0446-4FA5-8179-F1B210B8A5A1}" destId="{26700F4D-0A6F-4F34-9FDA-3A2679D9D89A}" srcOrd="4" destOrd="0" presId="urn:microsoft.com/office/officeart/2018/2/layout/IconVerticalSolidList"/>
    <dgm:cxn modelId="{C8EFCEA1-88EB-4E75-A402-30F4794ECBBE}" type="presParOf" srcId="{26700F4D-0A6F-4F34-9FDA-3A2679D9D89A}" destId="{297958D8-99EE-4D87-A0AD-2B5796FB159A}" srcOrd="0" destOrd="0" presId="urn:microsoft.com/office/officeart/2018/2/layout/IconVerticalSolidList"/>
    <dgm:cxn modelId="{C0FBD80A-523A-4A6F-B095-A152A2E2A7CE}" type="presParOf" srcId="{26700F4D-0A6F-4F34-9FDA-3A2679D9D89A}" destId="{FC549160-27C6-4B13-9087-22C95D4507B4}" srcOrd="1" destOrd="0" presId="urn:microsoft.com/office/officeart/2018/2/layout/IconVerticalSolidList"/>
    <dgm:cxn modelId="{EF79D6AE-283D-4472-9415-147D3040292F}" type="presParOf" srcId="{26700F4D-0A6F-4F34-9FDA-3A2679D9D89A}" destId="{DCAFA1C3-1A69-446E-8A53-C57E4F69B088}" srcOrd="2" destOrd="0" presId="urn:microsoft.com/office/officeart/2018/2/layout/IconVerticalSolidList"/>
    <dgm:cxn modelId="{CE5AE808-3F6D-47C4-8F0D-A741FACB2E99}" type="presParOf" srcId="{26700F4D-0A6F-4F34-9FDA-3A2679D9D89A}" destId="{4022104E-1C8C-4AB1-8BF7-EA3A8A15F96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3B2F434-42BD-43FA-83BC-1B71802052CD}"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B013A9A-4932-4D27-9E82-DFA9B1960C39}">
      <dgm:prSet/>
      <dgm:spPr/>
      <dgm:t>
        <a:bodyPr/>
        <a:lstStyle/>
        <a:p>
          <a:pPr>
            <a:lnSpc>
              <a:spcPct val="100000"/>
            </a:lnSpc>
          </a:pPr>
          <a:r>
            <a:rPr lang="pl-PL" dirty="0"/>
            <a:t>Mediacja wahadłowa - interakcje są zarządzane przez mediatora, a strony nie spotykają się.</a:t>
          </a:r>
          <a:endParaRPr lang="en-US" dirty="0"/>
        </a:p>
      </dgm:t>
    </dgm:pt>
    <dgm:pt modelId="{3FA1BEF2-6AEA-4A2C-A77A-5F4DCCF3C259}" type="parTrans" cxnId="{385DDA4F-4A3C-4290-BE3E-2DF4E0974967}">
      <dgm:prSet/>
      <dgm:spPr/>
      <dgm:t>
        <a:bodyPr/>
        <a:lstStyle/>
        <a:p>
          <a:endParaRPr lang="en-US"/>
        </a:p>
      </dgm:t>
    </dgm:pt>
    <dgm:pt modelId="{E0209BC6-0554-4421-B440-66A46055484F}" type="sibTrans" cxnId="{385DDA4F-4A3C-4290-BE3E-2DF4E0974967}">
      <dgm:prSet/>
      <dgm:spPr/>
      <dgm:t>
        <a:bodyPr/>
        <a:lstStyle/>
        <a:p>
          <a:endParaRPr lang="en-US"/>
        </a:p>
      </dgm:t>
    </dgm:pt>
    <dgm:pt modelId="{BAA10C1F-4FBC-4524-8FDE-FC30020A3056}">
      <dgm:prSet/>
      <dgm:spPr/>
      <dgm:t>
        <a:bodyPr/>
        <a:lstStyle/>
        <a:p>
          <a:pPr>
            <a:lnSpc>
              <a:spcPct val="100000"/>
            </a:lnSpc>
          </a:pPr>
          <a:r>
            <a:rPr lang="pl-PL" dirty="0"/>
            <a:t>Mediacja wahadłowa może być skuteczna w napiętych sytuacjach kryzysowych. Chociaż celem może być ostateczne zbliżenie obu stron, nie zawsze tak się dzieje.</a:t>
          </a:r>
          <a:endParaRPr lang="en-US" dirty="0"/>
        </a:p>
      </dgm:t>
    </dgm:pt>
    <dgm:pt modelId="{4C45F9A5-860E-41D5-AD96-22CA9CF05387}" type="parTrans" cxnId="{44E87329-7616-421F-8F54-85041B91E3EB}">
      <dgm:prSet/>
      <dgm:spPr/>
      <dgm:t>
        <a:bodyPr/>
        <a:lstStyle/>
        <a:p>
          <a:endParaRPr lang="en-US"/>
        </a:p>
      </dgm:t>
    </dgm:pt>
    <dgm:pt modelId="{5C750278-6613-4EAF-A960-22AFE032D9E3}" type="sibTrans" cxnId="{44E87329-7616-421F-8F54-85041B91E3EB}">
      <dgm:prSet/>
      <dgm:spPr/>
      <dgm:t>
        <a:bodyPr/>
        <a:lstStyle/>
        <a:p>
          <a:endParaRPr lang="en-US"/>
        </a:p>
      </dgm:t>
    </dgm:pt>
    <dgm:pt modelId="{7BCB78FD-63AA-4ECA-8D5A-D042E02DB915}">
      <dgm:prSet/>
      <dgm:spPr/>
      <dgm:t>
        <a:bodyPr/>
        <a:lstStyle/>
        <a:p>
          <a:pPr>
            <a:lnSpc>
              <a:spcPct val="100000"/>
            </a:lnSpc>
          </a:pPr>
          <a:r>
            <a:rPr lang="pl-PL" dirty="0"/>
            <a:t>Zatrudnienie strony trzeciej do przekazywania informacji między stronami jest podstawą mediacji wahadłowej; działa ona jako godny zaufania kanał komunikacji, który nie jest podatny na odgrywanie ról w kontaktach bezpośrednich.</a:t>
          </a:r>
          <a:endParaRPr lang="en-US" dirty="0"/>
        </a:p>
      </dgm:t>
    </dgm:pt>
    <dgm:pt modelId="{26A57B49-E523-481E-A260-9AACEB6ED250}" type="parTrans" cxnId="{245EB3DF-D556-429D-B8AB-718A3D28EC6A}">
      <dgm:prSet/>
      <dgm:spPr/>
      <dgm:t>
        <a:bodyPr/>
        <a:lstStyle/>
        <a:p>
          <a:endParaRPr lang="en-US"/>
        </a:p>
      </dgm:t>
    </dgm:pt>
    <dgm:pt modelId="{04F218D0-0A98-4E26-A37E-6983B63B0794}" type="sibTrans" cxnId="{245EB3DF-D556-429D-B8AB-718A3D28EC6A}">
      <dgm:prSet/>
      <dgm:spPr/>
      <dgm:t>
        <a:bodyPr/>
        <a:lstStyle/>
        <a:p>
          <a:endParaRPr lang="en-US"/>
        </a:p>
      </dgm:t>
    </dgm:pt>
    <dgm:pt modelId="{F9B68BDC-97A4-4C80-BCDF-BBCB72AAE91D}">
      <dgm:prSet/>
      <dgm:spPr/>
      <dgm:t>
        <a:bodyPr/>
        <a:lstStyle/>
        <a:p>
          <a:pPr>
            <a:lnSpc>
              <a:spcPct val="100000"/>
            </a:lnSpc>
          </a:pPr>
          <a:r>
            <a:rPr lang="pl-PL" dirty="0"/>
            <a:t>Oprócz pełnienia roli pośrednika w przekazywaniu zapytań i odpowiedzi, mediator może przedstawić poufne pomysły na rozwiązanie sporu.</a:t>
          </a:r>
          <a:endParaRPr lang="en-US" dirty="0"/>
        </a:p>
      </dgm:t>
    </dgm:pt>
    <dgm:pt modelId="{0C3C440B-5214-449D-8B12-B0506D8D7C90}" type="parTrans" cxnId="{A519992B-6BDF-4B23-A841-85AD12EC60AB}">
      <dgm:prSet/>
      <dgm:spPr/>
      <dgm:t>
        <a:bodyPr/>
        <a:lstStyle/>
        <a:p>
          <a:endParaRPr lang="en-US"/>
        </a:p>
      </dgm:t>
    </dgm:pt>
    <dgm:pt modelId="{23A1F716-4DBC-4BC3-A154-A0C0123054CA}" type="sibTrans" cxnId="{A519992B-6BDF-4B23-A841-85AD12EC60AB}">
      <dgm:prSet/>
      <dgm:spPr/>
      <dgm:t>
        <a:bodyPr/>
        <a:lstStyle/>
        <a:p>
          <a:endParaRPr lang="en-US"/>
        </a:p>
      </dgm:t>
    </dgm:pt>
    <dgm:pt modelId="{5EA7E305-A594-489E-BF90-A14737706AF7}">
      <dgm:prSet/>
      <dgm:spPr/>
      <dgm:t>
        <a:bodyPr/>
        <a:lstStyle/>
        <a:p>
          <a:pPr>
            <a:lnSpc>
              <a:spcPct val="100000"/>
            </a:lnSpc>
          </a:pPr>
          <a:r>
            <a:rPr lang="pl-PL" dirty="0"/>
            <a:t>Strony nie będą odczuwały potrzeby korzystania ze strategii, które często stosują w publicznych dialogach, jeśli komunikacja będzie miała charakter prywatny i pośredni, i będą w stanie osiągnąć stopień zaufania, który nie byłby możliwy do osiągnięcia w innych okolicznościach.</a:t>
          </a:r>
          <a:endParaRPr lang="en-US" dirty="0"/>
        </a:p>
      </dgm:t>
    </dgm:pt>
    <dgm:pt modelId="{F5B45659-7653-4EA6-94C9-38C31E1C931F}" type="parTrans" cxnId="{666A1E89-6DBF-495A-B3D4-0915E8BD1903}">
      <dgm:prSet/>
      <dgm:spPr/>
      <dgm:t>
        <a:bodyPr/>
        <a:lstStyle/>
        <a:p>
          <a:endParaRPr lang="en-US"/>
        </a:p>
      </dgm:t>
    </dgm:pt>
    <dgm:pt modelId="{AE8F90CE-17D3-4BDA-90CB-C1613BDA42AA}" type="sibTrans" cxnId="{666A1E89-6DBF-495A-B3D4-0915E8BD1903}">
      <dgm:prSet/>
      <dgm:spPr/>
      <dgm:t>
        <a:bodyPr/>
        <a:lstStyle/>
        <a:p>
          <a:endParaRPr lang="en-US"/>
        </a:p>
      </dgm:t>
    </dgm:pt>
    <dgm:pt modelId="{0CD26359-8555-46E1-A16B-99BCF14AE2D9}">
      <dgm:prSet/>
      <dgm:spPr/>
      <dgm:t>
        <a:bodyPr/>
        <a:lstStyle/>
        <a:p>
          <a:pPr>
            <a:lnSpc>
              <a:spcPct val="100000"/>
            </a:lnSpc>
          </a:pPr>
          <a:r>
            <a:rPr lang="pl-PL" dirty="0"/>
            <a:t>Spotkania twarzą w twarz, a nawet regularne interakcje mogą się rozpocząć, jeśli zaufanie i stopień wzajemnego zrozumienia zostaną osiągnięte.</a:t>
          </a:r>
          <a:endParaRPr lang="en-US" dirty="0"/>
        </a:p>
      </dgm:t>
    </dgm:pt>
    <dgm:pt modelId="{441AF2C3-5745-40BB-9B22-E7D9DE2F4AA4}" type="parTrans" cxnId="{A99DF528-E159-4262-9C8E-DFADF0AFE69C}">
      <dgm:prSet/>
      <dgm:spPr/>
      <dgm:t>
        <a:bodyPr/>
        <a:lstStyle/>
        <a:p>
          <a:endParaRPr lang="en-US"/>
        </a:p>
      </dgm:t>
    </dgm:pt>
    <dgm:pt modelId="{3FCDA805-1CC3-4729-A471-C0E34F499C71}" type="sibTrans" cxnId="{A99DF528-E159-4262-9C8E-DFADF0AFE69C}">
      <dgm:prSet/>
      <dgm:spPr/>
      <dgm:t>
        <a:bodyPr/>
        <a:lstStyle/>
        <a:p>
          <a:endParaRPr lang="en-US"/>
        </a:p>
      </dgm:t>
    </dgm:pt>
    <dgm:pt modelId="{71E98A37-3B51-402A-A806-5BE39BDA8CE9}" type="pres">
      <dgm:prSet presAssocID="{73B2F434-42BD-43FA-83BC-1B71802052CD}" presName="root" presStyleCnt="0">
        <dgm:presLayoutVars>
          <dgm:dir/>
          <dgm:resizeHandles val="exact"/>
        </dgm:presLayoutVars>
      </dgm:prSet>
      <dgm:spPr/>
    </dgm:pt>
    <dgm:pt modelId="{F5A29DDE-0EBC-4AEF-B332-D45215A83817}" type="pres">
      <dgm:prSet presAssocID="{5B013A9A-4932-4D27-9E82-DFA9B1960C39}" presName="compNode" presStyleCnt="0"/>
      <dgm:spPr/>
    </dgm:pt>
    <dgm:pt modelId="{54B9DEBF-B461-4C71-A6B8-839E27190AD1}" type="pres">
      <dgm:prSet presAssocID="{5B013A9A-4932-4D27-9E82-DFA9B1960C39}" presName="bgRect" presStyleLbl="bgShp" presStyleIdx="0" presStyleCnt="6" custLinFactNeighborY="-121"/>
      <dgm:spPr/>
    </dgm:pt>
    <dgm:pt modelId="{48B1289E-9C7E-4BEC-B076-14DBD7C48C8B}" type="pres">
      <dgm:prSet presAssocID="{5B013A9A-4932-4D27-9E82-DFA9B1960C39}"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B6511E3A-3E8D-46FF-8585-4562D8418362}" type="pres">
      <dgm:prSet presAssocID="{5B013A9A-4932-4D27-9E82-DFA9B1960C39}" presName="spaceRect" presStyleCnt="0"/>
      <dgm:spPr/>
    </dgm:pt>
    <dgm:pt modelId="{6968E152-1248-4B02-B3AE-7A5F875C5464}" type="pres">
      <dgm:prSet presAssocID="{5B013A9A-4932-4D27-9E82-DFA9B1960C39}" presName="parTx" presStyleLbl="revTx" presStyleIdx="0" presStyleCnt="6">
        <dgm:presLayoutVars>
          <dgm:chMax val="0"/>
          <dgm:chPref val="0"/>
        </dgm:presLayoutVars>
      </dgm:prSet>
      <dgm:spPr/>
    </dgm:pt>
    <dgm:pt modelId="{44B45118-1E52-45FC-800C-16A4B963E8E1}" type="pres">
      <dgm:prSet presAssocID="{E0209BC6-0554-4421-B440-66A46055484F}" presName="sibTrans" presStyleCnt="0"/>
      <dgm:spPr/>
    </dgm:pt>
    <dgm:pt modelId="{472D1670-A591-4EA5-82DF-CB830CA607A0}" type="pres">
      <dgm:prSet presAssocID="{BAA10C1F-4FBC-4524-8FDE-FC30020A3056}" presName="compNode" presStyleCnt="0"/>
      <dgm:spPr/>
    </dgm:pt>
    <dgm:pt modelId="{F587124B-E763-4DBB-B92A-5C1F3A8E118B}" type="pres">
      <dgm:prSet presAssocID="{BAA10C1F-4FBC-4524-8FDE-FC30020A3056}" presName="bgRect" presStyleLbl="bgShp" presStyleIdx="1" presStyleCnt="6"/>
      <dgm:spPr/>
    </dgm:pt>
    <dgm:pt modelId="{C377736A-E624-4944-98F6-3C1EFC74DF9F}" type="pres">
      <dgm:prSet presAssocID="{BAA10C1F-4FBC-4524-8FDE-FC30020A3056}" presName="iconRect" presStyleLbl="node1" presStyleIdx="1" presStyleCnt="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lipboard Ticked with solid fill"/>
        </a:ext>
      </dgm:extLst>
    </dgm:pt>
    <dgm:pt modelId="{6E48BBA8-7E31-4655-B2F9-270D8ACBD2EB}" type="pres">
      <dgm:prSet presAssocID="{BAA10C1F-4FBC-4524-8FDE-FC30020A3056}" presName="spaceRect" presStyleCnt="0"/>
      <dgm:spPr/>
    </dgm:pt>
    <dgm:pt modelId="{6719B610-4854-47BD-A0DE-62DEE172A196}" type="pres">
      <dgm:prSet presAssocID="{BAA10C1F-4FBC-4524-8FDE-FC30020A3056}" presName="parTx" presStyleLbl="revTx" presStyleIdx="1" presStyleCnt="6">
        <dgm:presLayoutVars>
          <dgm:chMax val="0"/>
          <dgm:chPref val="0"/>
        </dgm:presLayoutVars>
      </dgm:prSet>
      <dgm:spPr/>
    </dgm:pt>
    <dgm:pt modelId="{863C9E0E-B4EC-4BC9-BD96-55A83A4FBE42}" type="pres">
      <dgm:prSet presAssocID="{5C750278-6613-4EAF-A960-22AFE032D9E3}" presName="sibTrans" presStyleCnt="0"/>
      <dgm:spPr/>
    </dgm:pt>
    <dgm:pt modelId="{C363F3DC-BD75-4E29-BF14-68A503C51249}" type="pres">
      <dgm:prSet presAssocID="{7BCB78FD-63AA-4ECA-8D5A-D042E02DB915}" presName="compNode" presStyleCnt="0"/>
      <dgm:spPr/>
    </dgm:pt>
    <dgm:pt modelId="{BD7BD2B6-AE66-4184-8D2B-6B75E2000304}" type="pres">
      <dgm:prSet presAssocID="{7BCB78FD-63AA-4ECA-8D5A-D042E02DB915}" presName="bgRect" presStyleLbl="bgShp" presStyleIdx="2" presStyleCnt="6"/>
      <dgm:spPr/>
    </dgm:pt>
    <dgm:pt modelId="{04783231-6BC2-4F5E-93A0-5D4C63201C98}" type="pres">
      <dgm:prSet presAssocID="{7BCB78FD-63AA-4ECA-8D5A-D042E02DB915}"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arketing with solid fill"/>
        </a:ext>
      </dgm:extLst>
    </dgm:pt>
    <dgm:pt modelId="{4A1E8BD6-EE1D-4EA0-93B7-37EBBE535EF2}" type="pres">
      <dgm:prSet presAssocID="{7BCB78FD-63AA-4ECA-8D5A-D042E02DB915}" presName="spaceRect" presStyleCnt="0"/>
      <dgm:spPr/>
    </dgm:pt>
    <dgm:pt modelId="{1F6F1B02-3BA1-4A62-A30C-D06B1BB09724}" type="pres">
      <dgm:prSet presAssocID="{7BCB78FD-63AA-4ECA-8D5A-D042E02DB915}" presName="parTx" presStyleLbl="revTx" presStyleIdx="2" presStyleCnt="6">
        <dgm:presLayoutVars>
          <dgm:chMax val="0"/>
          <dgm:chPref val="0"/>
        </dgm:presLayoutVars>
      </dgm:prSet>
      <dgm:spPr/>
    </dgm:pt>
    <dgm:pt modelId="{B70626E1-F852-4D11-93A9-4FBCD4C22DA4}" type="pres">
      <dgm:prSet presAssocID="{04F218D0-0A98-4E26-A37E-6983B63B0794}" presName="sibTrans" presStyleCnt="0"/>
      <dgm:spPr/>
    </dgm:pt>
    <dgm:pt modelId="{E91F329B-0E25-4351-AA80-0683A4ABA998}" type="pres">
      <dgm:prSet presAssocID="{F9B68BDC-97A4-4C80-BCDF-BBCB72AAE91D}" presName="compNode" presStyleCnt="0"/>
      <dgm:spPr/>
    </dgm:pt>
    <dgm:pt modelId="{CEAC71D0-9B6D-4BBF-9B32-ECE5ADF9CC56}" type="pres">
      <dgm:prSet presAssocID="{F9B68BDC-97A4-4C80-BCDF-BBCB72AAE91D}" presName="bgRect" presStyleLbl="bgShp" presStyleIdx="3" presStyleCnt="6"/>
      <dgm:spPr/>
    </dgm:pt>
    <dgm:pt modelId="{F94FAD0D-87D9-4B81-9168-DCA9857DDEF2}" type="pres">
      <dgm:prSet presAssocID="{F9B68BDC-97A4-4C80-BCDF-BBCB72AAE91D}"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Good Idea with solid fill"/>
        </a:ext>
      </dgm:extLst>
    </dgm:pt>
    <dgm:pt modelId="{BC96E327-FA2D-4AB9-880E-75DD8FE08CDE}" type="pres">
      <dgm:prSet presAssocID="{F9B68BDC-97A4-4C80-BCDF-BBCB72AAE91D}" presName="spaceRect" presStyleCnt="0"/>
      <dgm:spPr/>
    </dgm:pt>
    <dgm:pt modelId="{72C3CC58-21EC-4D09-825F-8BD065483A44}" type="pres">
      <dgm:prSet presAssocID="{F9B68BDC-97A4-4C80-BCDF-BBCB72AAE91D}" presName="parTx" presStyleLbl="revTx" presStyleIdx="3" presStyleCnt="6">
        <dgm:presLayoutVars>
          <dgm:chMax val="0"/>
          <dgm:chPref val="0"/>
        </dgm:presLayoutVars>
      </dgm:prSet>
      <dgm:spPr/>
    </dgm:pt>
    <dgm:pt modelId="{F66EA037-B60C-417A-87E4-0CC5DA6C0CD5}" type="pres">
      <dgm:prSet presAssocID="{23A1F716-4DBC-4BC3-A154-A0C0123054CA}" presName="sibTrans" presStyleCnt="0"/>
      <dgm:spPr/>
    </dgm:pt>
    <dgm:pt modelId="{DE8C49A3-F7A2-4EB8-8B79-81FDF956ED4C}" type="pres">
      <dgm:prSet presAssocID="{5EA7E305-A594-489E-BF90-A14737706AF7}" presName="compNode" presStyleCnt="0"/>
      <dgm:spPr/>
    </dgm:pt>
    <dgm:pt modelId="{2AC1BE22-30D3-4BAC-A8A6-0DF14CA7DC4D}" type="pres">
      <dgm:prSet presAssocID="{5EA7E305-A594-489E-BF90-A14737706AF7}" presName="bgRect" presStyleLbl="bgShp" presStyleIdx="4" presStyleCnt="6"/>
      <dgm:spPr/>
    </dgm:pt>
    <dgm:pt modelId="{4B8981A4-8BBA-4CC0-A497-59C2751B6182}" type="pres">
      <dgm:prSet presAssocID="{5EA7E305-A594-489E-BF90-A14737706AF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oard Room"/>
        </a:ext>
      </dgm:extLst>
    </dgm:pt>
    <dgm:pt modelId="{C63A545E-BAC9-4989-BC30-FE68004F803B}" type="pres">
      <dgm:prSet presAssocID="{5EA7E305-A594-489E-BF90-A14737706AF7}" presName="spaceRect" presStyleCnt="0"/>
      <dgm:spPr/>
    </dgm:pt>
    <dgm:pt modelId="{89FC0956-ACBE-46C6-B4DE-729518E57366}" type="pres">
      <dgm:prSet presAssocID="{5EA7E305-A594-489E-BF90-A14737706AF7}" presName="parTx" presStyleLbl="revTx" presStyleIdx="4" presStyleCnt="6">
        <dgm:presLayoutVars>
          <dgm:chMax val="0"/>
          <dgm:chPref val="0"/>
        </dgm:presLayoutVars>
      </dgm:prSet>
      <dgm:spPr/>
    </dgm:pt>
    <dgm:pt modelId="{32CA3B38-E3CF-48F4-AB63-BB5F41DE7BD5}" type="pres">
      <dgm:prSet presAssocID="{AE8F90CE-17D3-4BDA-90CB-C1613BDA42AA}" presName="sibTrans" presStyleCnt="0"/>
      <dgm:spPr/>
    </dgm:pt>
    <dgm:pt modelId="{CF123765-2695-42A7-9DD2-F0BD297D25FC}" type="pres">
      <dgm:prSet presAssocID="{0CD26359-8555-46E1-A16B-99BCF14AE2D9}" presName="compNode" presStyleCnt="0"/>
      <dgm:spPr/>
    </dgm:pt>
    <dgm:pt modelId="{50B751B5-0837-4E8F-8EAA-2D18465C7984}" type="pres">
      <dgm:prSet presAssocID="{0CD26359-8555-46E1-A16B-99BCF14AE2D9}" presName="bgRect" presStyleLbl="bgShp" presStyleIdx="5" presStyleCnt="6"/>
      <dgm:spPr/>
    </dgm:pt>
    <dgm:pt modelId="{FC2EBB4A-6D0B-46BD-8BCA-3FCC6B1F5AEC}" type="pres">
      <dgm:prSet presAssocID="{0CD26359-8555-46E1-A16B-99BCF14AE2D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onnections"/>
        </a:ext>
      </dgm:extLst>
    </dgm:pt>
    <dgm:pt modelId="{FF0C6C4F-A2FA-407F-B9BB-FCF865FDCDA0}" type="pres">
      <dgm:prSet presAssocID="{0CD26359-8555-46E1-A16B-99BCF14AE2D9}" presName="spaceRect" presStyleCnt="0"/>
      <dgm:spPr/>
    </dgm:pt>
    <dgm:pt modelId="{3CD5B1BB-D326-4AA9-B1C8-2D8C31FD5889}" type="pres">
      <dgm:prSet presAssocID="{0CD26359-8555-46E1-A16B-99BCF14AE2D9}" presName="parTx" presStyleLbl="revTx" presStyleIdx="5" presStyleCnt="6">
        <dgm:presLayoutVars>
          <dgm:chMax val="0"/>
          <dgm:chPref val="0"/>
        </dgm:presLayoutVars>
      </dgm:prSet>
      <dgm:spPr/>
    </dgm:pt>
  </dgm:ptLst>
  <dgm:cxnLst>
    <dgm:cxn modelId="{BF443B0B-D014-42B2-BD09-273AB9F709A1}" type="presOf" srcId="{0CD26359-8555-46E1-A16B-99BCF14AE2D9}" destId="{3CD5B1BB-D326-4AA9-B1C8-2D8C31FD5889}" srcOrd="0" destOrd="0" presId="urn:microsoft.com/office/officeart/2018/2/layout/IconVerticalSolidList"/>
    <dgm:cxn modelId="{A99DF528-E159-4262-9C8E-DFADF0AFE69C}" srcId="{73B2F434-42BD-43FA-83BC-1B71802052CD}" destId="{0CD26359-8555-46E1-A16B-99BCF14AE2D9}" srcOrd="5" destOrd="0" parTransId="{441AF2C3-5745-40BB-9B22-E7D9DE2F4AA4}" sibTransId="{3FCDA805-1CC3-4729-A471-C0E34F499C71}"/>
    <dgm:cxn modelId="{44E87329-7616-421F-8F54-85041B91E3EB}" srcId="{73B2F434-42BD-43FA-83BC-1B71802052CD}" destId="{BAA10C1F-4FBC-4524-8FDE-FC30020A3056}" srcOrd="1" destOrd="0" parTransId="{4C45F9A5-860E-41D5-AD96-22CA9CF05387}" sibTransId="{5C750278-6613-4EAF-A960-22AFE032D9E3}"/>
    <dgm:cxn modelId="{A519992B-6BDF-4B23-A841-85AD12EC60AB}" srcId="{73B2F434-42BD-43FA-83BC-1B71802052CD}" destId="{F9B68BDC-97A4-4C80-BCDF-BBCB72AAE91D}" srcOrd="3" destOrd="0" parTransId="{0C3C440B-5214-449D-8B12-B0506D8D7C90}" sibTransId="{23A1F716-4DBC-4BC3-A154-A0C0123054CA}"/>
    <dgm:cxn modelId="{EF9C0E37-0B46-4B76-BDCA-194D8507023A}" type="presOf" srcId="{5B013A9A-4932-4D27-9E82-DFA9B1960C39}" destId="{6968E152-1248-4B02-B3AE-7A5F875C5464}" srcOrd="0" destOrd="0" presId="urn:microsoft.com/office/officeart/2018/2/layout/IconVerticalSolidList"/>
    <dgm:cxn modelId="{385DDA4F-4A3C-4290-BE3E-2DF4E0974967}" srcId="{73B2F434-42BD-43FA-83BC-1B71802052CD}" destId="{5B013A9A-4932-4D27-9E82-DFA9B1960C39}" srcOrd="0" destOrd="0" parTransId="{3FA1BEF2-6AEA-4A2C-A77A-5F4DCCF3C259}" sibTransId="{E0209BC6-0554-4421-B440-66A46055484F}"/>
    <dgm:cxn modelId="{666A1E89-6DBF-495A-B3D4-0915E8BD1903}" srcId="{73B2F434-42BD-43FA-83BC-1B71802052CD}" destId="{5EA7E305-A594-489E-BF90-A14737706AF7}" srcOrd="4" destOrd="0" parTransId="{F5B45659-7653-4EA6-94C9-38C31E1C931F}" sibTransId="{AE8F90CE-17D3-4BDA-90CB-C1613BDA42AA}"/>
    <dgm:cxn modelId="{507E169C-23A5-4DC4-8FCF-28CEC4DB0859}" type="presOf" srcId="{73B2F434-42BD-43FA-83BC-1B71802052CD}" destId="{71E98A37-3B51-402A-A806-5BE39BDA8CE9}" srcOrd="0" destOrd="0" presId="urn:microsoft.com/office/officeart/2018/2/layout/IconVerticalSolidList"/>
    <dgm:cxn modelId="{43FC38BE-6D9A-4A5B-8545-566DF55C8AC5}" type="presOf" srcId="{BAA10C1F-4FBC-4524-8FDE-FC30020A3056}" destId="{6719B610-4854-47BD-A0DE-62DEE172A196}" srcOrd="0" destOrd="0" presId="urn:microsoft.com/office/officeart/2018/2/layout/IconVerticalSolidList"/>
    <dgm:cxn modelId="{F97C7BD4-FF20-4D24-ADF3-73D8A0738298}" type="presOf" srcId="{7BCB78FD-63AA-4ECA-8D5A-D042E02DB915}" destId="{1F6F1B02-3BA1-4A62-A30C-D06B1BB09724}" srcOrd="0" destOrd="0" presId="urn:microsoft.com/office/officeart/2018/2/layout/IconVerticalSolidList"/>
    <dgm:cxn modelId="{245EB3DF-D556-429D-B8AB-718A3D28EC6A}" srcId="{73B2F434-42BD-43FA-83BC-1B71802052CD}" destId="{7BCB78FD-63AA-4ECA-8D5A-D042E02DB915}" srcOrd="2" destOrd="0" parTransId="{26A57B49-E523-481E-A260-9AACEB6ED250}" sibTransId="{04F218D0-0A98-4E26-A37E-6983B63B0794}"/>
    <dgm:cxn modelId="{D58257E8-535F-40F2-989D-8F1652279214}" type="presOf" srcId="{F9B68BDC-97A4-4C80-BCDF-BBCB72AAE91D}" destId="{72C3CC58-21EC-4D09-825F-8BD065483A44}" srcOrd="0" destOrd="0" presId="urn:microsoft.com/office/officeart/2018/2/layout/IconVerticalSolidList"/>
    <dgm:cxn modelId="{676FF5F0-5120-4C40-A0CA-FBAB1795B6AB}" type="presOf" srcId="{5EA7E305-A594-489E-BF90-A14737706AF7}" destId="{89FC0956-ACBE-46C6-B4DE-729518E57366}" srcOrd="0" destOrd="0" presId="urn:microsoft.com/office/officeart/2018/2/layout/IconVerticalSolidList"/>
    <dgm:cxn modelId="{7D267515-5E7F-4CC6-B990-6AE5D1DDE0F9}" type="presParOf" srcId="{71E98A37-3B51-402A-A806-5BE39BDA8CE9}" destId="{F5A29DDE-0EBC-4AEF-B332-D45215A83817}" srcOrd="0" destOrd="0" presId="urn:microsoft.com/office/officeart/2018/2/layout/IconVerticalSolidList"/>
    <dgm:cxn modelId="{A2B73154-D2F1-4F65-A24F-8E906F2818C9}" type="presParOf" srcId="{F5A29DDE-0EBC-4AEF-B332-D45215A83817}" destId="{54B9DEBF-B461-4C71-A6B8-839E27190AD1}" srcOrd="0" destOrd="0" presId="urn:microsoft.com/office/officeart/2018/2/layout/IconVerticalSolidList"/>
    <dgm:cxn modelId="{555C45CA-08B4-41F8-ADB0-19877962DC52}" type="presParOf" srcId="{F5A29DDE-0EBC-4AEF-B332-D45215A83817}" destId="{48B1289E-9C7E-4BEC-B076-14DBD7C48C8B}" srcOrd="1" destOrd="0" presId="urn:microsoft.com/office/officeart/2018/2/layout/IconVerticalSolidList"/>
    <dgm:cxn modelId="{47E5B0E8-D3BE-4D2E-9351-F68A4D8523A5}" type="presParOf" srcId="{F5A29DDE-0EBC-4AEF-B332-D45215A83817}" destId="{B6511E3A-3E8D-46FF-8585-4562D8418362}" srcOrd="2" destOrd="0" presId="urn:microsoft.com/office/officeart/2018/2/layout/IconVerticalSolidList"/>
    <dgm:cxn modelId="{74088CBD-BE96-4939-9DF4-08D1A8635DFE}" type="presParOf" srcId="{F5A29DDE-0EBC-4AEF-B332-D45215A83817}" destId="{6968E152-1248-4B02-B3AE-7A5F875C5464}" srcOrd="3" destOrd="0" presId="urn:microsoft.com/office/officeart/2018/2/layout/IconVerticalSolidList"/>
    <dgm:cxn modelId="{CD98D328-134D-48C0-91FE-E4D71C5C97B8}" type="presParOf" srcId="{71E98A37-3B51-402A-A806-5BE39BDA8CE9}" destId="{44B45118-1E52-45FC-800C-16A4B963E8E1}" srcOrd="1" destOrd="0" presId="urn:microsoft.com/office/officeart/2018/2/layout/IconVerticalSolidList"/>
    <dgm:cxn modelId="{6EE9BC93-15F3-492E-9897-D4424F2A994D}" type="presParOf" srcId="{71E98A37-3B51-402A-A806-5BE39BDA8CE9}" destId="{472D1670-A591-4EA5-82DF-CB830CA607A0}" srcOrd="2" destOrd="0" presId="urn:microsoft.com/office/officeart/2018/2/layout/IconVerticalSolidList"/>
    <dgm:cxn modelId="{2E8E7803-A1B2-41CB-BAC1-FC428CC06B12}" type="presParOf" srcId="{472D1670-A591-4EA5-82DF-CB830CA607A0}" destId="{F587124B-E763-4DBB-B92A-5C1F3A8E118B}" srcOrd="0" destOrd="0" presId="urn:microsoft.com/office/officeart/2018/2/layout/IconVerticalSolidList"/>
    <dgm:cxn modelId="{DF193A3E-72E6-40BF-A779-1AF293EF7252}" type="presParOf" srcId="{472D1670-A591-4EA5-82DF-CB830CA607A0}" destId="{C377736A-E624-4944-98F6-3C1EFC74DF9F}" srcOrd="1" destOrd="0" presId="urn:microsoft.com/office/officeart/2018/2/layout/IconVerticalSolidList"/>
    <dgm:cxn modelId="{A66F45B3-5961-440D-8D0A-9ED79903A14C}" type="presParOf" srcId="{472D1670-A591-4EA5-82DF-CB830CA607A0}" destId="{6E48BBA8-7E31-4655-B2F9-270D8ACBD2EB}" srcOrd="2" destOrd="0" presId="urn:microsoft.com/office/officeart/2018/2/layout/IconVerticalSolidList"/>
    <dgm:cxn modelId="{B6ADF9B0-6A84-4B9D-A8C8-0842ACC6F4C4}" type="presParOf" srcId="{472D1670-A591-4EA5-82DF-CB830CA607A0}" destId="{6719B610-4854-47BD-A0DE-62DEE172A196}" srcOrd="3" destOrd="0" presId="urn:microsoft.com/office/officeart/2018/2/layout/IconVerticalSolidList"/>
    <dgm:cxn modelId="{207CAA49-D5D2-4EAB-9760-6FCB45232948}" type="presParOf" srcId="{71E98A37-3B51-402A-A806-5BE39BDA8CE9}" destId="{863C9E0E-B4EC-4BC9-BD96-55A83A4FBE42}" srcOrd="3" destOrd="0" presId="urn:microsoft.com/office/officeart/2018/2/layout/IconVerticalSolidList"/>
    <dgm:cxn modelId="{E7B0E382-26C0-4AB0-8AD3-7BAEC18C4A4D}" type="presParOf" srcId="{71E98A37-3B51-402A-A806-5BE39BDA8CE9}" destId="{C363F3DC-BD75-4E29-BF14-68A503C51249}" srcOrd="4" destOrd="0" presId="urn:microsoft.com/office/officeart/2018/2/layout/IconVerticalSolidList"/>
    <dgm:cxn modelId="{5A398E70-D895-472C-B5CB-CF8D9048130F}" type="presParOf" srcId="{C363F3DC-BD75-4E29-BF14-68A503C51249}" destId="{BD7BD2B6-AE66-4184-8D2B-6B75E2000304}" srcOrd="0" destOrd="0" presId="urn:microsoft.com/office/officeart/2018/2/layout/IconVerticalSolidList"/>
    <dgm:cxn modelId="{CF6A3C74-310F-4232-BFD8-41C309771DBB}" type="presParOf" srcId="{C363F3DC-BD75-4E29-BF14-68A503C51249}" destId="{04783231-6BC2-4F5E-93A0-5D4C63201C98}" srcOrd="1" destOrd="0" presId="urn:microsoft.com/office/officeart/2018/2/layout/IconVerticalSolidList"/>
    <dgm:cxn modelId="{2FE2087C-0E09-4D4E-B196-EF5D9C5FC451}" type="presParOf" srcId="{C363F3DC-BD75-4E29-BF14-68A503C51249}" destId="{4A1E8BD6-EE1D-4EA0-93B7-37EBBE535EF2}" srcOrd="2" destOrd="0" presId="urn:microsoft.com/office/officeart/2018/2/layout/IconVerticalSolidList"/>
    <dgm:cxn modelId="{3CA89F5B-D045-483F-9F6C-1D6728506226}" type="presParOf" srcId="{C363F3DC-BD75-4E29-BF14-68A503C51249}" destId="{1F6F1B02-3BA1-4A62-A30C-D06B1BB09724}" srcOrd="3" destOrd="0" presId="urn:microsoft.com/office/officeart/2018/2/layout/IconVerticalSolidList"/>
    <dgm:cxn modelId="{0F12DE3B-5752-4FBC-92EA-D5BF40C081F2}" type="presParOf" srcId="{71E98A37-3B51-402A-A806-5BE39BDA8CE9}" destId="{B70626E1-F852-4D11-93A9-4FBCD4C22DA4}" srcOrd="5" destOrd="0" presId="urn:microsoft.com/office/officeart/2018/2/layout/IconVerticalSolidList"/>
    <dgm:cxn modelId="{D1CABD5C-7F68-4195-A50E-DD5797B0EFB2}" type="presParOf" srcId="{71E98A37-3B51-402A-A806-5BE39BDA8CE9}" destId="{E91F329B-0E25-4351-AA80-0683A4ABA998}" srcOrd="6" destOrd="0" presId="urn:microsoft.com/office/officeart/2018/2/layout/IconVerticalSolidList"/>
    <dgm:cxn modelId="{9099C17E-CBD1-4060-982D-45DA866B9A1A}" type="presParOf" srcId="{E91F329B-0E25-4351-AA80-0683A4ABA998}" destId="{CEAC71D0-9B6D-4BBF-9B32-ECE5ADF9CC56}" srcOrd="0" destOrd="0" presId="urn:microsoft.com/office/officeart/2018/2/layout/IconVerticalSolidList"/>
    <dgm:cxn modelId="{C31F0C14-A6E4-4271-AD09-F6EA2F49C4EF}" type="presParOf" srcId="{E91F329B-0E25-4351-AA80-0683A4ABA998}" destId="{F94FAD0D-87D9-4B81-9168-DCA9857DDEF2}" srcOrd="1" destOrd="0" presId="urn:microsoft.com/office/officeart/2018/2/layout/IconVerticalSolidList"/>
    <dgm:cxn modelId="{C1E05734-C8A9-4727-9F67-944A9774784F}" type="presParOf" srcId="{E91F329B-0E25-4351-AA80-0683A4ABA998}" destId="{BC96E327-FA2D-4AB9-880E-75DD8FE08CDE}" srcOrd="2" destOrd="0" presId="urn:microsoft.com/office/officeart/2018/2/layout/IconVerticalSolidList"/>
    <dgm:cxn modelId="{842B3182-440C-4870-8429-84036B2C9C25}" type="presParOf" srcId="{E91F329B-0E25-4351-AA80-0683A4ABA998}" destId="{72C3CC58-21EC-4D09-825F-8BD065483A44}" srcOrd="3" destOrd="0" presId="urn:microsoft.com/office/officeart/2018/2/layout/IconVerticalSolidList"/>
    <dgm:cxn modelId="{81FF982F-7D42-4514-9EEB-6EB1AFA659F5}" type="presParOf" srcId="{71E98A37-3B51-402A-A806-5BE39BDA8CE9}" destId="{F66EA037-B60C-417A-87E4-0CC5DA6C0CD5}" srcOrd="7" destOrd="0" presId="urn:microsoft.com/office/officeart/2018/2/layout/IconVerticalSolidList"/>
    <dgm:cxn modelId="{80026DA6-CA46-4610-9756-81F3E8EABD14}" type="presParOf" srcId="{71E98A37-3B51-402A-A806-5BE39BDA8CE9}" destId="{DE8C49A3-F7A2-4EB8-8B79-81FDF956ED4C}" srcOrd="8" destOrd="0" presId="urn:microsoft.com/office/officeart/2018/2/layout/IconVerticalSolidList"/>
    <dgm:cxn modelId="{F3E59D0C-7E29-47E2-BAAA-E0E5B28738C8}" type="presParOf" srcId="{DE8C49A3-F7A2-4EB8-8B79-81FDF956ED4C}" destId="{2AC1BE22-30D3-4BAC-A8A6-0DF14CA7DC4D}" srcOrd="0" destOrd="0" presId="urn:microsoft.com/office/officeart/2018/2/layout/IconVerticalSolidList"/>
    <dgm:cxn modelId="{41A681D0-3720-4DE2-BE41-E86927005630}" type="presParOf" srcId="{DE8C49A3-F7A2-4EB8-8B79-81FDF956ED4C}" destId="{4B8981A4-8BBA-4CC0-A497-59C2751B6182}" srcOrd="1" destOrd="0" presId="urn:microsoft.com/office/officeart/2018/2/layout/IconVerticalSolidList"/>
    <dgm:cxn modelId="{0B87A79D-9589-4801-B369-C253015795A9}" type="presParOf" srcId="{DE8C49A3-F7A2-4EB8-8B79-81FDF956ED4C}" destId="{C63A545E-BAC9-4989-BC30-FE68004F803B}" srcOrd="2" destOrd="0" presId="urn:microsoft.com/office/officeart/2018/2/layout/IconVerticalSolidList"/>
    <dgm:cxn modelId="{CF1407F4-C38F-40FA-AC93-51C0D2056E32}" type="presParOf" srcId="{DE8C49A3-F7A2-4EB8-8B79-81FDF956ED4C}" destId="{89FC0956-ACBE-46C6-B4DE-729518E57366}" srcOrd="3" destOrd="0" presId="urn:microsoft.com/office/officeart/2018/2/layout/IconVerticalSolidList"/>
    <dgm:cxn modelId="{2DFFD506-883F-40AF-8092-481C78ED486B}" type="presParOf" srcId="{71E98A37-3B51-402A-A806-5BE39BDA8CE9}" destId="{32CA3B38-E3CF-48F4-AB63-BB5F41DE7BD5}" srcOrd="9" destOrd="0" presId="urn:microsoft.com/office/officeart/2018/2/layout/IconVerticalSolidList"/>
    <dgm:cxn modelId="{7A1C4CEE-F58E-4F11-A430-2072F9C4BA9F}" type="presParOf" srcId="{71E98A37-3B51-402A-A806-5BE39BDA8CE9}" destId="{CF123765-2695-42A7-9DD2-F0BD297D25FC}" srcOrd="10" destOrd="0" presId="urn:microsoft.com/office/officeart/2018/2/layout/IconVerticalSolidList"/>
    <dgm:cxn modelId="{4C28EBCE-CA49-4CCD-A53D-742E976323B7}" type="presParOf" srcId="{CF123765-2695-42A7-9DD2-F0BD297D25FC}" destId="{50B751B5-0837-4E8F-8EAA-2D18465C7984}" srcOrd="0" destOrd="0" presId="urn:microsoft.com/office/officeart/2018/2/layout/IconVerticalSolidList"/>
    <dgm:cxn modelId="{206AB8A0-A5AA-4CA3-B7C2-2CEBEC315E38}" type="presParOf" srcId="{CF123765-2695-42A7-9DD2-F0BD297D25FC}" destId="{FC2EBB4A-6D0B-46BD-8BCA-3FCC6B1F5AEC}" srcOrd="1" destOrd="0" presId="urn:microsoft.com/office/officeart/2018/2/layout/IconVerticalSolidList"/>
    <dgm:cxn modelId="{A6025DAF-9BDF-4DD6-B706-A3A6F7C10241}" type="presParOf" srcId="{CF123765-2695-42A7-9DD2-F0BD297D25FC}" destId="{FF0C6C4F-A2FA-407F-B9BB-FCF865FDCDA0}" srcOrd="2" destOrd="0" presId="urn:microsoft.com/office/officeart/2018/2/layout/IconVerticalSolidList"/>
    <dgm:cxn modelId="{526250B4-A8EC-4AC0-9F84-5C68513100F3}" type="presParOf" srcId="{CF123765-2695-42A7-9DD2-F0BD297D25FC}" destId="{3CD5B1BB-D326-4AA9-B1C8-2D8C31FD588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7B6BF5-B442-4615-AA40-7C8A62D43166}">
      <dsp:nvSpPr>
        <dsp:cNvPr id="0" name=""/>
        <dsp:cNvSpPr/>
      </dsp:nvSpPr>
      <dsp:spPr>
        <a:xfrm>
          <a:off x="0" y="0"/>
          <a:ext cx="13932981" cy="188676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defRPr cap="all"/>
          </a:pPr>
          <a:r>
            <a:rPr lang="en-US" sz="4500" kern="1200" dirty="0" err="1"/>
            <a:t>Wybierz</a:t>
          </a:r>
          <a:r>
            <a:rPr lang="en-US" sz="4500" kern="1200" dirty="0"/>
            <a:t> </a:t>
          </a:r>
          <a:r>
            <a:rPr lang="en-US" sz="4500" kern="1200" dirty="0" err="1"/>
            <a:t>rodzaj</a:t>
          </a:r>
          <a:r>
            <a:rPr lang="en-US" sz="4500" kern="1200" dirty="0"/>
            <a:t> </a:t>
          </a:r>
          <a:r>
            <a:rPr lang="en-US" sz="4500" kern="1200" dirty="0" err="1"/>
            <a:t>mediacji</a:t>
          </a:r>
          <a:r>
            <a:rPr lang="en-US" sz="4500" kern="1200" dirty="0"/>
            <a:t> </a:t>
          </a:r>
          <a:r>
            <a:rPr lang="en-US" sz="4500" kern="1200" dirty="0" err="1"/>
            <a:t>wielokulturowej</a:t>
          </a:r>
          <a:r>
            <a:rPr lang="en-US" sz="4500" kern="1200" dirty="0"/>
            <a:t>, </a:t>
          </a:r>
          <a:r>
            <a:rPr lang="en-US" sz="4500" kern="1200" dirty="0" err="1"/>
            <a:t>na</a:t>
          </a:r>
          <a:r>
            <a:rPr lang="en-US" sz="4500" kern="1200" dirty="0"/>
            <a:t> </a:t>
          </a:r>
          <a:r>
            <a:rPr lang="en-US" sz="4500" kern="1200" dirty="0" err="1"/>
            <a:t>którym</a:t>
          </a:r>
          <a:r>
            <a:rPr lang="en-US" sz="4500" kern="1200" dirty="0"/>
            <a:t> </a:t>
          </a:r>
          <a:r>
            <a:rPr lang="en-US" sz="4500" kern="1200" dirty="0" err="1"/>
            <a:t>będziesz</a:t>
          </a:r>
          <a:r>
            <a:rPr lang="en-US" sz="4500" kern="1200" dirty="0"/>
            <a:t> </a:t>
          </a:r>
          <a:r>
            <a:rPr lang="en-US" sz="4500" kern="1200" dirty="0" err="1"/>
            <a:t>się</a:t>
          </a:r>
          <a:r>
            <a:rPr lang="pl-PL" sz="4500" kern="1200" dirty="0"/>
            <a:t> </a:t>
          </a:r>
          <a:r>
            <a:rPr lang="en-US" sz="4500" kern="1200" dirty="0" err="1"/>
            <a:t>koncentro</a:t>
          </a:r>
          <a:r>
            <a:rPr lang="pl-PL" sz="4500" kern="1200" dirty="0"/>
            <a:t>WAĆ</a:t>
          </a:r>
          <a:endParaRPr lang="en-US" sz="4500" kern="1200" dirty="0"/>
        </a:p>
      </dsp:txBody>
      <dsp:txXfrm>
        <a:off x="55261" y="55261"/>
        <a:ext cx="11897018" cy="1776240"/>
      </dsp:txXfrm>
    </dsp:sp>
    <dsp:sp modelId="{C4A4300B-DB64-47AD-B554-42B4A9A843BF}">
      <dsp:nvSpPr>
        <dsp:cNvPr id="0" name=""/>
        <dsp:cNvSpPr/>
      </dsp:nvSpPr>
      <dsp:spPr>
        <a:xfrm>
          <a:off x="1229380" y="2201222"/>
          <a:ext cx="13932981" cy="1886762"/>
        </a:xfrm>
        <a:prstGeom prst="roundRect">
          <a:avLst>
            <a:gd name="adj" fmla="val 10000"/>
          </a:avLst>
        </a:prstGeom>
        <a:solidFill>
          <a:schemeClr val="accent2">
            <a:hueOff val="-727682"/>
            <a:satOff val="-41964"/>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defRPr cap="all"/>
          </a:pPr>
          <a:r>
            <a:rPr lang="en-US" sz="4500" kern="1200" dirty="0" err="1"/>
            <a:t>Przykład</a:t>
          </a:r>
          <a:r>
            <a:rPr lang="en-US" sz="4500" kern="1200" dirty="0"/>
            <a:t>  </a:t>
          </a:r>
          <a:r>
            <a:rPr lang="en-US" sz="4500" kern="1200" dirty="0" err="1"/>
            <a:t>konflikt</a:t>
          </a:r>
          <a:r>
            <a:rPr lang="pl-PL" sz="4500" kern="1200" dirty="0"/>
            <a:t>u jaki </a:t>
          </a:r>
          <a:r>
            <a:rPr lang="en-US" sz="4500" kern="1200" dirty="0"/>
            <a:t> </a:t>
          </a:r>
          <a:r>
            <a:rPr lang="en-US" sz="4500" kern="1200" dirty="0" err="1"/>
            <a:t>może</a:t>
          </a:r>
          <a:r>
            <a:rPr lang="en-US" sz="4500" kern="1200" dirty="0"/>
            <a:t> </a:t>
          </a:r>
          <a:r>
            <a:rPr lang="en-US" sz="4500" kern="1200" dirty="0" err="1"/>
            <a:t>wystąpić</a:t>
          </a:r>
          <a:r>
            <a:rPr lang="pl-PL" sz="4500" kern="1200" dirty="0"/>
            <a:t> z kategorii </a:t>
          </a:r>
          <a:r>
            <a:rPr lang="pl-PL" sz="4500" kern="1200" dirty="0" err="1"/>
            <a:t>wyklucznie</a:t>
          </a:r>
          <a:r>
            <a:rPr lang="pl-PL" sz="4500" kern="1200" dirty="0"/>
            <a:t> społeczne </a:t>
          </a:r>
          <a:endParaRPr lang="en-US" sz="4500" kern="1200" dirty="0"/>
        </a:p>
      </dsp:txBody>
      <dsp:txXfrm>
        <a:off x="1284641" y="2256483"/>
        <a:ext cx="11366683" cy="1776240"/>
      </dsp:txXfrm>
    </dsp:sp>
    <dsp:sp modelId="{EF01A99E-04EE-41A9-B4D7-8B28FB2EB7C5}">
      <dsp:nvSpPr>
        <dsp:cNvPr id="0" name=""/>
        <dsp:cNvSpPr/>
      </dsp:nvSpPr>
      <dsp:spPr>
        <a:xfrm>
          <a:off x="2458761" y="4402445"/>
          <a:ext cx="13932981" cy="1886762"/>
        </a:xfrm>
        <a:prstGeom prst="roundRect">
          <a:avLst>
            <a:gd name="adj" fmla="val 10000"/>
          </a:avLst>
        </a:prstGeom>
        <a:solidFill>
          <a:schemeClr val="accent2">
            <a:hueOff val="-1455363"/>
            <a:satOff val="-83928"/>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defRPr cap="all"/>
          </a:pPr>
          <a:r>
            <a:rPr lang="en-US" sz="4500" kern="1200"/>
            <a:t>Jak można rozwiązać ten konflikt</a:t>
          </a:r>
        </a:p>
      </dsp:txBody>
      <dsp:txXfrm>
        <a:off x="2514022" y="4457706"/>
        <a:ext cx="11366683" cy="1776240"/>
      </dsp:txXfrm>
    </dsp:sp>
    <dsp:sp modelId="{336CEE53-B176-4A9F-9B41-7B3EE9D4D2A8}">
      <dsp:nvSpPr>
        <dsp:cNvPr id="0" name=""/>
        <dsp:cNvSpPr/>
      </dsp:nvSpPr>
      <dsp:spPr>
        <a:xfrm>
          <a:off x="12706585" y="1430794"/>
          <a:ext cx="1226395" cy="1226395"/>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2982524" y="1430794"/>
        <a:ext cx="674517" cy="922862"/>
      </dsp:txXfrm>
    </dsp:sp>
    <dsp:sp modelId="{1C5C651F-0581-48D4-8F23-8CF41D7CA9C2}">
      <dsp:nvSpPr>
        <dsp:cNvPr id="0" name=""/>
        <dsp:cNvSpPr/>
      </dsp:nvSpPr>
      <dsp:spPr>
        <a:xfrm>
          <a:off x="13935966" y="3619439"/>
          <a:ext cx="1226395" cy="1226395"/>
        </a:xfrm>
        <a:prstGeom prst="downArrow">
          <a:avLst>
            <a:gd name="adj1" fmla="val 55000"/>
            <a:gd name="adj2" fmla="val 45000"/>
          </a:avLst>
        </a:prstGeom>
        <a:solidFill>
          <a:schemeClr val="accent2">
            <a:tint val="40000"/>
            <a:alpha val="90000"/>
            <a:hueOff val="-849226"/>
            <a:satOff val="-75346"/>
            <a:lumOff val="-769"/>
            <a:alphaOff val="0"/>
          </a:schemeClr>
        </a:solidFill>
        <a:ln w="25400" cap="flat" cmpd="sng" algn="ctr">
          <a:solidFill>
            <a:schemeClr val="accent2">
              <a:tint val="40000"/>
              <a:alpha val="90000"/>
              <a:hueOff val="-849226"/>
              <a:satOff val="-75346"/>
              <a:lumOff val="-7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4211905" y="3619439"/>
        <a:ext cx="674517" cy="922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0EDB9-7A06-864B-95AB-E141603A8495}">
      <dsp:nvSpPr>
        <dsp:cNvPr id="0" name=""/>
        <dsp:cNvSpPr/>
      </dsp:nvSpPr>
      <dsp:spPr>
        <a:xfrm>
          <a:off x="0" y="23208"/>
          <a:ext cx="13518870" cy="18556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l-PL" sz="2600" kern="1200" dirty="0"/>
            <a:t>Pierwszy krok powinien pokazać, że obie strony postrzegają drugą osobę jako równoprawnego uczestnika procesu rozwiązywania sporu. Uczestnicy powinni zgodzić się na podstawowe zasady procesu rozmowy, takie jak grzeczne słuchanie siebie nawzajem i powstrzymywanie się od przerywania lub osobistej krytyki.</a:t>
          </a:r>
          <a:endParaRPr lang="en-US" sz="2600" kern="1200" dirty="0"/>
        </a:p>
      </dsp:txBody>
      <dsp:txXfrm>
        <a:off x="90584" y="113792"/>
        <a:ext cx="13337702" cy="1674452"/>
      </dsp:txXfrm>
    </dsp:sp>
    <dsp:sp modelId="{E0A996B6-580F-3644-ABB0-CB8586BECD68}">
      <dsp:nvSpPr>
        <dsp:cNvPr id="0" name=""/>
        <dsp:cNvSpPr/>
      </dsp:nvSpPr>
      <dsp:spPr>
        <a:xfrm>
          <a:off x="0" y="1953709"/>
          <a:ext cx="13518870" cy="1855620"/>
        </a:xfrm>
        <a:prstGeom prst="roundRect">
          <a:avLst/>
        </a:prstGeom>
        <a:solidFill>
          <a:schemeClr val="accent5">
            <a:hueOff val="-1689636"/>
            <a:satOff val="-4355"/>
            <a:lumOff val="-2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l-PL" sz="2600" kern="1200" dirty="0"/>
            <a:t>Mediator może wprowadzić metody zmniejszenia bezpośredniej presji i podjąć kroki w celu rozwiązania sprawy lub przynajmniej uzgodnienia pewnych kwestii, po obiektywnym zdefiniowaniu rzeczywistego charakteru i kluczowych aspektów sporu.</a:t>
          </a:r>
          <a:endParaRPr lang="en-US" sz="2600" kern="1200" dirty="0"/>
        </a:p>
      </dsp:txBody>
      <dsp:txXfrm>
        <a:off x="90584" y="2044293"/>
        <a:ext cx="13337702" cy="1674452"/>
      </dsp:txXfrm>
    </dsp:sp>
    <dsp:sp modelId="{CEFC849E-CF61-DB44-A3D1-4DF714737AF3}">
      <dsp:nvSpPr>
        <dsp:cNvPr id="0" name=""/>
        <dsp:cNvSpPr/>
      </dsp:nvSpPr>
      <dsp:spPr>
        <a:xfrm>
          <a:off x="0" y="3884209"/>
          <a:ext cx="13518870" cy="1855620"/>
        </a:xfrm>
        <a:prstGeom prst="roundRect">
          <a:avLst/>
        </a:prstGeom>
        <a:solidFill>
          <a:schemeClr val="accent5">
            <a:hueOff val="-3379271"/>
            <a:satOff val="-8710"/>
            <a:lumOff val="-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l-PL" sz="2600" kern="1200" dirty="0"/>
            <a:t>Strony konfliktu muszą następnie wybrać, czy zająć stanowiska po przeciwnych stronach dyskusji (negocjacje pozycyjne), czy też usiąść obok siebie i zająć się podstawowymi kwestiami i fundamentalnymi przekonaniami, które leżą u podstaw sporu (negocjacje oparte na zasadach).</a:t>
          </a:r>
          <a:endParaRPr lang="en-US" sz="2600" kern="1200" dirty="0"/>
        </a:p>
      </dsp:txBody>
      <dsp:txXfrm>
        <a:off x="90584" y="3974793"/>
        <a:ext cx="13337702" cy="1674452"/>
      </dsp:txXfrm>
    </dsp:sp>
    <dsp:sp modelId="{CBA3267E-C785-E94A-B8EB-7DD327B358D0}">
      <dsp:nvSpPr>
        <dsp:cNvPr id="0" name=""/>
        <dsp:cNvSpPr/>
      </dsp:nvSpPr>
      <dsp:spPr>
        <a:xfrm>
          <a:off x="0" y="5814709"/>
          <a:ext cx="13518870" cy="1855620"/>
        </a:xfrm>
        <a:prstGeom prst="roundRect">
          <a:avLst/>
        </a:prstGeom>
        <a:solidFill>
          <a:schemeClr val="accent5">
            <a:hueOff val="-5068907"/>
            <a:satOff val="-13064"/>
            <a:lumOff val="-8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l-PL" sz="2600" kern="1200" dirty="0"/>
            <a:t>Ten rodzaj mediacji zakłada, że jako mediator lubisz prowadzić owocne rozmowy, a nie takie, które są bezowocne lub marnują Twój czas, i zapewnia pewne zasady do rozważenia.</a:t>
          </a:r>
          <a:endParaRPr lang="en-US" sz="2600" kern="1200" dirty="0"/>
        </a:p>
      </dsp:txBody>
      <dsp:txXfrm>
        <a:off x="90584" y="5905293"/>
        <a:ext cx="13337702" cy="1674452"/>
      </dsp:txXfrm>
    </dsp:sp>
    <dsp:sp modelId="{E0F15891-10D8-F445-B231-343F6AC74A66}">
      <dsp:nvSpPr>
        <dsp:cNvPr id="0" name=""/>
        <dsp:cNvSpPr/>
      </dsp:nvSpPr>
      <dsp:spPr>
        <a:xfrm>
          <a:off x="0" y="7745209"/>
          <a:ext cx="13518870" cy="1855620"/>
        </a:xfrm>
        <a:prstGeom prst="roundRect">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l-PL" sz="2600" kern="1200" dirty="0"/>
            <a:t>Ponieważ każde negocjacje są unikalne, nie może istnieć zestaw reguł. Niektóre z wielu rzeczy, które można poprawić poprzez czytanie, refleksję, a następnie stosowanie innowacyjnych technik negocjacyjnych, to nasze nastawienie, podejście i świadomość.</a:t>
          </a:r>
          <a:endParaRPr lang="en-US" sz="2600" kern="1200" dirty="0"/>
        </a:p>
      </dsp:txBody>
      <dsp:txXfrm>
        <a:off x="90584" y="7835793"/>
        <a:ext cx="13337702" cy="16744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722FC4-FA2B-491E-BD2F-BA208D1A4356}">
      <dsp:nvSpPr>
        <dsp:cNvPr id="0" name=""/>
        <dsp:cNvSpPr/>
      </dsp:nvSpPr>
      <dsp:spPr>
        <a:xfrm>
          <a:off x="0" y="0"/>
          <a:ext cx="13980244" cy="191828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pl-PL" sz="2300" kern="1200" dirty="0"/>
            <a:t>Mediacja prowadzona przez dwóch lub więcej mediatorów nazywana jest </a:t>
          </a:r>
          <a:r>
            <a:rPr lang="pl-PL" sz="2300" kern="1200" dirty="0" err="1"/>
            <a:t>komediacją</a:t>
          </a:r>
          <a:r>
            <a:rPr lang="pl-PL" sz="2300" kern="1200" dirty="0"/>
            <a:t>. </a:t>
          </a:r>
          <a:r>
            <a:rPr lang="pl-PL" sz="2300" kern="1200" dirty="0" err="1"/>
            <a:t>Komediacja</a:t>
          </a:r>
          <a:r>
            <a:rPr lang="pl-PL" sz="2300" kern="1200" dirty="0"/>
            <a:t> może zapewnić korzyści, a niektóre z nich wymieniono poniżej </a:t>
          </a:r>
          <a:r>
            <a:rPr lang="en-GB" sz="2300" kern="1200" dirty="0"/>
            <a:t>(Zariski, 2005):</a:t>
          </a:r>
          <a:endParaRPr lang="en-US" sz="2300" kern="1200" dirty="0"/>
        </a:p>
      </dsp:txBody>
      <dsp:txXfrm>
        <a:off x="56185" y="56185"/>
        <a:ext cx="11748174" cy="1805910"/>
      </dsp:txXfrm>
    </dsp:sp>
    <dsp:sp modelId="{E6B71549-6BF6-4D46-8B7A-C43D49A2D4EB}">
      <dsp:nvSpPr>
        <dsp:cNvPr id="0" name=""/>
        <dsp:cNvSpPr/>
      </dsp:nvSpPr>
      <dsp:spPr>
        <a:xfrm>
          <a:off x="1170845" y="2267058"/>
          <a:ext cx="13980244" cy="191828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pl-PL" sz="2300" kern="1200" dirty="0"/>
            <a:t>Jedną z nich jest zachowanie między mediatorami równowagi płciowej. Zatrudnienie kobiety i mężczyzny jako </a:t>
          </a:r>
          <a:r>
            <a:rPr lang="pl-PL" sz="2300" kern="1200" dirty="0" err="1"/>
            <a:t>komediatorów</a:t>
          </a:r>
          <a:r>
            <a:rPr lang="pl-PL" sz="2300" kern="1200" dirty="0"/>
            <a:t> pracujących razem przy jednej sprawie może pomóc w zapobieganiu poczuciu przewagi liczebnej i niekorzystnej sytuacji jednej ze stron w sytuacjach, w których relacje między płciami mogą stanowić problem, np. w takich jak kwestie małżeńskie lub molestowanie seksualne.</a:t>
          </a:r>
          <a:endParaRPr lang="en-US" sz="2300" kern="1200" dirty="0"/>
        </a:p>
      </dsp:txBody>
      <dsp:txXfrm>
        <a:off x="1227030" y="2323243"/>
        <a:ext cx="11450146" cy="1805910"/>
      </dsp:txXfrm>
    </dsp:sp>
    <dsp:sp modelId="{5494A79E-8C54-4C61-9715-8E7311ACDCE0}">
      <dsp:nvSpPr>
        <dsp:cNvPr id="0" name=""/>
        <dsp:cNvSpPr/>
      </dsp:nvSpPr>
      <dsp:spPr>
        <a:xfrm>
          <a:off x="2324215" y="4534117"/>
          <a:ext cx="13980244" cy="191828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pl-PL" sz="2300" kern="1200" dirty="0"/>
            <a:t>Zamiast jednej osoby, dwie podzielą między siebie obciążenie związane z procesem mediacji. W skomplikowanych okolicznościach </a:t>
          </a:r>
          <a:r>
            <a:rPr lang="pl-PL" sz="2300" kern="1200" dirty="0" err="1"/>
            <a:t>komediacja</a:t>
          </a:r>
          <a:r>
            <a:rPr lang="pl-PL" sz="2300" kern="1200" dirty="0"/>
            <a:t> może być pomocna.</a:t>
          </a:r>
          <a:endParaRPr lang="en-US" sz="2300" kern="1200" dirty="0"/>
        </a:p>
      </dsp:txBody>
      <dsp:txXfrm>
        <a:off x="2380400" y="4590302"/>
        <a:ext cx="11467621" cy="1805910"/>
      </dsp:txXfrm>
    </dsp:sp>
    <dsp:sp modelId="{E767B120-1F49-47FC-88BC-D4CD859DA447}">
      <dsp:nvSpPr>
        <dsp:cNvPr id="0" name=""/>
        <dsp:cNvSpPr/>
      </dsp:nvSpPr>
      <dsp:spPr>
        <a:xfrm>
          <a:off x="3495061" y="6801176"/>
          <a:ext cx="13980244" cy="191828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pl-PL" sz="2300" kern="1200" dirty="0"/>
            <a:t>Kolejną zaletą </a:t>
          </a:r>
          <a:r>
            <a:rPr lang="pl-PL" sz="2300" kern="1200" dirty="0" err="1"/>
            <a:t>współmediacji</a:t>
          </a:r>
          <a:r>
            <a:rPr lang="pl-PL" sz="2300" kern="1200" dirty="0"/>
            <a:t> jest możliwość skorzystania z pomocy mediatora będącego ekspertem w danej dziedzinie.</a:t>
          </a:r>
          <a:endParaRPr lang="en-US" sz="2300" kern="1200" dirty="0"/>
        </a:p>
      </dsp:txBody>
      <dsp:txXfrm>
        <a:off x="3551246" y="6857361"/>
        <a:ext cx="11450146" cy="1805910"/>
      </dsp:txXfrm>
    </dsp:sp>
    <dsp:sp modelId="{2D5CC4BE-83B2-4F4A-BCD5-594F36FB785E}">
      <dsp:nvSpPr>
        <dsp:cNvPr id="0" name=""/>
        <dsp:cNvSpPr/>
      </dsp:nvSpPr>
      <dsp:spPr>
        <a:xfrm>
          <a:off x="12733361" y="1469228"/>
          <a:ext cx="1246882" cy="1246882"/>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3013909" y="1469228"/>
        <a:ext cx="685786" cy="938279"/>
      </dsp:txXfrm>
    </dsp:sp>
    <dsp:sp modelId="{5CB8B104-2C1D-4422-900D-BD8A8DBB0E54}">
      <dsp:nvSpPr>
        <dsp:cNvPr id="0" name=""/>
        <dsp:cNvSpPr/>
      </dsp:nvSpPr>
      <dsp:spPr>
        <a:xfrm>
          <a:off x="13904207" y="3736287"/>
          <a:ext cx="1246882" cy="1246882"/>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4184755" y="3736287"/>
        <a:ext cx="685786" cy="938279"/>
      </dsp:txXfrm>
    </dsp:sp>
    <dsp:sp modelId="{69D65DC0-18AD-48AA-B723-D310F1BD214C}">
      <dsp:nvSpPr>
        <dsp:cNvPr id="0" name=""/>
        <dsp:cNvSpPr/>
      </dsp:nvSpPr>
      <dsp:spPr>
        <a:xfrm>
          <a:off x="15057577" y="6003346"/>
          <a:ext cx="1246882" cy="1246882"/>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5338125" y="6003346"/>
        <a:ext cx="685786" cy="9382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D16263-A0BF-1D4A-A55C-814BBF26EACD}">
      <dsp:nvSpPr>
        <dsp:cNvPr id="0" name=""/>
        <dsp:cNvSpPr/>
      </dsp:nvSpPr>
      <dsp:spPr>
        <a:xfrm>
          <a:off x="0" y="372506"/>
          <a:ext cx="12556968" cy="216450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l" sz="2500" kern="1200" dirty="0"/>
            <a:t>Mediacja ewaluatywna kładzie nacisk na zawarcie ugody zgodnie z prawami i uprawnieniami stron oraz w ramach przewidywanych ram rozstrzygnięcia sądowego. Mediator jest bardziej </a:t>
          </a:r>
          <a:r>
            <a:rPr lang="pl-PL" sz="2500" kern="1200" dirty="0"/>
            <a:t>interwencjonistyczny</a:t>
          </a:r>
          <a:r>
            <a:rPr lang="pl" sz="2500" kern="1200" dirty="0"/>
            <a:t>, bardziej skłonny do „ </a:t>
          </a:r>
          <a:r>
            <a:rPr lang="pl" sz="2500" i="1" kern="1200" dirty="0"/>
            <a:t>wydawania opinii, rekomendowania opcji i doradzania w sprawie normatywnych wyników sądu; mediatorzy są często znani z wiedzy specjalistycznej w kwestiach takich jak prawo rodzinne lub prawo pracy </a:t>
          </a:r>
          <a:r>
            <a:rPr lang="pl" sz="2500" kern="1200" dirty="0"/>
            <a:t>”.</a:t>
          </a:r>
          <a:endParaRPr lang="en-US" sz="2500" kern="1200" dirty="0"/>
        </a:p>
      </dsp:txBody>
      <dsp:txXfrm>
        <a:off x="105662" y="478168"/>
        <a:ext cx="12345644" cy="1953176"/>
      </dsp:txXfrm>
    </dsp:sp>
    <dsp:sp modelId="{A8FEB2FB-B4AE-B04D-B8E3-7D37C7509314}">
      <dsp:nvSpPr>
        <dsp:cNvPr id="0" name=""/>
        <dsp:cNvSpPr/>
      </dsp:nvSpPr>
      <dsp:spPr>
        <a:xfrm>
          <a:off x="0" y="2609006"/>
          <a:ext cx="12556968" cy="2164500"/>
        </a:xfrm>
        <a:prstGeom prst="roundRect">
          <a:avLst/>
        </a:prstGeom>
        <a:solidFill>
          <a:schemeClr val="accent5">
            <a:hueOff val="-2252848"/>
            <a:satOff val="-5806"/>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l-PL" sz="2500" kern="1200" dirty="0"/>
            <a:t>Prawnicy specjalizujący się w konkretnej dziedzinie prawa, która jest istotna dla danej sprawy, zazwyczaj pełnią rolę mediatorów oceniających. Przedstawią oni stronom ocenę zalet i ograniczeń ich sprawy, biorąc pod uwagę ich sytuację prawną. Mogą oni również udzielić porady na temat prawdopodobieństwa wyniku sprawy sądowej, jeśli zostaną o to poproszeni.</a:t>
          </a:r>
          <a:endParaRPr lang="en-US" sz="2500" kern="1200" dirty="0"/>
        </a:p>
      </dsp:txBody>
      <dsp:txXfrm>
        <a:off x="105662" y="2714668"/>
        <a:ext cx="12345644" cy="1953176"/>
      </dsp:txXfrm>
    </dsp:sp>
    <dsp:sp modelId="{355E26E9-1C38-854E-953D-F44D8410F209}">
      <dsp:nvSpPr>
        <dsp:cNvPr id="0" name=""/>
        <dsp:cNvSpPr/>
      </dsp:nvSpPr>
      <dsp:spPr>
        <a:xfrm>
          <a:off x="0" y="4845506"/>
          <a:ext cx="12556968" cy="2164500"/>
        </a:xfrm>
        <a:prstGeom prst="roundRect">
          <a:avLst/>
        </a:prstGeom>
        <a:solidFill>
          <a:schemeClr val="accent5">
            <a:hueOff val="-4505695"/>
            <a:satOff val="-11613"/>
            <a:lumOff val="-7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l-PL" sz="2500" kern="1200" dirty="0"/>
            <a:t>Mogą oni również udzielać wskazówek na temat dostępnych opcji ugodowych. Uczciwa ugoda jest zdecydowanie preferowana jako produktywna i opłacalna alternatywa dla działań prawnych. Uwagi wstępne są wygłaszane podczas połączonej sesji, po której strony są rozdzielane na cały dzień, a większość pracy jest wykonywana podczas spotkań.</a:t>
          </a:r>
          <a:endParaRPr lang="en-US" sz="2500" kern="1200" dirty="0"/>
        </a:p>
      </dsp:txBody>
      <dsp:txXfrm>
        <a:off x="105662" y="4951168"/>
        <a:ext cx="12345644" cy="1953176"/>
      </dsp:txXfrm>
    </dsp:sp>
    <dsp:sp modelId="{B46F144B-3028-8C40-9177-28ED484583FF}">
      <dsp:nvSpPr>
        <dsp:cNvPr id="0" name=""/>
        <dsp:cNvSpPr/>
      </dsp:nvSpPr>
      <dsp:spPr>
        <a:xfrm>
          <a:off x="0" y="7082006"/>
          <a:ext cx="12556968" cy="2164500"/>
        </a:xfrm>
        <a:prstGeom prst="roundRect">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l-PL" sz="2500" kern="1200" dirty="0"/>
            <a:t>Strategia ta jest odpowiednia w przypadku konfliktów gospodarczych i kontraktowych, gdy pożądany jest kompromis, a nie ma stałej relacji. Natomiast w sytuacjach wymagających bezpośredniego dialogu i kompromisu w biznesie, społeczności lub rozwiązywaniu skarg, ta metoda nie jest odpowiednia.</a:t>
          </a:r>
          <a:endParaRPr lang="en-US" sz="2500" kern="1200" dirty="0"/>
        </a:p>
      </dsp:txBody>
      <dsp:txXfrm>
        <a:off x="105662" y="7187668"/>
        <a:ext cx="12345644" cy="19531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D9E5EE-AE8F-468B-9DC0-CFC7968815D8}">
      <dsp:nvSpPr>
        <dsp:cNvPr id="0" name=""/>
        <dsp:cNvSpPr/>
      </dsp:nvSpPr>
      <dsp:spPr>
        <a:xfrm>
          <a:off x="0" y="911"/>
          <a:ext cx="16967966" cy="213384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EB9FAE-F12F-4B09-BC6C-F9B0DFEBA612}">
      <dsp:nvSpPr>
        <dsp:cNvPr id="0" name=""/>
        <dsp:cNvSpPr/>
      </dsp:nvSpPr>
      <dsp:spPr>
        <a:xfrm>
          <a:off x="645488" y="481027"/>
          <a:ext cx="1173616" cy="11736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FAFF692-7D68-43E8-9694-2CEC0EFCC21D}">
      <dsp:nvSpPr>
        <dsp:cNvPr id="0" name=""/>
        <dsp:cNvSpPr/>
      </dsp:nvSpPr>
      <dsp:spPr>
        <a:xfrm>
          <a:off x="2464593" y="911"/>
          <a:ext cx="14503372" cy="2133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832" tIns="225832" rIns="225832" bIns="225832" numCol="1" spcCol="1270" anchor="ctr" anchorCtr="0">
          <a:noAutofit/>
        </a:bodyPr>
        <a:lstStyle/>
        <a:p>
          <a:pPr marL="0" lvl="0" indent="0" algn="l" defTabSz="1066800">
            <a:lnSpc>
              <a:spcPct val="90000"/>
            </a:lnSpc>
            <a:spcBef>
              <a:spcPct val="0"/>
            </a:spcBef>
            <a:spcAft>
              <a:spcPct val="35000"/>
            </a:spcAft>
            <a:buNone/>
          </a:pPr>
          <a:r>
            <a:rPr lang="pl" sz="2400" kern="1200" dirty="0"/>
            <a:t>Mediator zazwyczaj czynnie uczestniczy w mediacji facylitacyjnej. Mediator nie przedstawia propozycji rozwiązań; jednak może podsuwać pomysły. Podczas gdy strony „nadzorują wynik”, mediator „nadzoruje proces” ( Zumeta , 2020).</a:t>
          </a:r>
          <a:endParaRPr lang="en-US" sz="2400" kern="1200" dirty="0"/>
        </a:p>
      </dsp:txBody>
      <dsp:txXfrm>
        <a:off x="2464593" y="911"/>
        <a:ext cx="14503372" cy="2133847"/>
      </dsp:txXfrm>
    </dsp:sp>
    <dsp:sp modelId="{86C8A80C-E204-473B-9A15-784F269B6B06}">
      <dsp:nvSpPr>
        <dsp:cNvPr id="0" name=""/>
        <dsp:cNvSpPr/>
      </dsp:nvSpPr>
      <dsp:spPr>
        <a:xfrm>
          <a:off x="0" y="2668221"/>
          <a:ext cx="16967966" cy="213384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C9B759-99DF-44CC-8248-D76E78BBFDA1}">
      <dsp:nvSpPr>
        <dsp:cNvPr id="0" name=""/>
        <dsp:cNvSpPr/>
      </dsp:nvSpPr>
      <dsp:spPr>
        <a:xfrm>
          <a:off x="645488" y="3148336"/>
          <a:ext cx="1173616" cy="117361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BC86E16-0691-421E-ABF7-1C0D0D4DE1BF}">
      <dsp:nvSpPr>
        <dsp:cNvPr id="0" name=""/>
        <dsp:cNvSpPr/>
      </dsp:nvSpPr>
      <dsp:spPr>
        <a:xfrm>
          <a:off x="2464593" y="2668221"/>
          <a:ext cx="14503372" cy="2133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832" tIns="225832" rIns="225832" bIns="225832" numCol="1" spcCol="1270" anchor="ctr" anchorCtr="0">
          <a:noAutofit/>
        </a:bodyPr>
        <a:lstStyle/>
        <a:p>
          <a:pPr marL="0" lvl="0" indent="0" algn="l" defTabSz="1066800">
            <a:lnSpc>
              <a:spcPct val="90000"/>
            </a:lnSpc>
            <a:spcBef>
              <a:spcPct val="0"/>
            </a:spcBef>
            <a:spcAft>
              <a:spcPct val="35000"/>
            </a:spcAft>
            <a:buNone/>
          </a:pPr>
          <a:r>
            <a:rPr lang="pl-PL" sz="2400" kern="1200" dirty="0"/>
            <a:t>Mediatorzy </a:t>
          </a:r>
          <a:r>
            <a:rPr lang="pl-PL" sz="2400" kern="1200" dirty="0" err="1"/>
            <a:t>facylitatywni</a:t>
          </a:r>
          <a:r>
            <a:rPr lang="pl-PL" sz="2400" kern="1200" dirty="0"/>
            <a:t> dbają o to, by decyzje stron podjęte zostały w oparciu o wiedzę i zrozumienie. Celem takiej mediacji jest zapewnienie stronom realnego wpływu na dokonywane wybory. </a:t>
          </a:r>
          <a:endParaRPr lang="en-US" sz="2400" kern="1200" dirty="0"/>
        </a:p>
      </dsp:txBody>
      <dsp:txXfrm>
        <a:off x="2464593" y="2668221"/>
        <a:ext cx="14503372" cy="2133847"/>
      </dsp:txXfrm>
    </dsp:sp>
    <dsp:sp modelId="{297958D8-99EE-4D87-A0AD-2B5796FB159A}">
      <dsp:nvSpPr>
        <dsp:cNvPr id="0" name=""/>
        <dsp:cNvSpPr/>
      </dsp:nvSpPr>
      <dsp:spPr>
        <a:xfrm>
          <a:off x="0" y="5335530"/>
          <a:ext cx="16967966" cy="213384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549160-27C6-4B13-9087-22C95D4507B4}">
      <dsp:nvSpPr>
        <dsp:cNvPr id="0" name=""/>
        <dsp:cNvSpPr/>
      </dsp:nvSpPr>
      <dsp:spPr>
        <a:xfrm>
          <a:off x="645488" y="5815646"/>
          <a:ext cx="1173616" cy="117361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22104E-1C8C-4AB1-8BF7-EA3A8A15F966}">
      <dsp:nvSpPr>
        <dsp:cNvPr id="0" name=""/>
        <dsp:cNvSpPr/>
      </dsp:nvSpPr>
      <dsp:spPr>
        <a:xfrm>
          <a:off x="2464593" y="5335530"/>
          <a:ext cx="14503372" cy="2133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832" tIns="225832" rIns="225832" bIns="225832" numCol="1" spcCol="1270" anchor="ctr" anchorCtr="0">
          <a:noAutofit/>
        </a:bodyPr>
        <a:lstStyle/>
        <a:p>
          <a:pPr marL="0" lvl="0" indent="0" algn="l" defTabSz="1066800">
            <a:lnSpc>
              <a:spcPct val="90000"/>
            </a:lnSpc>
            <a:spcBef>
              <a:spcPct val="0"/>
            </a:spcBef>
            <a:spcAft>
              <a:spcPct val="35000"/>
            </a:spcAft>
            <a:buNone/>
          </a:pPr>
          <a:r>
            <a:rPr lang="pl" sz="2400" kern="1200" dirty="0"/>
            <a:t>Mediator zapewnia korzystne dla stron metodyczne podejście, które strony mogą wykorzystać w poszukiwaniu polubownych rozwiązań. Przed wspólnym spotkaniem mediator odbywa z każdym indywidualną sesję. Ta strategia sprawdzi się w sprawach dotyczących relacji, w których rozwiązanie korzystne dla obu stron poiwnno sprzyjać utrzymaniu i budowaniu relacji, takich jak spory w miejscu pracy, w społecznościach, między rodzinami lub z klientami  dotyczące reklamacji.</a:t>
          </a:r>
          <a:endParaRPr lang="en-US" sz="2400" kern="1200" dirty="0"/>
        </a:p>
      </dsp:txBody>
      <dsp:txXfrm>
        <a:off x="2464593" y="5335530"/>
        <a:ext cx="14503372" cy="21338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9DEBF-B461-4C71-A6B8-839E27190AD1}">
      <dsp:nvSpPr>
        <dsp:cNvPr id="0" name=""/>
        <dsp:cNvSpPr/>
      </dsp:nvSpPr>
      <dsp:spPr>
        <a:xfrm>
          <a:off x="0" y="1228"/>
          <a:ext cx="17111231" cy="10809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B1289E-9C7E-4BEC-B076-14DBD7C48C8B}">
      <dsp:nvSpPr>
        <dsp:cNvPr id="0" name=""/>
        <dsp:cNvSpPr/>
      </dsp:nvSpPr>
      <dsp:spPr>
        <a:xfrm>
          <a:off x="326997" y="245757"/>
          <a:ext cx="594540" cy="5945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68E152-1248-4B02-B3AE-7A5F875C5464}">
      <dsp:nvSpPr>
        <dsp:cNvPr id="0" name=""/>
        <dsp:cNvSpPr/>
      </dsp:nvSpPr>
      <dsp:spPr>
        <a:xfrm>
          <a:off x="1248534" y="2536"/>
          <a:ext cx="15862696" cy="1080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04" tIns="114404" rIns="114404" bIns="114404" numCol="1" spcCol="1270" anchor="ctr" anchorCtr="0">
          <a:noAutofit/>
        </a:bodyPr>
        <a:lstStyle/>
        <a:p>
          <a:pPr marL="0" lvl="0" indent="0" algn="l" defTabSz="844550">
            <a:lnSpc>
              <a:spcPct val="100000"/>
            </a:lnSpc>
            <a:spcBef>
              <a:spcPct val="0"/>
            </a:spcBef>
            <a:spcAft>
              <a:spcPct val="35000"/>
            </a:spcAft>
            <a:buNone/>
          </a:pPr>
          <a:r>
            <a:rPr lang="pl-PL" sz="1900" kern="1200" dirty="0"/>
            <a:t>Mediacja wahadłowa - interakcje są zarządzane przez mediatora, a strony nie spotykają się.</a:t>
          </a:r>
          <a:endParaRPr lang="en-US" sz="1900" kern="1200" dirty="0"/>
        </a:p>
      </dsp:txBody>
      <dsp:txXfrm>
        <a:off x="1248534" y="2536"/>
        <a:ext cx="15862696" cy="1080982"/>
      </dsp:txXfrm>
    </dsp:sp>
    <dsp:sp modelId="{F587124B-E763-4DBB-B92A-5C1F3A8E118B}">
      <dsp:nvSpPr>
        <dsp:cNvPr id="0" name=""/>
        <dsp:cNvSpPr/>
      </dsp:nvSpPr>
      <dsp:spPr>
        <a:xfrm>
          <a:off x="0" y="1353765"/>
          <a:ext cx="17111231" cy="10809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77736A-E624-4944-98F6-3C1EFC74DF9F}">
      <dsp:nvSpPr>
        <dsp:cNvPr id="0" name=""/>
        <dsp:cNvSpPr/>
      </dsp:nvSpPr>
      <dsp:spPr>
        <a:xfrm>
          <a:off x="326997" y="1596986"/>
          <a:ext cx="594540" cy="59454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19B610-4854-47BD-A0DE-62DEE172A196}">
      <dsp:nvSpPr>
        <dsp:cNvPr id="0" name=""/>
        <dsp:cNvSpPr/>
      </dsp:nvSpPr>
      <dsp:spPr>
        <a:xfrm>
          <a:off x="1248534" y="1353765"/>
          <a:ext cx="15862696" cy="1080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04" tIns="114404" rIns="114404" bIns="114404" numCol="1" spcCol="1270" anchor="ctr" anchorCtr="0">
          <a:noAutofit/>
        </a:bodyPr>
        <a:lstStyle/>
        <a:p>
          <a:pPr marL="0" lvl="0" indent="0" algn="l" defTabSz="844550">
            <a:lnSpc>
              <a:spcPct val="100000"/>
            </a:lnSpc>
            <a:spcBef>
              <a:spcPct val="0"/>
            </a:spcBef>
            <a:spcAft>
              <a:spcPct val="35000"/>
            </a:spcAft>
            <a:buNone/>
          </a:pPr>
          <a:r>
            <a:rPr lang="pl-PL" sz="1900" kern="1200" dirty="0"/>
            <a:t>Mediacja wahadłowa może być skuteczna w napiętych sytuacjach kryzysowych. Chociaż celem może być ostateczne zbliżenie obu stron, nie zawsze tak się dzieje.</a:t>
          </a:r>
          <a:endParaRPr lang="en-US" sz="1900" kern="1200" dirty="0"/>
        </a:p>
      </dsp:txBody>
      <dsp:txXfrm>
        <a:off x="1248534" y="1353765"/>
        <a:ext cx="15862696" cy="1080982"/>
      </dsp:txXfrm>
    </dsp:sp>
    <dsp:sp modelId="{BD7BD2B6-AE66-4184-8D2B-6B75E2000304}">
      <dsp:nvSpPr>
        <dsp:cNvPr id="0" name=""/>
        <dsp:cNvSpPr/>
      </dsp:nvSpPr>
      <dsp:spPr>
        <a:xfrm>
          <a:off x="0" y="2704993"/>
          <a:ext cx="17111231" cy="10809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783231-6BC2-4F5E-93A0-5D4C63201C98}">
      <dsp:nvSpPr>
        <dsp:cNvPr id="0" name=""/>
        <dsp:cNvSpPr/>
      </dsp:nvSpPr>
      <dsp:spPr>
        <a:xfrm>
          <a:off x="326997" y="2948214"/>
          <a:ext cx="594540" cy="59454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6F1B02-3BA1-4A62-A30C-D06B1BB09724}">
      <dsp:nvSpPr>
        <dsp:cNvPr id="0" name=""/>
        <dsp:cNvSpPr/>
      </dsp:nvSpPr>
      <dsp:spPr>
        <a:xfrm>
          <a:off x="1248534" y="2704993"/>
          <a:ext cx="15862696" cy="1080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04" tIns="114404" rIns="114404" bIns="114404" numCol="1" spcCol="1270" anchor="ctr" anchorCtr="0">
          <a:noAutofit/>
        </a:bodyPr>
        <a:lstStyle/>
        <a:p>
          <a:pPr marL="0" lvl="0" indent="0" algn="l" defTabSz="844550">
            <a:lnSpc>
              <a:spcPct val="100000"/>
            </a:lnSpc>
            <a:spcBef>
              <a:spcPct val="0"/>
            </a:spcBef>
            <a:spcAft>
              <a:spcPct val="35000"/>
            </a:spcAft>
            <a:buNone/>
          </a:pPr>
          <a:r>
            <a:rPr lang="pl-PL" sz="1900" kern="1200" dirty="0"/>
            <a:t>Zatrudnienie strony trzeciej do przekazywania informacji między stronami jest podstawą mediacji wahadłowej; działa ona jako godny zaufania kanał komunikacji, który nie jest podatny na odgrywanie ról w kontaktach bezpośrednich.</a:t>
          </a:r>
          <a:endParaRPr lang="en-US" sz="1900" kern="1200" dirty="0"/>
        </a:p>
      </dsp:txBody>
      <dsp:txXfrm>
        <a:off x="1248534" y="2704993"/>
        <a:ext cx="15862696" cy="1080982"/>
      </dsp:txXfrm>
    </dsp:sp>
    <dsp:sp modelId="{CEAC71D0-9B6D-4BBF-9B32-ECE5ADF9CC56}">
      <dsp:nvSpPr>
        <dsp:cNvPr id="0" name=""/>
        <dsp:cNvSpPr/>
      </dsp:nvSpPr>
      <dsp:spPr>
        <a:xfrm>
          <a:off x="0" y="4056221"/>
          <a:ext cx="17111231" cy="10809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4FAD0D-87D9-4B81-9168-DCA9857DDEF2}">
      <dsp:nvSpPr>
        <dsp:cNvPr id="0" name=""/>
        <dsp:cNvSpPr/>
      </dsp:nvSpPr>
      <dsp:spPr>
        <a:xfrm>
          <a:off x="326997" y="4299442"/>
          <a:ext cx="594540" cy="59454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C3CC58-21EC-4D09-825F-8BD065483A44}">
      <dsp:nvSpPr>
        <dsp:cNvPr id="0" name=""/>
        <dsp:cNvSpPr/>
      </dsp:nvSpPr>
      <dsp:spPr>
        <a:xfrm>
          <a:off x="1248534" y="4056221"/>
          <a:ext cx="15862696" cy="1080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04" tIns="114404" rIns="114404" bIns="114404" numCol="1" spcCol="1270" anchor="ctr" anchorCtr="0">
          <a:noAutofit/>
        </a:bodyPr>
        <a:lstStyle/>
        <a:p>
          <a:pPr marL="0" lvl="0" indent="0" algn="l" defTabSz="844550">
            <a:lnSpc>
              <a:spcPct val="100000"/>
            </a:lnSpc>
            <a:spcBef>
              <a:spcPct val="0"/>
            </a:spcBef>
            <a:spcAft>
              <a:spcPct val="35000"/>
            </a:spcAft>
            <a:buNone/>
          </a:pPr>
          <a:r>
            <a:rPr lang="pl-PL" sz="1900" kern="1200" dirty="0"/>
            <a:t>Oprócz pełnienia roli pośrednika w przekazywaniu zapytań i odpowiedzi, mediator może przedstawić poufne pomysły na rozwiązanie sporu.</a:t>
          </a:r>
          <a:endParaRPr lang="en-US" sz="1900" kern="1200" dirty="0"/>
        </a:p>
      </dsp:txBody>
      <dsp:txXfrm>
        <a:off x="1248534" y="4056221"/>
        <a:ext cx="15862696" cy="1080982"/>
      </dsp:txXfrm>
    </dsp:sp>
    <dsp:sp modelId="{2AC1BE22-30D3-4BAC-A8A6-0DF14CA7DC4D}">
      <dsp:nvSpPr>
        <dsp:cNvPr id="0" name=""/>
        <dsp:cNvSpPr/>
      </dsp:nvSpPr>
      <dsp:spPr>
        <a:xfrm>
          <a:off x="0" y="5407449"/>
          <a:ext cx="17111231" cy="10809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8981A4-8BBA-4CC0-A497-59C2751B6182}">
      <dsp:nvSpPr>
        <dsp:cNvPr id="0" name=""/>
        <dsp:cNvSpPr/>
      </dsp:nvSpPr>
      <dsp:spPr>
        <a:xfrm>
          <a:off x="326997" y="5650670"/>
          <a:ext cx="594540" cy="59454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FC0956-ACBE-46C6-B4DE-729518E57366}">
      <dsp:nvSpPr>
        <dsp:cNvPr id="0" name=""/>
        <dsp:cNvSpPr/>
      </dsp:nvSpPr>
      <dsp:spPr>
        <a:xfrm>
          <a:off x="1248534" y="5407449"/>
          <a:ext cx="15862696" cy="1080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04" tIns="114404" rIns="114404" bIns="114404" numCol="1" spcCol="1270" anchor="ctr" anchorCtr="0">
          <a:noAutofit/>
        </a:bodyPr>
        <a:lstStyle/>
        <a:p>
          <a:pPr marL="0" lvl="0" indent="0" algn="l" defTabSz="844550">
            <a:lnSpc>
              <a:spcPct val="100000"/>
            </a:lnSpc>
            <a:spcBef>
              <a:spcPct val="0"/>
            </a:spcBef>
            <a:spcAft>
              <a:spcPct val="35000"/>
            </a:spcAft>
            <a:buNone/>
          </a:pPr>
          <a:r>
            <a:rPr lang="pl-PL" sz="1900" kern="1200" dirty="0"/>
            <a:t>Strony nie będą odczuwały potrzeby korzystania ze strategii, które często stosują w publicznych dialogach, jeśli komunikacja będzie miała charakter prywatny i pośredni, i będą w stanie osiągnąć stopień zaufania, który nie byłby możliwy do osiągnięcia w innych okolicznościach.</a:t>
          </a:r>
          <a:endParaRPr lang="en-US" sz="1900" kern="1200" dirty="0"/>
        </a:p>
      </dsp:txBody>
      <dsp:txXfrm>
        <a:off x="1248534" y="5407449"/>
        <a:ext cx="15862696" cy="1080982"/>
      </dsp:txXfrm>
    </dsp:sp>
    <dsp:sp modelId="{50B751B5-0837-4E8F-8EAA-2D18465C7984}">
      <dsp:nvSpPr>
        <dsp:cNvPr id="0" name=""/>
        <dsp:cNvSpPr/>
      </dsp:nvSpPr>
      <dsp:spPr>
        <a:xfrm>
          <a:off x="0" y="6758677"/>
          <a:ext cx="17111231" cy="10809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2EBB4A-6D0B-46BD-8BCA-3FCC6B1F5AEC}">
      <dsp:nvSpPr>
        <dsp:cNvPr id="0" name=""/>
        <dsp:cNvSpPr/>
      </dsp:nvSpPr>
      <dsp:spPr>
        <a:xfrm>
          <a:off x="326997" y="7001898"/>
          <a:ext cx="594540" cy="59454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D5B1BB-D326-4AA9-B1C8-2D8C31FD5889}">
      <dsp:nvSpPr>
        <dsp:cNvPr id="0" name=""/>
        <dsp:cNvSpPr/>
      </dsp:nvSpPr>
      <dsp:spPr>
        <a:xfrm>
          <a:off x="1248534" y="6758677"/>
          <a:ext cx="15862696" cy="1080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04" tIns="114404" rIns="114404" bIns="114404" numCol="1" spcCol="1270" anchor="ctr" anchorCtr="0">
          <a:noAutofit/>
        </a:bodyPr>
        <a:lstStyle/>
        <a:p>
          <a:pPr marL="0" lvl="0" indent="0" algn="l" defTabSz="844550">
            <a:lnSpc>
              <a:spcPct val="100000"/>
            </a:lnSpc>
            <a:spcBef>
              <a:spcPct val="0"/>
            </a:spcBef>
            <a:spcAft>
              <a:spcPct val="35000"/>
            </a:spcAft>
            <a:buNone/>
          </a:pPr>
          <a:r>
            <a:rPr lang="pl-PL" sz="1900" kern="1200" dirty="0"/>
            <a:t>Spotkania twarzą w twarz, a nawet regularne interakcje mogą się rozpocząć, jeśli zaufanie i stopień wzajemnego zrozumienia zostaną osiągnięte.</a:t>
          </a:r>
          <a:endParaRPr lang="en-US" sz="1900" kern="1200" dirty="0"/>
        </a:p>
      </dsp:txBody>
      <dsp:txXfrm>
        <a:off x="1248534" y="6758677"/>
        <a:ext cx="15862696" cy="108098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tmp"/></Relationships>
</file>

<file path=ppt/slides/_rels/slide3.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pl.wikipedia.org/w/index.php?title=Konflikt_warto%C5%9Bci&amp;action=edit&amp;redlink=1" TargetMode="External"/><Relationship Id="rId2" Type="http://schemas.openxmlformats.org/officeDocument/2006/relationships/hyperlink" Target="https://pl.wikipedia.org/wiki/Konflikt_interes%C3%B3w" TargetMode="External"/><Relationship Id="rId1" Type="http://schemas.openxmlformats.org/officeDocument/2006/relationships/slideLayout" Target="../slideLayouts/slideLayout7.xml"/><Relationship Id="rId5" Type="http://schemas.openxmlformats.org/officeDocument/2006/relationships/hyperlink" Target="https://pl.wikipedia.org/w/index.php?title=Konflikt_danych&amp;action=edit&amp;redlink=1" TargetMode="External"/><Relationship Id="rId4" Type="http://schemas.openxmlformats.org/officeDocument/2006/relationships/hyperlink" Target="https://pl.wikipedia.org/w/index.php?title=Konflikt_relacji&amp;action=edit&amp;redlink=1"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572" y="0"/>
            <a:ext cx="18292572" cy="10326242"/>
          </a:xfrm>
          <a:custGeom>
            <a:avLst/>
            <a:gdLst/>
            <a:ahLst/>
            <a:cxnLst/>
            <a:rect l="l" t="t" r="r" b="b"/>
            <a:pathLst>
              <a:path w="18292572" h="10326242">
                <a:moveTo>
                  <a:pt x="0" y="0"/>
                </a:moveTo>
                <a:lnTo>
                  <a:pt x="18292572" y="0"/>
                </a:lnTo>
                <a:lnTo>
                  <a:pt x="18292572" y="10326242"/>
                </a:lnTo>
                <a:lnTo>
                  <a:pt x="0" y="10326242"/>
                </a:lnTo>
                <a:lnTo>
                  <a:pt x="0" y="0"/>
                </a:lnTo>
                <a:close/>
              </a:path>
            </a:pathLst>
          </a:custGeom>
          <a:blipFill>
            <a:blip r:embed="rId2"/>
            <a:stretch>
              <a:fillRect t="-16306" r="-479" b="-2356"/>
            </a:stretch>
          </a:blipFill>
        </p:spPr>
        <p:txBody>
          <a:bodyPr/>
          <a:lstStyle/>
          <a:p>
            <a:endParaRPr lang="pl-PL"/>
          </a:p>
        </p:txBody>
      </p:sp>
      <p:grpSp>
        <p:nvGrpSpPr>
          <p:cNvPr id="3" name="Group 3"/>
          <p:cNvGrpSpPr/>
          <p:nvPr/>
        </p:nvGrpSpPr>
        <p:grpSpPr>
          <a:xfrm>
            <a:off x="13091620" y="6312221"/>
            <a:ext cx="508689" cy="3182752"/>
            <a:chOff x="0" y="0"/>
            <a:chExt cx="678252" cy="4243670"/>
          </a:xfrm>
        </p:grpSpPr>
        <p:sp>
          <p:nvSpPr>
            <p:cNvPr id="4" name="Freeform 4"/>
            <p:cNvSpPr/>
            <p:nvPr/>
          </p:nvSpPr>
          <p:spPr>
            <a:xfrm>
              <a:off x="0" y="0"/>
              <a:ext cx="678307" cy="4243705"/>
            </a:xfrm>
            <a:custGeom>
              <a:avLst/>
              <a:gdLst/>
              <a:ahLst/>
              <a:cxnLst/>
              <a:rect l="l" t="t" r="r" b="b"/>
              <a:pathLst>
                <a:path w="678307" h="4243705">
                  <a:moveTo>
                    <a:pt x="678307" y="4243705"/>
                  </a:moveTo>
                  <a:lnTo>
                    <a:pt x="0" y="3896868"/>
                  </a:lnTo>
                  <a:lnTo>
                    <a:pt x="0" y="0"/>
                  </a:lnTo>
                  <a:lnTo>
                    <a:pt x="678307" y="346837"/>
                  </a:lnTo>
                  <a:lnTo>
                    <a:pt x="678307" y="4243705"/>
                  </a:lnTo>
                </a:path>
              </a:pathLst>
            </a:custGeom>
            <a:solidFill>
              <a:srgbClr val="276F8C"/>
            </a:solidFill>
          </p:spPr>
          <p:txBody>
            <a:bodyPr/>
            <a:lstStyle/>
            <a:p>
              <a:endParaRPr lang="pl-PL"/>
            </a:p>
          </p:txBody>
        </p:sp>
      </p:grpSp>
      <p:grpSp>
        <p:nvGrpSpPr>
          <p:cNvPr id="5" name="Group 5"/>
          <p:cNvGrpSpPr/>
          <p:nvPr/>
        </p:nvGrpSpPr>
        <p:grpSpPr>
          <a:xfrm>
            <a:off x="13093108" y="6147500"/>
            <a:ext cx="302785" cy="3083708"/>
            <a:chOff x="0" y="0"/>
            <a:chExt cx="403714" cy="4111610"/>
          </a:xfrm>
        </p:grpSpPr>
        <p:sp>
          <p:nvSpPr>
            <p:cNvPr id="6" name="Freeform 6"/>
            <p:cNvSpPr/>
            <p:nvPr/>
          </p:nvSpPr>
          <p:spPr>
            <a:xfrm>
              <a:off x="0" y="0"/>
              <a:ext cx="403733" cy="4111625"/>
            </a:xfrm>
            <a:custGeom>
              <a:avLst/>
              <a:gdLst/>
              <a:ahLst/>
              <a:cxnLst/>
              <a:rect l="l" t="t" r="r" b="b"/>
              <a:pathLst>
                <a:path w="403733" h="4111625">
                  <a:moveTo>
                    <a:pt x="403733" y="3916299"/>
                  </a:moveTo>
                  <a:lnTo>
                    <a:pt x="0" y="4111625"/>
                  </a:lnTo>
                  <a:lnTo>
                    <a:pt x="0" y="193548"/>
                  </a:lnTo>
                  <a:lnTo>
                    <a:pt x="403733" y="0"/>
                  </a:lnTo>
                  <a:lnTo>
                    <a:pt x="403733" y="3916299"/>
                  </a:lnTo>
                </a:path>
              </a:pathLst>
            </a:custGeom>
            <a:solidFill>
              <a:srgbClr val="1A4A5D"/>
            </a:solidFill>
          </p:spPr>
          <p:txBody>
            <a:bodyPr/>
            <a:lstStyle/>
            <a:p>
              <a:endParaRPr lang="pl-PL"/>
            </a:p>
          </p:txBody>
        </p:sp>
      </p:grpSp>
      <p:grpSp>
        <p:nvGrpSpPr>
          <p:cNvPr id="7" name="Group 7"/>
          <p:cNvGrpSpPr/>
          <p:nvPr/>
        </p:nvGrpSpPr>
        <p:grpSpPr>
          <a:xfrm>
            <a:off x="-4572" y="6147501"/>
            <a:ext cx="13399529" cy="2941162"/>
            <a:chOff x="0" y="0"/>
            <a:chExt cx="17866038" cy="3921550"/>
          </a:xfrm>
        </p:grpSpPr>
        <p:sp>
          <p:nvSpPr>
            <p:cNvPr id="8" name="Freeform 8"/>
            <p:cNvSpPr/>
            <p:nvPr/>
          </p:nvSpPr>
          <p:spPr>
            <a:xfrm>
              <a:off x="0" y="0"/>
              <a:ext cx="17865979" cy="3921506"/>
            </a:xfrm>
            <a:custGeom>
              <a:avLst/>
              <a:gdLst/>
              <a:ahLst/>
              <a:cxnLst/>
              <a:rect l="l" t="t" r="r" b="b"/>
              <a:pathLst>
                <a:path w="17865979" h="3921506">
                  <a:moveTo>
                    <a:pt x="0" y="0"/>
                  </a:moveTo>
                  <a:lnTo>
                    <a:pt x="17865979" y="0"/>
                  </a:lnTo>
                  <a:lnTo>
                    <a:pt x="17865979" y="3921506"/>
                  </a:lnTo>
                  <a:lnTo>
                    <a:pt x="0" y="3921506"/>
                  </a:lnTo>
                  <a:lnTo>
                    <a:pt x="0" y="0"/>
                  </a:lnTo>
                </a:path>
              </a:pathLst>
            </a:custGeom>
            <a:solidFill>
              <a:srgbClr val="3494BA"/>
            </a:solidFill>
          </p:spPr>
          <p:txBody>
            <a:bodyPr/>
            <a:lstStyle/>
            <a:p>
              <a:endParaRPr lang="pl-PL"/>
            </a:p>
          </p:txBody>
        </p:sp>
      </p:grpSp>
      <p:sp>
        <p:nvSpPr>
          <p:cNvPr id="9" name="TextBox 9"/>
          <p:cNvSpPr txBox="1"/>
          <p:nvPr/>
        </p:nvSpPr>
        <p:spPr>
          <a:xfrm>
            <a:off x="531055" y="6320303"/>
            <a:ext cx="12772460" cy="1641475"/>
          </a:xfrm>
          <a:prstGeom prst="rect">
            <a:avLst/>
          </a:prstGeom>
        </p:spPr>
        <p:txBody>
          <a:bodyPr lIns="0" tIns="0" rIns="0" bIns="0" rtlCol="0" anchor="t">
            <a:spAutoFit/>
          </a:bodyPr>
          <a:lstStyle/>
          <a:p>
            <a:pPr algn="l">
              <a:lnSpc>
                <a:spcPts val="6415"/>
              </a:lnSpc>
            </a:pPr>
            <a:r>
              <a:rPr lang="en-US" sz="5940" spc="-236" dirty="0">
                <a:solidFill>
                  <a:srgbClr val="FFFFFF"/>
                </a:solidFill>
                <a:latin typeface="Open Sans Bold"/>
              </a:rPr>
              <a:t>MEDIACJA WIELOKULTUROWA </a:t>
            </a:r>
            <a:r>
              <a:rPr lang="pl-PL" sz="5940" spc="-236" dirty="0">
                <a:solidFill>
                  <a:srgbClr val="FFFFFF"/>
                </a:solidFill>
                <a:latin typeface="Open Sans Bold"/>
              </a:rPr>
              <a:t>– konflikty</a:t>
            </a:r>
            <a:endParaRPr lang="en-US" sz="5940" spc="-236" dirty="0">
              <a:solidFill>
                <a:srgbClr val="FFFFFF"/>
              </a:solidFill>
              <a:latin typeface="Open Sans Bold"/>
            </a:endParaRPr>
          </a:p>
        </p:txBody>
      </p:sp>
      <p:grpSp>
        <p:nvGrpSpPr>
          <p:cNvPr id="10" name="Group 10"/>
          <p:cNvGrpSpPr/>
          <p:nvPr/>
        </p:nvGrpSpPr>
        <p:grpSpPr>
          <a:xfrm>
            <a:off x="13601700" y="6565900"/>
            <a:ext cx="4681728" cy="2929073"/>
            <a:chOff x="0" y="0"/>
            <a:chExt cx="6242304" cy="3905430"/>
          </a:xfrm>
        </p:grpSpPr>
        <p:sp>
          <p:nvSpPr>
            <p:cNvPr id="11" name="Freeform 11"/>
            <p:cNvSpPr/>
            <p:nvPr/>
          </p:nvSpPr>
          <p:spPr>
            <a:xfrm>
              <a:off x="0" y="0"/>
              <a:ext cx="6242304" cy="3905377"/>
            </a:xfrm>
            <a:custGeom>
              <a:avLst/>
              <a:gdLst/>
              <a:ahLst/>
              <a:cxnLst/>
              <a:rect l="l" t="t" r="r" b="b"/>
              <a:pathLst>
                <a:path w="6242304" h="3905377">
                  <a:moveTo>
                    <a:pt x="0" y="0"/>
                  </a:moveTo>
                  <a:lnTo>
                    <a:pt x="6242304" y="0"/>
                  </a:lnTo>
                  <a:lnTo>
                    <a:pt x="6242304" y="3905377"/>
                  </a:lnTo>
                  <a:lnTo>
                    <a:pt x="0" y="3905377"/>
                  </a:lnTo>
                  <a:lnTo>
                    <a:pt x="0" y="0"/>
                  </a:lnTo>
                </a:path>
              </a:pathLst>
            </a:custGeom>
            <a:solidFill>
              <a:srgbClr val="3494BA"/>
            </a:solidFill>
          </p:spPr>
          <p:txBody>
            <a:bodyPr/>
            <a:lstStyle/>
            <a:p>
              <a:endParaRPr lang="pl-PL"/>
            </a:p>
          </p:txBody>
        </p:sp>
      </p:grpSp>
      <p:sp>
        <p:nvSpPr>
          <p:cNvPr id="12" name="Freeform 12"/>
          <p:cNvSpPr/>
          <p:nvPr/>
        </p:nvSpPr>
        <p:spPr>
          <a:xfrm>
            <a:off x="4574" y="8315223"/>
            <a:ext cx="13390383" cy="2011019"/>
          </a:xfrm>
          <a:custGeom>
            <a:avLst/>
            <a:gdLst/>
            <a:ahLst/>
            <a:cxnLst/>
            <a:rect l="l" t="t" r="r" b="b"/>
            <a:pathLst>
              <a:path w="13390383" h="2011019">
                <a:moveTo>
                  <a:pt x="0" y="0"/>
                </a:moveTo>
                <a:lnTo>
                  <a:pt x="13390382" y="0"/>
                </a:lnTo>
                <a:lnTo>
                  <a:pt x="13390382" y="2011019"/>
                </a:lnTo>
                <a:lnTo>
                  <a:pt x="0" y="2011019"/>
                </a:lnTo>
                <a:lnTo>
                  <a:pt x="0" y="0"/>
                </a:lnTo>
                <a:close/>
              </a:path>
            </a:pathLst>
          </a:custGeom>
          <a:blipFill>
            <a:blip r:embed="rId3"/>
            <a:stretch>
              <a:fillRect t="-7427" b="-7427"/>
            </a:stretch>
          </a:blipFill>
        </p:spPr>
        <p:txBody>
          <a:bodyPr/>
          <a:lstStyle/>
          <a:p>
            <a:endParaRPr lang="pl-PL"/>
          </a:p>
        </p:txBody>
      </p:sp>
      <p:sp>
        <p:nvSpPr>
          <p:cNvPr id="13" name="Freeform 13"/>
          <p:cNvSpPr/>
          <p:nvPr/>
        </p:nvSpPr>
        <p:spPr>
          <a:xfrm>
            <a:off x="14505970" y="6562838"/>
            <a:ext cx="3073332" cy="2929242"/>
          </a:xfrm>
          <a:custGeom>
            <a:avLst/>
            <a:gdLst/>
            <a:ahLst/>
            <a:cxnLst/>
            <a:rect l="l" t="t" r="r" b="b"/>
            <a:pathLst>
              <a:path w="3073332" h="2929242">
                <a:moveTo>
                  <a:pt x="0" y="0"/>
                </a:moveTo>
                <a:lnTo>
                  <a:pt x="3073332" y="0"/>
                </a:lnTo>
                <a:lnTo>
                  <a:pt x="3073332" y="2929242"/>
                </a:lnTo>
                <a:lnTo>
                  <a:pt x="0" y="2929242"/>
                </a:lnTo>
                <a:lnTo>
                  <a:pt x="0" y="0"/>
                </a:lnTo>
                <a:close/>
              </a:path>
            </a:pathLst>
          </a:custGeom>
          <a:blipFill>
            <a:blip r:embed="rId4"/>
            <a:stretch>
              <a:fillRect t="-435" b="-435"/>
            </a:stretch>
          </a:blipFill>
        </p:spPr>
        <p:txBody>
          <a:bodyPr/>
          <a:lstStyle/>
          <a:p>
            <a:endParaRPr lang="pl-PL"/>
          </a:p>
        </p:txBody>
      </p:sp>
      <p:grpSp>
        <p:nvGrpSpPr>
          <p:cNvPr id="14" name="Group 14"/>
          <p:cNvGrpSpPr/>
          <p:nvPr/>
        </p:nvGrpSpPr>
        <p:grpSpPr>
          <a:xfrm>
            <a:off x="13600308" y="6562838"/>
            <a:ext cx="1144390" cy="2929074"/>
            <a:chOff x="0" y="0"/>
            <a:chExt cx="1525854" cy="3905432"/>
          </a:xfrm>
        </p:grpSpPr>
        <p:sp>
          <p:nvSpPr>
            <p:cNvPr id="15" name="Freeform 15"/>
            <p:cNvSpPr/>
            <p:nvPr/>
          </p:nvSpPr>
          <p:spPr>
            <a:xfrm>
              <a:off x="0" y="0"/>
              <a:ext cx="1525905" cy="3905377"/>
            </a:xfrm>
            <a:custGeom>
              <a:avLst/>
              <a:gdLst/>
              <a:ahLst/>
              <a:cxnLst/>
              <a:rect l="l" t="t" r="r" b="b"/>
              <a:pathLst>
                <a:path w="1525905" h="3905377">
                  <a:moveTo>
                    <a:pt x="0" y="0"/>
                  </a:moveTo>
                  <a:lnTo>
                    <a:pt x="1525905" y="0"/>
                  </a:lnTo>
                  <a:lnTo>
                    <a:pt x="1525905" y="3905377"/>
                  </a:lnTo>
                  <a:lnTo>
                    <a:pt x="0" y="3905377"/>
                  </a:lnTo>
                  <a:lnTo>
                    <a:pt x="0" y="0"/>
                  </a:lnTo>
                </a:path>
              </a:pathLst>
            </a:custGeom>
            <a:solidFill>
              <a:srgbClr val="FFFFFF"/>
            </a:solidFill>
          </p:spPr>
          <p:txBody>
            <a:bodyPr/>
            <a:lstStyle/>
            <a:p>
              <a:endParaRPr lang="pl-PL"/>
            </a:p>
          </p:txBody>
        </p:sp>
      </p:grpSp>
      <p:grpSp>
        <p:nvGrpSpPr>
          <p:cNvPr id="16" name="Group 16"/>
          <p:cNvGrpSpPr/>
          <p:nvPr/>
        </p:nvGrpSpPr>
        <p:grpSpPr>
          <a:xfrm>
            <a:off x="17392380" y="6562838"/>
            <a:ext cx="895620" cy="2929071"/>
            <a:chOff x="0" y="0"/>
            <a:chExt cx="1194160" cy="3905428"/>
          </a:xfrm>
        </p:grpSpPr>
        <p:sp>
          <p:nvSpPr>
            <p:cNvPr id="17" name="Freeform 17"/>
            <p:cNvSpPr/>
            <p:nvPr/>
          </p:nvSpPr>
          <p:spPr>
            <a:xfrm>
              <a:off x="0" y="0"/>
              <a:ext cx="1194181" cy="3905377"/>
            </a:xfrm>
            <a:custGeom>
              <a:avLst/>
              <a:gdLst/>
              <a:ahLst/>
              <a:cxnLst/>
              <a:rect l="l" t="t" r="r" b="b"/>
              <a:pathLst>
                <a:path w="1194181" h="3905377">
                  <a:moveTo>
                    <a:pt x="0" y="0"/>
                  </a:moveTo>
                  <a:lnTo>
                    <a:pt x="1194181" y="0"/>
                  </a:lnTo>
                  <a:lnTo>
                    <a:pt x="1194181" y="3905377"/>
                  </a:lnTo>
                  <a:lnTo>
                    <a:pt x="0" y="3905377"/>
                  </a:lnTo>
                  <a:lnTo>
                    <a:pt x="0" y="0"/>
                  </a:lnTo>
                </a:path>
              </a:pathLst>
            </a:custGeom>
            <a:solidFill>
              <a:srgbClr val="FFFFFF"/>
            </a:solidFill>
          </p:spPr>
          <p:txBody>
            <a:bodyPr/>
            <a:lstStyle/>
            <a:p>
              <a:endParaRPr lang="pl-PL"/>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76DC5989-8AEF-5B11-E63E-666816DAD56C}"/>
              </a:ext>
            </a:extLst>
          </p:cNvPr>
          <p:cNvSpPr txBox="1"/>
          <p:nvPr/>
        </p:nvSpPr>
        <p:spPr>
          <a:xfrm>
            <a:off x="1143000" y="2101402"/>
            <a:ext cx="12573000" cy="6370975"/>
          </a:xfrm>
          <a:prstGeom prst="rect">
            <a:avLst/>
          </a:prstGeom>
          <a:noFill/>
        </p:spPr>
        <p:txBody>
          <a:bodyPr wrap="square">
            <a:spAutoFit/>
          </a:bodyPr>
          <a:lstStyle/>
          <a:p>
            <a:r>
              <a:rPr lang="pl-PL" sz="2400" b="1">
                <a:latin typeface="Arial" panose="020B0604020202020204" pitchFamily="34" charset="0"/>
                <a:ea typeface="Calibri" panose="020F0502020204030204" pitchFamily="34" charset="0"/>
                <a:cs typeface="Arial" panose="020B0604020202020204" pitchFamily="34" charset="0"/>
              </a:rPr>
              <a:t>CELE SZCZEGÓŁOWE: </a:t>
            </a:r>
            <a:endParaRPr lang="en-GB" sz="2400" b="1">
              <a:latin typeface="Arial" panose="020B0604020202020204" pitchFamily="34" charset="0"/>
              <a:ea typeface="Calibri" panose="020F0502020204030204" pitchFamily="34" charset="0"/>
              <a:cs typeface="Arial" panose="020B0604020202020204" pitchFamily="34" charset="0"/>
            </a:endParaRPr>
          </a:p>
          <a:p>
            <a:r>
              <a:rPr lang="en-GB" sz="2400">
                <a:latin typeface="Arial" panose="020B0604020202020204" pitchFamily="34" charset="0"/>
                <a:ea typeface="Calibri" panose="020F0502020204030204" pitchFamily="34" charset="0"/>
                <a:cs typeface="Arial" panose="020B0604020202020204" pitchFamily="34" charset="0"/>
              </a:rPr>
              <a:t>1. </a:t>
            </a:r>
            <a:r>
              <a:rPr lang="pl-PL" sz="2400">
                <a:latin typeface="Arial" panose="020B0604020202020204" pitchFamily="34" charset="0"/>
                <a:ea typeface="Calibri" panose="020F0502020204030204" pitchFamily="34" charset="0"/>
                <a:cs typeface="Arial" panose="020B0604020202020204" pitchFamily="34" charset="0"/>
              </a:rPr>
              <a:t>Nawiązanie współpracy z międzynarodowym środowiskiem mediatorów (sieciowanie)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2.</a:t>
            </a:r>
            <a:r>
              <a:rPr lang="en-GB" sz="2400">
                <a:latin typeface="Arial" panose="020B0604020202020204" pitchFamily="34" charset="0"/>
                <a:ea typeface="Calibri" panose="020F0502020204030204" pitchFamily="34" charset="0"/>
                <a:cs typeface="Arial" panose="020B0604020202020204" pitchFamily="34" charset="0"/>
              </a:rPr>
              <a:t> </a:t>
            </a:r>
            <a:r>
              <a:rPr lang="pl-PL" sz="2400">
                <a:latin typeface="Arial" panose="020B0604020202020204" pitchFamily="34" charset="0"/>
                <a:ea typeface="Calibri" panose="020F0502020204030204" pitchFamily="34" charset="0"/>
                <a:cs typeface="Arial" panose="020B0604020202020204" pitchFamily="34" charset="0"/>
              </a:rPr>
              <a:t>Zebranie europejskich dobrych praktyk w obszarze mediacji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3.</a:t>
            </a:r>
            <a:r>
              <a:rPr lang="en-GB" sz="2400">
                <a:latin typeface="Arial" panose="020B0604020202020204" pitchFamily="34" charset="0"/>
                <a:ea typeface="Calibri" panose="020F0502020204030204" pitchFamily="34" charset="0"/>
                <a:cs typeface="Arial" panose="020B0604020202020204" pitchFamily="34" charset="0"/>
              </a:rPr>
              <a:t> </a:t>
            </a:r>
            <a:r>
              <a:rPr lang="pl-PL" sz="2400">
                <a:latin typeface="Arial" panose="020B0604020202020204" pitchFamily="34" charset="0"/>
                <a:ea typeface="Calibri" panose="020F0502020204030204" pitchFamily="34" charset="0"/>
                <a:cs typeface="Arial" panose="020B0604020202020204" pitchFamily="34" charset="0"/>
              </a:rPr>
              <a:t>Opracowanie programu kształcenia mediatorów wraz z materiałami edukacyjnymi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4.</a:t>
            </a:r>
            <a:r>
              <a:rPr lang="en-GB" sz="2400">
                <a:latin typeface="Arial" panose="020B0604020202020204" pitchFamily="34" charset="0"/>
                <a:ea typeface="Calibri" panose="020F0502020204030204" pitchFamily="34" charset="0"/>
                <a:cs typeface="Arial" panose="020B0604020202020204" pitchFamily="34" charset="0"/>
              </a:rPr>
              <a:t> </a:t>
            </a:r>
            <a:r>
              <a:rPr lang="pl-PL" sz="2400">
                <a:latin typeface="Arial" panose="020B0604020202020204" pitchFamily="34" charset="0"/>
                <a:ea typeface="Calibri" panose="020F0502020204030204" pitchFamily="34" charset="0"/>
                <a:cs typeface="Arial" panose="020B0604020202020204" pitchFamily="34" charset="0"/>
              </a:rPr>
              <a:t>Budowanie pozycji zawodu mediatora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5.</a:t>
            </a:r>
            <a:r>
              <a:rPr lang="en-GB" sz="2400">
                <a:latin typeface="Arial" panose="020B0604020202020204" pitchFamily="34" charset="0"/>
                <a:ea typeface="Calibri" panose="020F0502020204030204" pitchFamily="34" charset="0"/>
                <a:cs typeface="Arial" panose="020B0604020202020204" pitchFamily="34" charset="0"/>
              </a:rPr>
              <a:t> </a:t>
            </a:r>
            <a:r>
              <a:rPr lang="pl-PL" sz="2400">
                <a:latin typeface="Arial" panose="020B0604020202020204" pitchFamily="34" charset="0"/>
                <a:ea typeface="Calibri" panose="020F0502020204030204" pitchFamily="34" charset="0"/>
                <a:cs typeface="Arial" panose="020B0604020202020204" pitchFamily="34" charset="0"/>
              </a:rPr>
              <a:t>Opracowanie rekomendacji zawodowych dla mediatorów wielokulturowych </a:t>
            </a:r>
            <a:endParaRPr lang="en-GB" sz="2400">
              <a:latin typeface="Arial" panose="020B0604020202020204" pitchFamily="34" charset="0"/>
              <a:ea typeface="Calibri" panose="020F0502020204030204" pitchFamily="34" charset="0"/>
              <a:cs typeface="Arial" panose="020B0604020202020204" pitchFamily="34" charset="0"/>
            </a:endParaRPr>
          </a:p>
          <a:p>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b="1">
                <a:latin typeface="Arial" panose="020B0604020202020204" pitchFamily="34" charset="0"/>
                <a:ea typeface="Calibri" panose="020F0502020204030204" pitchFamily="34" charset="0"/>
                <a:cs typeface="Arial" panose="020B0604020202020204" pitchFamily="34" charset="0"/>
              </a:rPr>
              <a:t>DZIAŁANIA: </a:t>
            </a:r>
            <a:endParaRPr lang="en-GB" sz="2400" b="1">
              <a:latin typeface="Arial" panose="020B0604020202020204" pitchFamily="34" charset="0"/>
              <a:ea typeface="Calibri" panose="020F0502020204030204" pitchFamily="34" charset="0"/>
              <a:cs typeface="Arial" panose="020B0604020202020204" pitchFamily="34" charset="0"/>
            </a:endParaRPr>
          </a:p>
          <a:p>
            <a:r>
              <a:rPr lang="en-GB" sz="2400">
                <a:latin typeface="Arial" panose="020B0604020202020204" pitchFamily="34" charset="0"/>
                <a:ea typeface="Calibri" panose="020F0502020204030204" pitchFamily="34" charset="0"/>
                <a:cs typeface="Arial" panose="020B0604020202020204" pitchFamily="34" charset="0"/>
              </a:rPr>
              <a:t>1. </a:t>
            </a:r>
            <a:r>
              <a:rPr lang="pl-PL" sz="2400">
                <a:latin typeface="Arial" panose="020B0604020202020204" pitchFamily="34" charset="0"/>
                <a:ea typeface="Calibri" panose="020F0502020204030204" pitchFamily="34" charset="0"/>
                <a:cs typeface="Arial" panose="020B0604020202020204" pitchFamily="34" charset="0"/>
              </a:rPr>
              <a:t>Prace ekspertów międzynarodowych nad produktami edukacyjnymi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2. Nawiązywanie kontaktów europejskich z instytucjami związanymi z mediatorami i rynkiem mediacji (sieciowanie)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3. Spotkania międzynarodowe partnerów w Irlandii i Polsce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4. Analiza desk research (zbieranie danych, w tym europejskie dobre praktyki)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5. Warsztat design thinking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6. Webinaria – testujące wypracowane materiały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7. Działania upowszechniające wypracowane produkty oraz promujące rolę mediatora wielokulturowego</a:t>
            </a:r>
            <a:endParaRPr lang="en-GB" sz="2400" dirty="0">
              <a:latin typeface="Arial" panose="020B0604020202020204" pitchFamily="34" charset="0"/>
              <a:ea typeface="Calibri" panose="020F0502020204030204" pitchFamily="34" charset="0"/>
              <a:cs typeface="Arial" panose="020B0604020202020204" pitchFamily="34" charset="0"/>
            </a:endParaRPr>
          </a:p>
        </p:txBody>
      </p:sp>
      <p:sp>
        <p:nvSpPr>
          <p:cNvPr id="5" name="pole tekstowe 4">
            <a:extLst>
              <a:ext uri="{FF2B5EF4-FFF2-40B4-BE49-F238E27FC236}">
                <a16:creationId xmlns:a16="http://schemas.microsoft.com/office/drawing/2014/main" id="{14C02E5A-8612-5B97-5023-5AAA81987278}"/>
              </a:ext>
            </a:extLst>
          </p:cNvPr>
          <p:cNvSpPr txBox="1"/>
          <p:nvPr/>
        </p:nvSpPr>
        <p:spPr>
          <a:xfrm>
            <a:off x="2057400" y="1104899"/>
            <a:ext cx="9144000" cy="584775"/>
          </a:xfrm>
          <a:prstGeom prst="rect">
            <a:avLst/>
          </a:prstGeom>
          <a:noFill/>
        </p:spPr>
        <p:txBody>
          <a:bodyPr wrap="square">
            <a:spAutoFit/>
          </a:bodyPr>
          <a:lstStyle/>
          <a:p>
            <a:pPr algn="ctr"/>
            <a:r>
              <a:rPr lang="en-GB" sz="3200" b="1">
                <a:solidFill>
                  <a:srgbClr val="506D71"/>
                </a:solidFill>
                <a:latin typeface="Arial" panose="020B0604020202020204" pitchFamily="34" charset="0"/>
                <a:ea typeface="Calibri"/>
                <a:cs typeface="Arial" panose="020B0604020202020204" pitchFamily="34" charset="0"/>
                <a:sym typeface="Calibri"/>
              </a:rPr>
              <a:t>O PROJEKTCIE</a:t>
            </a:r>
            <a:endParaRPr lang="en-GB" sz="3200" dirty="0">
              <a:latin typeface="Arial" panose="020B0604020202020204" pitchFamily="34" charset="0"/>
              <a:cs typeface="Arial" panose="020B0604020202020204" pitchFamily="34" charset="0"/>
            </a:endParaRPr>
          </a:p>
        </p:txBody>
      </p:sp>
      <p:pic>
        <p:nvPicPr>
          <p:cNvPr id="6" name="Google Shape;89;p1" descr="Logo, icon, company name&#10;&#10;Description automatically generated">
            <a:extLst>
              <a:ext uri="{FF2B5EF4-FFF2-40B4-BE49-F238E27FC236}">
                <a16:creationId xmlns:a16="http://schemas.microsoft.com/office/drawing/2014/main" id="{247D526B-9835-9F37-323A-692D90669927}"/>
              </a:ext>
            </a:extLst>
          </p:cNvPr>
          <p:cNvPicPr preferRelativeResize="0"/>
          <p:nvPr/>
        </p:nvPicPr>
        <p:blipFill rotWithShape="1">
          <a:blip r:embed="rId2">
            <a:alphaModFix/>
          </a:blip>
          <a:srcRect/>
          <a:stretch/>
        </p:blipFill>
        <p:spPr>
          <a:xfrm>
            <a:off x="15163800" y="428103"/>
            <a:ext cx="1811877" cy="1722925"/>
          </a:xfrm>
          <a:prstGeom prst="rect">
            <a:avLst/>
          </a:prstGeom>
          <a:noFill/>
          <a:ln>
            <a:noFill/>
          </a:ln>
        </p:spPr>
      </p:pic>
      <p:pic>
        <p:nvPicPr>
          <p:cNvPr id="7" name="Google Shape;90;p1" descr="Chart&#10;&#10;Description automatically generated with low confidence">
            <a:extLst>
              <a:ext uri="{FF2B5EF4-FFF2-40B4-BE49-F238E27FC236}">
                <a16:creationId xmlns:a16="http://schemas.microsoft.com/office/drawing/2014/main" id="{F69CBE6F-2405-24CF-225E-218D5670A583}"/>
              </a:ext>
            </a:extLst>
          </p:cNvPr>
          <p:cNvPicPr preferRelativeResize="0">
            <a:picLocks/>
          </p:cNvPicPr>
          <p:nvPr/>
        </p:nvPicPr>
        <p:blipFill rotWithShape="1">
          <a:blip r:embed="rId3">
            <a:alphaModFix/>
          </a:blip>
          <a:srcRect l="31898" t="31543"/>
          <a:stretch/>
        </p:blipFill>
        <p:spPr>
          <a:xfrm>
            <a:off x="9614684" y="8901312"/>
            <a:ext cx="4863315" cy="737988"/>
          </a:xfrm>
          <a:prstGeom prst="rect">
            <a:avLst/>
          </a:prstGeom>
          <a:noFill/>
          <a:ln>
            <a:noFill/>
          </a:ln>
        </p:spPr>
      </p:pic>
      <p:pic>
        <p:nvPicPr>
          <p:cNvPr id="8" name="Picture 21" descr="A close-up of a sign&#10;&#10;Description automatically generated">
            <a:extLst>
              <a:ext uri="{FF2B5EF4-FFF2-40B4-BE49-F238E27FC236}">
                <a16:creationId xmlns:a16="http://schemas.microsoft.com/office/drawing/2014/main" id="{EFFF71FB-2237-7144-A953-E69D497874D1}"/>
              </a:ext>
            </a:extLst>
          </p:cNvPr>
          <p:cNvPicPr>
            <a:picLocks noChangeAspect="1"/>
          </p:cNvPicPr>
          <p:nvPr/>
        </p:nvPicPr>
        <p:blipFill>
          <a:blip r:embed="rId4"/>
          <a:stretch>
            <a:fillRect/>
          </a:stretch>
        </p:blipFill>
        <p:spPr>
          <a:xfrm>
            <a:off x="5638800" y="8901312"/>
            <a:ext cx="3121170" cy="737988"/>
          </a:xfrm>
          <a:prstGeom prst="rect">
            <a:avLst/>
          </a:prstGeom>
        </p:spPr>
      </p:pic>
    </p:spTree>
    <p:extLst>
      <p:ext uri="{BB962C8B-B14F-4D97-AF65-F5344CB8AC3E}">
        <p14:creationId xmlns:p14="http://schemas.microsoft.com/office/powerpoint/2010/main" val="252051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016CB47-C4D4-4332-9ED0-DBB916252F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60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ole tekstowe 4">
            <a:extLst>
              <a:ext uri="{FF2B5EF4-FFF2-40B4-BE49-F238E27FC236}">
                <a16:creationId xmlns:a16="http://schemas.microsoft.com/office/drawing/2014/main" id="{14C02E5A-8612-5B97-5023-5AAA81987278}"/>
              </a:ext>
            </a:extLst>
          </p:cNvPr>
          <p:cNvSpPr txBox="1"/>
          <p:nvPr/>
        </p:nvSpPr>
        <p:spPr>
          <a:xfrm>
            <a:off x="798022" y="5895457"/>
            <a:ext cx="5792940" cy="365586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a:latin typeface="+mj-lt"/>
                <a:ea typeface="+mj-ea"/>
                <a:cs typeface="+mj-cs"/>
                <a:sym typeface="Calibri"/>
              </a:rPr>
              <a:t>O PROJEKTCIE</a:t>
            </a:r>
            <a:endParaRPr lang="en-US" sz="5400">
              <a:latin typeface="+mj-lt"/>
              <a:ea typeface="+mj-ea"/>
              <a:cs typeface="+mj-cs"/>
            </a:endParaRPr>
          </a:p>
        </p:txBody>
      </p:sp>
      <p:sp>
        <p:nvSpPr>
          <p:cNvPr id="15" name="Rectangle 14">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2987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6833" y="0"/>
            <a:ext cx="16847618" cy="533677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oogle Shape;89;p1" descr="Logo, icon, company name&#10;&#10;Description automatically generated">
            <a:extLst>
              <a:ext uri="{FF2B5EF4-FFF2-40B4-BE49-F238E27FC236}">
                <a16:creationId xmlns:a16="http://schemas.microsoft.com/office/drawing/2014/main" id="{247D526B-9835-9F37-323A-692D90669927}"/>
              </a:ext>
            </a:extLst>
          </p:cNvPr>
          <p:cNvPicPr preferRelativeResize="0"/>
          <p:nvPr/>
        </p:nvPicPr>
        <p:blipFill rotWithShape="1">
          <a:blip r:embed="rId2"/>
          <a:stretch/>
        </p:blipFill>
        <p:spPr>
          <a:xfrm>
            <a:off x="1566030" y="576694"/>
            <a:ext cx="4386223" cy="4216980"/>
          </a:xfrm>
          <a:prstGeom prst="rect">
            <a:avLst/>
          </a:prstGeom>
          <a:noFill/>
        </p:spPr>
      </p:pic>
      <p:pic>
        <p:nvPicPr>
          <p:cNvPr id="8" name="Picture 21" descr="A close-up of a sign&#10;&#10;Description automatically generated">
            <a:extLst>
              <a:ext uri="{FF2B5EF4-FFF2-40B4-BE49-F238E27FC236}">
                <a16:creationId xmlns:a16="http://schemas.microsoft.com/office/drawing/2014/main" id="{EFFF71FB-2237-7144-A953-E69D497874D1}"/>
              </a:ext>
            </a:extLst>
          </p:cNvPr>
          <p:cNvPicPr>
            <a:picLocks noChangeAspect="1"/>
          </p:cNvPicPr>
          <p:nvPr/>
        </p:nvPicPr>
        <p:blipFill>
          <a:blip r:embed="rId3"/>
          <a:stretch>
            <a:fillRect/>
          </a:stretch>
        </p:blipFill>
        <p:spPr>
          <a:xfrm>
            <a:off x="6699594" y="2090787"/>
            <a:ext cx="5005429" cy="1188791"/>
          </a:xfrm>
          <a:prstGeom prst="rect">
            <a:avLst/>
          </a:prstGeom>
        </p:spPr>
      </p:pic>
      <p:pic>
        <p:nvPicPr>
          <p:cNvPr id="7" name="Google Shape;90;p1" descr="Chart&#10;&#10;Description automatically generated with low confidence">
            <a:extLst>
              <a:ext uri="{FF2B5EF4-FFF2-40B4-BE49-F238E27FC236}">
                <a16:creationId xmlns:a16="http://schemas.microsoft.com/office/drawing/2014/main" id="{F69CBE6F-2405-24CF-225E-218D5670A583}"/>
              </a:ext>
            </a:extLst>
          </p:cNvPr>
          <p:cNvPicPr preferRelativeResize="0">
            <a:picLocks/>
          </p:cNvPicPr>
          <p:nvPr/>
        </p:nvPicPr>
        <p:blipFill rotWithShape="1">
          <a:blip r:embed="rId4"/>
          <a:srcRect l="31898" t="31543"/>
          <a:stretch/>
        </p:blipFill>
        <p:spPr>
          <a:xfrm>
            <a:off x="12143634" y="2251214"/>
            <a:ext cx="5005429" cy="867938"/>
          </a:xfrm>
          <a:prstGeom prst="rect">
            <a:avLst/>
          </a:prstGeom>
          <a:noFill/>
        </p:spPr>
      </p:pic>
      <p:sp>
        <p:nvSpPr>
          <p:cNvPr id="19" name="Rectangle 18">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453019" y="7689101"/>
            <a:ext cx="3291840" cy="685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4D420A0-4775-03B1-D6DC-1F7D3E7AC72F}"/>
              </a:ext>
            </a:extLst>
          </p:cNvPr>
          <p:cNvSpPr txBox="1"/>
          <p:nvPr/>
        </p:nvSpPr>
        <p:spPr>
          <a:xfrm>
            <a:off x="7744078" y="5895457"/>
            <a:ext cx="9880373" cy="3655866"/>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300" b="1"/>
              <a:t>GŁÓWNE REZULTATY: </a:t>
            </a:r>
          </a:p>
          <a:p>
            <a:pPr marL="285750" indent="-228600">
              <a:lnSpc>
                <a:spcPct val="90000"/>
              </a:lnSpc>
              <a:spcAft>
                <a:spcPts val="600"/>
              </a:spcAft>
              <a:buFont typeface="Arial" panose="020B0604020202020204" pitchFamily="34" charset="0"/>
              <a:buChar char="•"/>
            </a:pPr>
            <a:r>
              <a:rPr lang="en-US" sz="2300"/>
              <a:t>1 innowacyjna metoda pracy mediatora wielokulturowego na podst. metody AUTPOST (program dla mediatorów transformatywnych, wielokulturowych) </a:t>
            </a:r>
          </a:p>
          <a:p>
            <a:pPr marL="285750" indent="-228600">
              <a:lnSpc>
                <a:spcPct val="90000"/>
              </a:lnSpc>
              <a:spcAft>
                <a:spcPts val="600"/>
              </a:spcAft>
              <a:buFont typeface="Arial" panose="020B0604020202020204" pitchFamily="34" charset="0"/>
              <a:buChar char="•"/>
            </a:pPr>
            <a:r>
              <a:rPr lang="en-US" sz="2300"/>
              <a:t>1 rekomendacje dla mediatorów wielokulturowych (w oparciu o europejskie praktyki) </a:t>
            </a:r>
          </a:p>
          <a:p>
            <a:pPr marL="285750" indent="-228600">
              <a:lnSpc>
                <a:spcPct val="90000"/>
              </a:lnSpc>
              <a:spcAft>
                <a:spcPts val="600"/>
              </a:spcAft>
              <a:buFont typeface="Arial" panose="020B0604020202020204" pitchFamily="34" charset="0"/>
              <a:buChar char="•"/>
            </a:pPr>
            <a:r>
              <a:rPr lang="en-US" sz="2300"/>
              <a:t>1 modelowy kodeks pracy mediatora, opis zawodu, zadań zawodowych,</a:t>
            </a:r>
          </a:p>
          <a:p>
            <a:pPr marL="285750" indent="-228600">
              <a:lnSpc>
                <a:spcPct val="90000"/>
              </a:lnSpc>
              <a:spcAft>
                <a:spcPts val="600"/>
              </a:spcAft>
              <a:buFont typeface="Arial" panose="020B0604020202020204" pitchFamily="34" charset="0"/>
              <a:buChar char="•"/>
            </a:pPr>
            <a:r>
              <a:rPr lang="en-US" sz="2300"/>
              <a:t>Min. 6 zestawów edukacyjnych (scenariusze rozmów mediacyjnych, prezentacje multimedialne, case study z mediacji międzynarodowych budowanie roli zawodu mediatora wielokulturowego w krajach UE</a:t>
            </a:r>
          </a:p>
        </p:txBody>
      </p:sp>
    </p:spTree>
    <p:extLst>
      <p:ext uri="{BB962C8B-B14F-4D97-AF65-F5344CB8AC3E}">
        <p14:creationId xmlns:p14="http://schemas.microsoft.com/office/powerpoint/2010/main" val="35452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A poster with a picture of a person&#10;&#10;Description automatically generated">
            <a:extLst>
              <a:ext uri="{FF2B5EF4-FFF2-40B4-BE49-F238E27FC236}">
                <a16:creationId xmlns:a16="http://schemas.microsoft.com/office/drawing/2014/main" id="{7B401B52-0FC7-4399-1348-5E93D9A8D047}"/>
              </a:ext>
            </a:extLst>
          </p:cNvPr>
          <p:cNvPicPr>
            <a:picLocks noChangeAspect="1"/>
          </p:cNvPicPr>
          <p:nvPr/>
        </p:nvPicPr>
        <p:blipFill>
          <a:blip r:embed="rId2"/>
          <a:stretch>
            <a:fillRect/>
          </a:stretch>
        </p:blipFill>
        <p:spPr>
          <a:xfrm>
            <a:off x="4114800" y="1333500"/>
            <a:ext cx="9753600" cy="8176423"/>
          </a:xfrm>
          <a:prstGeom prst="rect">
            <a:avLst/>
          </a:prstGeom>
        </p:spPr>
      </p:pic>
    </p:spTree>
    <p:extLst>
      <p:ext uri="{BB962C8B-B14F-4D97-AF65-F5344CB8AC3E}">
        <p14:creationId xmlns:p14="http://schemas.microsoft.com/office/powerpoint/2010/main" val="325581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ands holding each other">
            <a:extLst>
              <a:ext uri="{FF2B5EF4-FFF2-40B4-BE49-F238E27FC236}">
                <a16:creationId xmlns:a16="http://schemas.microsoft.com/office/drawing/2014/main" id="{FB7C2648-2F5E-6BEF-5361-1849BDBDAD19}"/>
              </a:ext>
            </a:extLst>
          </p:cNvPr>
          <p:cNvPicPr>
            <a:picLocks noChangeAspect="1"/>
          </p:cNvPicPr>
          <p:nvPr/>
        </p:nvPicPr>
        <p:blipFill rotWithShape="1">
          <a:blip r:embed="rId2"/>
          <a:srcRect l="28852" r="30302"/>
          <a:stretch/>
        </p:blipFill>
        <p:spPr>
          <a:xfrm>
            <a:off x="1" y="10"/>
            <a:ext cx="6294744" cy="10286990"/>
          </a:xfrm>
          <a:prstGeom prst="rect">
            <a:avLst/>
          </a:prstGeom>
          <a:effectLst/>
        </p:spPr>
      </p:pic>
      <p:sp>
        <p:nvSpPr>
          <p:cNvPr id="3" name="pole tekstowe 2">
            <a:extLst>
              <a:ext uri="{FF2B5EF4-FFF2-40B4-BE49-F238E27FC236}">
                <a16:creationId xmlns:a16="http://schemas.microsoft.com/office/drawing/2014/main" id="{96929EAD-2AC3-3D1B-3842-C7DEA586A03C}"/>
              </a:ext>
            </a:extLst>
          </p:cNvPr>
          <p:cNvSpPr txBox="1"/>
          <p:nvPr/>
        </p:nvSpPr>
        <p:spPr>
          <a:xfrm>
            <a:off x="6830601" y="3614745"/>
            <a:ext cx="10197808" cy="5557825"/>
          </a:xfrm>
          <a:prstGeom prst="rect">
            <a:avLst/>
          </a:prstGeom>
        </p:spPr>
        <p:txBody>
          <a:bodyPr vert="horz" lIns="91440" tIns="45720" rIns="91440" bIns="45720" rtlCol="0">
            <a:normAutofit/>
          </a:bodyPr>
          <a:lstStyle/>
          <a:p>
            <a:pPr>
              <a:lnSpc>
                <a:spcPct val="90000"/>
              </a:lnSpc>
              <a:spcAft>
                <a:spcPts val="600"/>
              </a:spcAft>
              <a:buSzPts val="4000"/>
            </a:pPr>
            <a:endParaRPr lang="pl-PL" sz="3000" b="1" dirty="0"/>
          </a:p>
          <a:p>
            <a:pPr>
              <a:lnSpc>
                <a:spcPct val="90000"/>
              </a:lnSpc>
              <a:spcAft>
                <a:spcPts val="600"/>
              </a:spcAft>
              <a:buSzPts val="4000"/>
            </a:pPr>
            <a:endParaRPr lang="pl-PL" sz="3000" b="1" dirty="0"/>
          </a:p>
          <a:p>
            <a:pPr>
              <a:lnSpc>
                <a:spcPct val="90000"/>
              </a:lnSpc>
              <a:spcAft>
                <a:spcPts val="600"/>
              </a:spcAft>
              <a:buSzPts val="4000"/>
            </a:pPr>
            <a:endParaRPr lang="pl-PL" sz="3000" b="1" dirty="0"/>
          </a:p>
          <a:p>
            <a:pPr>
              <a:lnSpc>
                <a:spcPct val="90000"/>
              </a:lnSpc>
              <a:spcAft>
                <a:spcPts val="600"/>
              </a:spcAft>
              <a:buSzPts val="4000"/>
            </a:pPr>
            <a:r>
              <a:rPr lang="pl-PL" sz="3000" b="1" dirty="0" err="1"/>
              <a:t>Conflikt</a:t>
            </a:r>
            <a:r>
              <a:rPr lang="pl-PL" sz="3000" b="1" dirty="0"/>
              <a:t> </a:t>
            </a:r>
          </a:p>
          <a:p>
            <a:pPr>
              <a:lnSpc>
                <a:spcPct val="90000"/>
              </a:lnSpc>
              <a:spcAft>
                <a:spcPts val="600"/>
              </a:spcAft>
              <a:buSzPts val="4000"/>
            </a:pPr>
            <a:r>
              <a:rPr lang="en-US" sz="3000" b="1" dirty="0"/>
              <a:t>By Jenifer </a:t>
            </a:r>
          </a:p>
        </p:txBody>
      </p:sp>
      <p:pic>
        <p:nvPicPr>
          <p:cNvPr id="4" name="Google Shape;89;p1" descr="Logo, icon, company name&#10;&#10;Description automatically generated">
            <a:extLst>
              <a:ext uri="{FF2B5EF4-FFF2-40B4-BE49-F238E27FC236}">
                <a16:creationId xmlns:a16="http://schemas.microsoft.com/office/drawing/2014/main" id="{A34198E1-BD83-DD24-644E-40EAFCA50A53}"/>
              </a:ext>
            </a:extLst>
          </p:cNvPr>
          <p:cNvPicPr preferRelativeResize="0"/>
          <p:nvPr/>
        </p:nvPicPr>
        <p:blipFill rotWithShape="1">
          <a:blip r:embed="rId3">
            <a:alphaModFix/>
          </a:blip>
          <a:srcRect/>
          <a:stretch/>
        </p:blipFill>
        <p:spPr>
          <a:xfrm>
            <a:off x="15163800" y="428103"/>
            <a:ext cx="1811877" cy="1722925"/>
          </a:xfrm>
          <a:prstGeom prst="rect">
            <a:avLst/>
          </a:prstGeom>
          <a:noFill/>
          <a:ln>
            <a:noFill/>
          </a:ln>
        </p:spPr>
      </p:pic>
    </p:spTree>
    <p:extLst>
      <p:ext uri="{BB962C8B-B14F-4D97-AF65-F5344CB8AC3E}">
        <p14:creationId xmlns:p14="http://schemas.microsoft.com/office/powerpoint/2010/main" val="1707772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8288000" cy="10286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ole tekstowe 4">
            <a:extLst>
              <a:ext uri="{FF2B5EF4-FFF2-40B4-BE49-F238E27FC236}">
                <a16:creationId xmlns:a16="http://schemas.microsoft.com/office/drawing/2014/main" id="{1E0E4281-7117-FDDF-879E-78A5BA839DF2}"/>
              </a:ext>
            </a:extLst>
          </p:cNvPr>
          <p:cNvSpPr txBox="1"/>
          <p:nvPr/>
        </p:nvSpPr>
        <p:spPr>
          <a:xfrm>
            <a:off x="685800" y="1463466"/>
            <a:ext cx="12725400" cy="6575633"/>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600" b="1" i="0" dirty="0" err="1">
                <a:effectLst/>
              </a:rPr>
              <a:t>Konflikt</a:t>
            </a:r>
            <a:r>
              <a:rPr lang="en-US" sz="2600" b="0" i="0" dirty="0">
                <a:effectLst/>
              </a:rPr>
              <a:t> (z </a:t>
            </a:r>
            <a:r>
              <a:rPr lang="en-US" sz="2600" b="0" i="0" dirty="0" err="1">
                <a:effectLst/>
              </a:rPr>
              <a:t>łaciny</a:t>
            </a:r>
            <a:r>
              <a:rPr lang="en-US" sz="2600" b="0" i="0" dirty="0">
                <a:effectLst/>
              </a:rPr>
              <a:t>  </a:t>
            </a:r>
            <a:r>
              <a:rPr lang="en-US" sz="2600" b="0" i="1" dirty="0" err="1">
                <a:effectLst/>
              </a:rPr>
              <a:t>conflictus</a:t>
            </a:r>
            <a:r>
              <a:rPr lang="en-US" sz="2600" b="0" i="0" dirty="0">
                <a:effectLst/>
              </a:rPr>
              <a:t> – </a:t>
            </a:r>
            <a:r>
              <a:rPr lang="en-US" sz="2600" b="0" i="0" dirty="0" err="1">
                <a:effectLst/>
              </a:rPr>
              <a:t>zderzenie</a:t>
            </a:r>
            <a:r>
              <a:rPr lang="en-US" sz="2600" b="0" i="0" dirty="0">
                <a:effectLst/>
              </a:rPr>
              <a:t>) – </a:t>
            </a:r>
            <a:r>
              <a:rPr lang="en-US" sz="2600" b="0" i="0" dirty="0" err="1">
                <a:effectLst/>
              </a:rPr>
              <a:t>niezgodność</a:t>
            </a:r>
            <a:r>
              <a:rPr lang="en-US" sz="2600" b="0" i="0" dirty="0">
                <a:effectLst/>
              </a:rPr>
              <a:t>, </a:t>
            </a:r>
            <a:r>
              <a:rPr lang="en-US" sz="2600" b="0" i="0" dirty="0" err="1">
                <a:effectLst/>
              </a:rPr>
              <a:t>sprzeczność</a:t>
            </a:r>
            <a:r>
              <a:rPr lang="en-US" sz="2600" b="0" i="0" dirty="0">
                <a:effectLst/>
              </a:rPr>
              <a:t> </a:t>
            </a:r>
            <a:r>
              <a:rPr lang="en-US" sz="2600" b="0" i="0" dirty="0" err="1">
                <a:effectLst/>
              </a:rPr>
              <a:t>interesów</a:t>
            </a:r>
            <a:r>
              <a:rPr lang="en-US" sz="2600" b="0" i="0" dirty="0">
                <a:effectLst/>
              </a:rPr>
              <a:t>, </a:t>
            </a:r>
            <a:r>
              <a:rPr lang="en-US" sz="2600" b="0" i="0" dirty="0" err="1">
                <a:effectLst/>
              </a:rPr>
              <a:t>poglądów</a:t>
            </a:r>
            <a:r>
              <a:rPr lang="en-US" sz="2600" b="0" i="0" dirty="0">
                <a:effectLst/>
              </a:rPr>
              <a:t>, </a:t>
            </a:r>
            <a:r>
              <a:rPr lang="en-US" sz="2600" b="0" i="0" dirty="0" err="1">
                <a:effectLst/>
              </a:rPr>
              <a:t>spór</a:t>
            </a:r>
            <a:r>
              <a:rPr lang="en-US" sz="2600" b="0" i="0" dirty="0">
                <a:effectLst/>
              </a:rPr>
              <a:t>, </a:t>
            </a:r>
            <a:r>
              <a:rPr lang="en-US" sz="2600" b="0" i="0" dirty="0" err="1">
                <a:effectLst/>
              </a:rPr>
              <a:t>zatarg</a:t>
            </a:r>
            <a:r>
              <a:rPr lang="en-US" sz="2600" b="0" i="0" dirty="0">
                <a:effectLst/>
              </a:rPr>
              <a:t>.</a:t>
            </a:r>
          </a:p>
          <a:p>
            <a:pPr indent="-228600">
              <a:lnSpc>
                <a:spcPct val="90000"/>
              </a:lnSpc>
              <a:spcAft>
                <a:spcPts val="600"/>
              </a:spcAft>
              <a:buFont typeface="Arial" panose="020B0604020202020204" pitchFamily="34" charset="0"/>
              <a:buChar char="•"/>
            </a:pPr>
            <a:r>
              <a:rPr lang="en-US" sz="2600" b="0" i="0" dirty="0" err="1">
                <a:effectLst/>
              </a:rPr>
              <a:t>Konflikt</a:t>
            </a:r>
            <a:r>
              <a:rPr lang="en-US" sz="2600" b="0" i="0" dirty="0">
                <a:effectLst/>
              </a:rPr>
              <a:t> to </a:t>
            </a:r>
            <a:r>
              <a:rPr lang="en-US" sz="2600" b="0" i="0" dirty="0" err="1">
                <a:effectLst/>
              </a:rPr>
              <a:t>zjawisko</a:t>
            </a:r>
            <a:r>
              <a:rPr lang="en-US" sz="2600" b="0" i="0" dirty="0">
                <a:effectLst/>
              </a:rPr>
              <a:t> </a:t>
            </a:r>
            <a:r>
              <a:rPr lang="en-US" sz="2600" b="0" i="0" dirty="0" err="1">
                <a:effectLst/>
              </a:rPr>
              <a:t>powszechne</a:t>
            </a:r>
            <a:r>
              <a:rPr lang="en-US" sz="2600" b="0" i="0" dirty="0">
                <a:effectLst/>
              </a:rPr>
              <a:t>, </a:t>
            </a:r>
            <a:r>
              <a:rPr lang="en-US" sz="2600" b="0" i="0" dirty="0" err="1">
                <a:effectLst/>
              </a:rPr>
              <a:t>nieuchronnie</a:t>
            </a:r>
            <a:r>
              <a:rPr lang="en-US" sz="2600" b="0" i="0" dirty="0">
                <a:effectLst/>
              </a:rPr>
              <a:t> </a:t>
            </a:r>
            <a:r>
              <a:rPr lang="en-US" sz="2600" b="0" i="0" dirty="0" err="1">
                <a:effectLst/>
              </a:rPr>
              <a:t>związane</a:t>
            </a:r>
            <a:r>
              <a:rPr lang="en-US" sz="2600" b="0" i="0" dirty="0">
                <a:effectLst/>
              </a:rPr>
              <a:t> z </a:t>
            </a:r>
            <a:r>
              <a:rPr lang="en-US" sz="2600" b="0" i="0" dirty="0" err="1">
                <a:effectLst/>
              </a:rPr>
              <a:t>życiem</a:t>
            </a:r>
            <a:r>
              <a:rPr lang="en-US" sz="2600" b="0" i="0" dirty="0">
                <a:effectLst/>
              </a:rPr>
              <a:t> </a:t>
            </a:r>
            <a:r>
              <a:rPr lang="en-US" sz="2600" b="0" i="0" dirty="0" err="1">
                <a:effectLst/>
              </a:rPr>
              <a:t>społecznym</a:t>
            </a:r>
            <a:r>
              <a:rPr lang="en-US" sz="2600" b="0" i="0" dirty="0">
                <a:effectLst/>
              </a:rPr>
              <a:t>. </a:t>
            </a:r>
          </a:p>
          <a:p>
            <a:pPr indent="-228600">
              <a:lnSpc>
                <a:spcPct val="90000"/>
              </a:lnSpc>
              <a:spcAft>
                <a:spcPts val="600"/>
              </a:spcAft>
              <a:buFont typeface="Arial" panose="020B0604020202020204" pitchFamily="34" charset="0"/>
              <a:buChar char="•"/>
            </a:pPr>
            <a:r>
              <a:rPr lang="en-US" sz="2600" b="0" i="0" dirty="0" err="1">
                <a:effectLst/>
              </a:rPr>
              <a:t>Pojęcie</a:t>
            </a:r>
            <a:r>
              <a:rPr lang="en-US" sz="2600" b="0" i="0" dirty="0">
                <a:effectLst/>
              </a:rPr>
              <a:t> </a:t>
            </a:r>
            <a:r>
              <a:rPr lang="en-US" sz="2600" b="0" i="0" dirty="0" err="1">
                <a:effectLst/>
              </a:rPr>
              <a:t>konfliktu</a:t>
            </a:r>
            <a:r>
              <a:rPr lang="en-US" sz="2600" b="0" i="0" dirty="0">
                <a:effectLst/>
              </a:rPr>
              <a:t> </a:t>
            </a:r>
            <a:r>
              <a:rPr lang="en-US" sz="2600" b="0" i="0" dirty="0" err="1">
                <a:effectLst/>
              </a:rPr>
              <a:t>można</a:t>
            </a:r>
            <a:r>
              <a:rPr lang="en-US" sz="2600" b="0" i="0" dirty="0">
                <a:effectLst/>
              </a:rPr>
              <a:t> </a:t>
            </a:r>
            <a:r>
              <a:rPr lang="en-US" sz="2600" b="0" i="0" dirty="0" err="1">
                <a:effectLst/>
              </a:rPr>
              <a:t>rozpatrywać</a:t>
            </a:r>
            <a:r>
              <a:rPr lang="en-US" sz="2600" b="0" i="0" dirty="0">
                <a:effectLst/>
              </a:rPr>
              <a:t> w </a:t>
            </a:r>
            <a:r>
              <a:rPr lang="en-US" sz="2600" b="0" i="0" dirty="0" err="1">
                <a:effectLst/>
              </a:rPr>
              <a:t>różnych</a:t>
            </a:r>
            <a:r>
              <a:rPr lang="en-US" sz="2600" b="0" i="0" dirty="0">
                <a:effectLst/>
              </a:rPr>
              <a:t> </a:t>
            </a:r>
            <a:r>
              <a:rPr lang="en-US" sz="2600" b="0" i="0" dirty="0" err="1">
                <a:effectLst/>
              </a:rPr>
              <a:t>aspektach</a:t>
            </a:r>
            <a:r>
              <a:rPr lang="en-US" sz="2600" b="0" i="0" dirty="0">
                <a:effectLst/>
              </a:rPr>
              <a:t>, np. </a:t>
            </a:r>
            <a:r>
              <a:rPr lang="en-US" sz="2600" b="0" i="0" dirty="0" err="1">
                <a:effectLst/>
              </a:rPr>
              <a:t>jako</a:t>
            </a:r>
            <a:r>
              <a:rPr lang="en-US" sz="2600" b="0" i="0" dirty="0">
                <a:effectLst/>
              </a:rPr>
              <a:t> </a:t>
            </a:r>
            <a:r>
              <a:rPr lang="en-US" sz="2600" b="0" i="0" dirty="0" err="1">
                <a:effectLst/>
              </a:rPr>
              <a:t>proces</a:t>
            </a:r>
            <a:r>
              <a:rPr lang="en-US" sz="2600" b="0" i="0" dirty="0">
                <a:effectLst/>
              </a:rPr>
              <a:t>, w </a:t>
            </a:r>
            <a:r>
              <a:rPr lang="en-US" sz="2600" b="0" i="0" dirty="0" err="1">
                <a:effectLst/>
              </a:rPr>
              <a:t>którym</a:t>
            </a:r>
            <a:r>
              <a:rPr lang="en-US" sz="2600" b="0" i="0" dirty="0">
                <a:effectLst/>
              </a:rPr>
              <a:t> </a:t>
            </a:r>
            <a:r>
              <a:rPr lang="en-US" sz="2600" b="0" i="0" dirty="0" err="1">
                <a:effectLst/>
              </a:rPr>
              <a:t>jednostka</a:t>
            </a:r>
            <a:r>
              <a:rPr lang="en-US" sz="2600" b="0" i="0" dirty="0">
                <a:effectLst/>
              </a:rPr>
              <a:t> </a:t>
            </a:r>
            <a:r>
              <a:rPr lang="en-US" sz="2600" b="0" i="0" dirty="0" err="1">
                <a:effectLst/>
              </a:rPr>
              <a:t>lub</a:t>
            </a:r>
            <a:r>
              <a:rPr lang="en-US" sz="2600" b="0" i="0" dirty="0">
                <a:effectLst/>
              </a:rPr>
              <a:t> </a:t>
            </a:r>
            <a:r>
              <a:rPr lang="en-US" sz="2600" b="0" i="0" dirty="0" err="1">
                <a:effectLst/>
              </a:rPr>
              <a:t>grupa</a:t>
            </a:r>
            <a:r>
              <a:rPr lang="en-US" sz="2600" b="0" i="0" dirty="0">
                <a:effectLst/>
              </a:rPr>
              <a:t> </a:t>
            </a:r>
            <a:r>
              <a:rPr lang="en-US" sz="2600" b="0" i="0" dirty="0" err="1">
                <a:effectLst/>
              </a:rPr>
              <a:t>dąży</a:t>
            </a:r>
            <a:r>
              <a:rPr lang="en-US" sz="2600" b="0" i="0" dirty="0">
                <a:effectLst/>
              </a:rPr>
              <a:t> do </a:t>
            </a:r>
            <a:r>
              <a:rPr lang="en-US" sz="2600" b="0" i="0" dirty="0" err="1">
                <a:effectLst/>
              </a:rPr>
              <a:t>osiągnięcia</a:t>
            </a:r>
            <a:r>
              <a:rPr lang="en-US" sz="2600" b="0" i="0" dirty="0">
                <a:effectLst/>
              </a:rPr>
              <a:t> </a:t>
            </a:r>
            <a:r>
              <a:rPr lang="en-US" sz="2600" b="0" i="0" dirty="0" err="1">
                <a:effectLst/>
              </a:rPr>
              <a:t>własnych</a:t>
            </a:r>
            <a:r>
              <a:rPr lang="en-US" sz="2600" b="0" i="0" dirty="0">
                <a:effectLst/>
              </a:rPr>
              <a:t> </a:t>
            </a:r>
            <a:r>
              <a:rPr lang="en-US" sz="2600" b="0" i="0" dirty="0" err="1">
                <a:effectLst/>
              </a:rPr>
              <a:t>celów</a:t>
            </a:r>
            <a:r>
              <a:rPr lang="en-US" sz="2600" b="0" i="0" dirty="0">
                <a:effectLst/>
              </a:rPr>
              <a:t> </a:t>
            </a:r>
            <a:r>
              <a:rPr lang="en-US" sz="2600" b="0" i="0" dirty="0" err="1">
                <a:effectLst/>
              </a:rPr>
              <a:t>przez</a:t>
            </a:r>
            <a:r>
              <a:rPr lang="en-US" sz="2600" b="0" i="0" dirty="0">
                <a:effectLst/>
              </a:rPr>
              <a:t> </a:t>
            </a:r>
            <a:r>
              <a:rPr lang="en-US" sz="2600" b="0" i="0" dirty="0" err="1">
                <a:effectLst/>
              </a:rPr>
              <a:t>wyeliminowanie</a:t>
            </a:r>
            <a:r>
              <a:rPr lang="en-US" sz="2600" b="0" i="0" dirty="0">
                <a:effectLst/>
              </a:rPr>
              <a:t>, </a:t>
            </a:r>
            <a:r>
              <a:rPr lang="en-US" sz="2600" b="0" i="0" dirty="0" err="1">
                <a:effectLst/>
              </a:rPr>
              <a:t>podporządkowanie</a:t>
            </a:r>
            <a:r>
              <a:rPr lang="en-US" sz="2600" b="0" i="0" dirty="0">
                <a:effectLst/>
              </a:rPr>
              <a:t> </a:t>
            </a:r>
            <a:r>
              <a:rPr lang="en-US" sz="2600" b="0" i="0" dirty="0" err="1">
                <a:effectLst/>
              </a:rPr>
              <a:t>sobie</a:t>
            </a:r>
            <a:r>
              <a:rPr lang="en-US" sz="2600" b="0" i="0" dirty="0">
                <a:effectLst/>
              </a:rPr>
              <a:t> </a:t>
            </a:r>
            <a:r>
              <a:rPr lang="en-US" sz="2600" b="0" i="0" dirty="0" err="1">
                <a:effectLst/>
              </a:rPr>
              <a:t>bądź</a:t>
            </a:r>
            <a:r>
              <a:rPr lang="en-US" sz="2600" b="0" i="0" dirty="0">
                <a:effectLst/>
              </a:rPr>
              <a:t> </a:t>
            </a:r>
            <a:r>
              <a:rPr lang="en-US" sz="2600" b="0" i="0" dirty="0" err="1">
                <a:effectLst/>
              </a:rPr>
              <a:t>zniszczenie</a:t>
            </a:r>
            <a:r>
              <a:rPr lang="en-US" sz="2600" b="0" i="0" dirty="0">
                <a:effectLst/>
              </a:rPr>
              <a:t> </a:t>
            </a:r>
            <a:r>
              <a:rPr lang="en-US" sz="2600" b="0" i="0" dirty="0" err="1">
                <a:effectLst/>
              </a:rPr>
              <a:t>jednostki</a:t>
            </a:r>
            <a:r>
              <a:rPr lang="en-US" sz="2600" b="0" i="0" dirty="0">
                <a:effectLst/>
              </a:rPr>
              <a:t> </a:t>
            </a:r>
            <a:r>
              <a:rPr lang="en-US" sz="2600" b="0" i="0" dirty="0" err="1">
                <a:effectLst/>
              </a:rPr>
              <a:t>lub</a:t>
            </a:r>
            <a:r>
              <a:rPr lang="en-US" sz="2600" b="0" i="0" dirty="0">
                <a:effectLst/>
              </a:rPr>
              <a:t> </a:t>
            </a:r>
            <a:r>
              <a:rPr lang="en-US" sz="2600" b="0" i="0" dirty="0" err="1">
                <a:effectLst/>
              </a:rPr>
              <a:t>grupy</a:t>
            </a:r>
            <a:r>
              <a:rPr lang="en-US" sz="2600" b="0" i="0" dirty="0">
                <a:effectLst/>
              </a:rPr>
              <a:t> </a:t>
            </a:r>
            <a:r>
              <a:rPr lang="en-US" sz="2600" b="0" i="0" dirty="0" err="1">
                <a:effectLst/>
              </a:rPr>
              <a:t>dążącej</a:t>
            </a:r>
            <a:r>
              <a:rPr lang="en-US" sz="2600" b="0" i="0" dirty="0">
                <a:effectLst/>
              </a:rPr>
              <a:t> do </a:t>
            </a:r>
            <a:r>
              <a:rPr lang="en-US" sz="2600" b="0" i="0" dirty="0" err="1">
                <a:effectLst/>
              </a:rPr>
              <a:t>celów</a:t>
            </a:r>
            <a:r>
              <a:rPr lang="en-US" sz="2600" b="0" i="0" dirty="0">
                <a:effectLst/>
              </a:rPr>
              <a:t> </a:t>
            </a:r>
            <a:r>
              <a:rPr lang="en-US" sz="2600" b="0" i="0" dirty="0" err="1">
                <a:effectLst/>
              </a:rPr>
              <a:t>podobnych</a:t>
            </a:r>
            <a:r>
              <a:rPr lang="en-US" sz="2600" b="0" i="0" dirty="0">
                <a:effectLst/>
              </a:rPr>
              <a:t> </a:t>
            </a:r>
            <a:r>
              <a:rPr lang="en-US" sz="2600" b="0" i="0" dirty="0" err="1">
                <a:effectLst/>
              </a:rPr>
              <a:t>lub</a:t>
            </a:r>
            <a:r>
              <a:rPr lang="en-US" sz="2600" b="0" i="0" dirty="0">
                <a:effectLst/>
              </a:rPr>
              <a:t> </a:t>
            </a:r>
            <a:r>
              <a:rPr lang="en-US" sz="2600" b="0" i="0" dirty="0" err="1">
                <a:effectLst/>
              </a:rPr>
              <a:t>identycznych</a:t>
            </a:r>
            <a:r>
              <a:rPr lang="en-US" sz="2600" b="0" i="0" dirty="0">
                <a:effectLst/>
              </a:rPr>
              <a:t>. </a:t>
            </a:r>
          </a:p>
          <a:p>
            <a:pPr indent="-228600">
              <a:lnSpc>
                <a:spcPct val="90000"/>
              </a:lnSpc>
              <a:spcAft>
                <a:spcPts val="600"/>
              </a:spcAft>
              <a:buFont typeface="Arial" panose="020B0604020202020204" pitchFamily="34" charset="0"/>
              <a:buChar char="•"/>
            </a:pPr>
            <a:r>
              <a:rPr lang="en-US" sz="2600" b="0" i="0" dirty="0" err="1">
                <a:effectLst/>
              </a:rPr>
              <a:t>Wystąpienie</a:t>
            </a:r>
            <a:r>
              <a:rPr lang="en-US" sz="2600" b="0" i="0" dirty="0">
                <a:effectLst/>
              </a:rPr>
              <a:t> </a:t>
            </a:r>
            <a:r>
              <a:rPr lang="en-US" sz="2600" b="0" i="0" dirty="0" err="1">
                <a:effectLst/>
              </a:rPr>
              <a:t>realnych</a:t>
            </a:r>
            <a:r>
              <a:rPr lang="en-US" sz="2600" b="0" i="0" dirty="0">
                <a:effectLst/>
              </a:rPr>
              <a:t> </a:t>
            </a:r>
            <a:r>
              <a:rPr lang="en-US" sz="2600" b="0" i="0" dirty="0" err="1">
                <a:effectLst/>
              </a:rPr>
              <a:t>problemów</a:t>
            </a:r>
            <a:r>
              <a:rPr lang="en-US" sz="2600" b="0" i="0" dirty="0">
                <a:effectLst/>
              </a:rPr>
              <a:t> </a:t>
            </a:r>
            <a:r>
              <a:rPr lang="en-US" sz="2600" b="0" i="0" dirty="0" err="1">
                <a:effectLst/>
              </a:rPr>
              <a:t>nie</a:t>
            </a:r>
            <a:r>
              <a:rPr lang="en-US" sz="2600" b="0" i="0" dirty="0">
                <a:effectLst/>
              </a:rPr>
              <a:t> jest </a:t>
            </a:r>
            <a:r>
              <a:rPr lang="en-US" sz="2600" b="0" i="0" dirty="0" err="1">
                <a:effectLst/>
              </a:rPr>
              <a:t>jednak</a:t>
            </a:r>
            <a:r>
              <a:rPr lang="en-US" sz="2600" b="0" i="0" dirty="0">
                <a:effectLst/>
              </a:rPr>
              <a:t> </a:t>
            </a:r>
            <a:r>
              <a:rPr lang="en-US" sz="2600" b="0" i="0" dirty="0" err="1">
                <a:effectLst/>
              </a:rPr>
              <a:t>konieczne</a:t>
            </a:r>
            <a:r>
              <a:rPr lang="en-US" sz="2600" b="0" i="0" dirty="0">
                <a:effectLst/>
              </a:rPr>
              <a:t> do </a:t>
            </a:r>
            <a:r>
              <a:rPr lang="en-US" sz="2600" b="0" i="0" dirty="0" err="1">
                <a:effectLst/>
              </a:rPr>
              <a:t>powstania</a:t>
            </a:r>
            <a:r>
              <a:rPr lang="en-US" sz="2600" b="0" i="0" dirty="0">
                <a:effectLst/>
              </a:rPr>
              <a:t> </a:t>
            </a:r>
            <a:r>
              <a:rPr lang="en-US" sz="2600" b="0" i="0" dirty="0" err="1">
                <a:effectLst/>
              </a:rPr>
              <a:t>konfliktu</a:t>
            </a:r>
            <a:r>
              <a:rPr lang="en-US" sz="2600" b="0" i="0" dirty="0">
                <a:effectLst/>
              </a:rPr>
              <a:t>.</a:t>
            </a:r>
          </a:p>
          <a:p>
            <a:pPr indent="-228600">
              <a:lnSpc>
                <a:spcPct val="90000"/>
              </a:lnSpc>
              <a:spcAft>
                <a:spcPts val="600"/>
              </a:spcAft>
              <a:buFont typeface="Arial" panose="020B0604020202020204" pitchFamily="34" charset="0"/>
              <a:buChar char="•"/>
            </a:pPr>
            <a:r>
              <a:rPr lang="en-US" sz="2600" b="0" i="0" dirty="0">
                <a:effectLst/>
              </a:rPr>
              <a:t> </a:t>
            </a:r>
            <a:r>
              <a:rPr lang="en-US" sz="2600" b="0" i="0" dirty="0" err="1">
                <a:effectLst/>
              </a:rPr>
              <a:t>Niejednokrotnie</a:t>
            </a:r>
            <a:r>
              <a:rPr lang="en-US" sz="2600" b="0" i="0" dirty="0">
                <a:effectLst/>
              </a:rPr>
              <a:t> </a:t>
            </a:r>
            <a:r>
              <a:rPr lang="en-US" sz="2600" b="0" i="0" dirty="0" err="1">
                <a:effectLst/>
              </a:rPr>
              <a:t>wystarczy</a:t>
            </a:r>
            <a:r>
              <a:rPr lang="en-US" sz="2600" b="0" i="0" dirty="0">
                <a:effectLst/>
              </a:rPr>
              <a:t> </a:t>
            </a:r>
            <a:r>
              <a:rPr lang="en-US" sz="2600" b="0" i="0" dirty="0" err="1">
                <a:effectLst/>
              </a:rPr>
              <a:t>już</a:t>
            </a:r>
            <a:r>
              <a:rPr lang="en-US" sz="2600" b="0" i="0" dirty="0">
                <a:effectLst/>
              </a:rPr>
              <a:t> </a:t>
            </a:r>
            <a:r>
              <a:rPr lang="en-US" sz="2600" b="0" i="0" dirty="0" err="1">
                <a:effectLst/>
              </a:rPr>
              <a:t>samo</a:t>
            </a:r>
            <a:r>
              <a:rPr lang="en-US" sz="2600" b="0" i="0" dirty="0">
                <a:effectLst/>
              </a:rPr>
              <a:t> </a:t>
            </a:r>
            <a:r>
              <a:rPr lang="en-US" sz="2600" b="0" i="0" dirty="0" err="1">
                <a:effectLst/>
              </a:rPr>
              <a:t>przekonanie</a:t>
            </a:r>
            <a:r>
              <a:rPr lang="en-US" sz="2600" b="0" i="0" dirty="0">
                <a:effectLst/>
              </a:rPr>
              <a:t> </a:t>
            </a:r>
            <a:r>
              <a:rPr lang="en-US" sz="2600" b="0" i="0" dirty="0" err="1">
                <a:effectLst/>
              </a:rPr>
              <a:t>zaangażowanych</a:t>
            </a:r>
            <a:r>
              <a:rPr lang="en-US" sz="2600" b="0" i="0" dirty="0">
                <a:effectLst/>
              </a:rPr>
              <a:t> </a:t>
            </a:r>
            <a:r>
              <a:rPr lang="en-US" sz="2600" b="0" i="0" dirty="0" err="1">
                <a:effectLst/>
              </a:rPr>
              <a:t>stron</a:t>
            </a:r>
            <a:r>
              <a:rPr lang="en-US" sz="2600" b="0" i="0" dirty="0">
                <a:effectLst/>
              </a:rPr>
              <a:t> o </a:t>
            </a:r>
            <a:r>
              <a:rPr lang="en-US" sz="2600" b="0" i="0" dirty="0" err="1">
                <a:effectLst/>
              </a:rPr>
              <a:t>wrogim</a:t>
            </a:r>
            <a:r>
              <a:rPr lang="en-US" sz="2600" b="0" i="0" dirty="0">
                <a:effectLst/>
              </a:rPr>
              <a:t> </a:t>
            </a:r>
            <a:r>
              <a:rPr lang="en-US" sz="2600" b="0" i="0" dirty="0" err="1">
                <a:effectLst/>
              </a:rPr>
              <a:t>nastawieniu</a:t>
            </a:r>
            <a:r>
              <a:rPr lang="en-US" sz="2600" b="0" i="0" dirty="0">
                <a:effectLst/>
              </a:rPr>
              <a:t> </a:t>
            </a:r>
            <a:r>
              <a:rPr lang="en-US" sz="2600" b="0" i="0" dirty="0" err="1">
                <a:effectLst/>
              </a:rPr>
              <a:t>przeciwnika</a:t>
            </a:r>
            <a:r>
              <a:rPr lang="en-US" sz="2600" b="0" i="0" dirty="0">
                <a:effectLst/>
              </a:rPr>
              <a:t>.</a:t>
            </a:r>
          </a:p>
        </p:txBody>
      </p:sp>
      <p:pic>
        <p:nvPicPr>
          <p:cNvPr id="4" name="Google Shape;89;p1" descr="Logo, icon, company name&#10;&#10;Description automatically generated">
            <a:extLst>
              <a:ext uri="{FF2B5EF4-FFF2-40B4-BE49-F238E27FC236}">
                <a16:creationId xmlns:a16="http://schemas.microsoft.com/office/drawing/2014/main" id="{E2B4A733-3DB4-49ED-A8C8-A046DC353941}"/>
              </a:ext>
            </a:extLst>
          </p:cNvPr>
          <p:cNvPicPr preferRelativeResize="0"/>
          <p:nvPr/>
        </p:nvPicPr>
        <p:blipFill rotWithShape="1">
          <a:blip r:embed="rId2"/>
          <a:srcRect r="3860" b="2"/>
          <a:stretch/>
        </p:blipFill>
        <p:spPr>
          <a:xfrm>
            <a:off x="13411200" y="1463467"/>
            <a:ext cx="3825240" cy="3984833"/>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a:noFill/>
        </p:spPr>
      </p:pic>
      <p:sp>
        <p:nvSpPr>
          <p:cNvPr id="12" name="Rectangle 1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9601198"/>
            <a:ext cx="18288000" cy="685160"/>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57900" y="9601198"/>
            <a:ext cx="12230097" cy="685158"/>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51A0227-072A-4F5F-928C-E2C3E5CCD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89;p1" descr="Logo, icon, company name&#10;&#10;Description automatically generated">
            <a:extLst>
              <a:ext uri="{FF2B5EF4-FFF2-40B4-BE49-F238E27FC236}">
                <a16:creationId xmlns:a16="http://schemas.microsoft.com/office/drawing/2014/main" id="{DCB04896-9487-08E5-3A21-08688231CD72}"/>
              </a:ext>
            </a:extLst>
          </p:cNvPr>
          <p:cNvPicPr preferRelativeResize="0"/>
          <p:nvPr/>
        </p:nvPicPr>
        <p:blipFill rotWithShape="1">
          <a:blip r:embed="rId2"/>
          <a:stretch/>
        </p:blipFill>
        <p:spPr>
          <a:xfrm>
            <a:off x="699514" y="190500"/>
            <a:ext cx="2577085" cy="2895600"/>
          </a:xfrm>
          <a:prstGeom prst="rect">
            <a:avLst/>
          </a:prstGeom>
          <a:noFill/>
        </p:spPr>
      </p:pic>
      <p:sp>
        <p:nvSpPr>
          <p:cNvPr id="22" name="sketchy line">
            <a:extLst>
              <a:ext uri="{FF2B5EF4-FFF2-40B4-BE49-F238E27FC236}">
                <a16:creationId xmlns:a16="http://schemas.microsoft.com/office/drawing/2014/main" id="{35D99776-4B38-47DF-A302-11AD9AF87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505956" y="7938849"/>
            <a:ext cx="2331720" cy="27432"/>
          </a:xfrm>
          <a:custGeom>
            <a:avLst/>
            <a:gdLst>
              <a:gd name="connsiteX0" fmla="*/ 0 w 2331720"/>
              <a:gd name="connsiteY0" fmla="*/ 0 h 27432"/>
              <a:gd name="connsiteX1" fmla="*/ 559613 w 2331720"/>
              <a:gd name="connsiteY1" fmla="*/ 0 h 27432"/>
              <a:gd name="connsiteX2" fmla="*/ 1142543 w 2331720"/>
              <a:gd name="connsiteY2" fmla="*/ 0 h 27432"/>
              <a:gd name="connsiteX3" fmla="*/ 1725473 w 2331720"/>
              <a:gd name="connsiteY3" fmla="*/ 0 h 27432"/>
              <a:gd name="connsiteX4" fmla="*/ 2331720 w 2331720"/>
              <a:gd name="connsiteY4" fmla="*/ 0 h 27432"/>
              <a:gd name="connsiteX5" fmla="*/ 2331720 w 2331720"/>
              <a:gd name="connsiteY5" fmla="*/ 27432 h 27432"/>
              <a:gd name="connsiteX6" fmla="*/ 1748790 w 2331720"/>
              <a:gd name="connsiteY6" fmla="*/ 27432 h 27432"/>
              <a:gd name="connsiteX7" fmla="*/ 1212494 w 2331720"/>
              <a:gd name="connsiteY7" fmla="*/ 27432 h 27432"/>
              <a:gd name="connsiteX8" fmla="*/ 676199 w 2331720"/>
              <a:gd name="connsiteY8" fmla="*/ 27432 h 27432"/>
              <a:gd name="connsiteX9" fmla="*/ 0 w 2331720"/>
              <a:gd name="connsiteY9" fmla="*/ 27432 h 27432"/>
              <a:gd name="connsiteX10" fmla="*/ 0 w 2331720"/>
              <a:gd name="connsiteY10" fmla="*/ 0 h 27432"/>
              <a:gd name="connsiteX0" fmla="*/ 0 w 2331720"/>
              <a:gd name="connsiteY0" fmla="*/ 0 h 27432"/>
              <a:gd name="connsiteX1" fmla="*/ 559613 w 2331720"/>
              <a:gd name="connsiteY1" fmla="*/ 0 h 27432"/>
              <a:gd name="connsiteX2" fmla="*/ 1072591 w 2331720"/>
              <a:gd name="connsiteY2" fmla="*/ 0 h 27432"/>
              <a:gd name="connsiteX3" fmla="*/ 1702156 w 2331720"/>
              <a:gd name="connsiteY3" fmla="*/ 0 h 27432"/>
              <a:gd name="connsiteX4" fmla="*/ 2331720 w 2331720"/>
              <a:gd name="connsiteY4" fmla="*/ 0 h 27432"/>
              <a:gd name="connsiteX5" fmla="*/ 2331720 w 2331720"/>
              <a:gd name="connsiteY5" fmla="*/ 27432 h 27432"/>
              <a:gd name="connsiteX6" fmla="*/ 1795424 w 2331720"/>
              <a:gd name="connsiteY6" fmla="*/ 27432 h 27432"/>
              <a:gd name="connsiteX7" fmla="*/ 1259129 w 2331720"/>
              <a:gd name="connsiteY7" fmla="*/ 27432 h 27432"/>
              <a:gd name="connsiteX8" fmla="*/ 629564 w 2331720"/>
              <a:gd name="connsiteY8" fmla="*/ 27432 h 27432"/>
              <a:gd name="connsiteX9" fmla="*/ 0 w 2331720"/>
              <a:gd name="connsiteY9" fmla="*/ 27432 h 27432"/>
              <a:gd name="connsiteX10" fmla="*/ 0 w 2331720"/>
              <a:gd name="connsiteY10"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1720" h="27432" fill="none" extrusionOk="0">
                <a:moveTo>
                  <a:pt x="0" y="0"/>
                </a:moveTo>
                <a:cubicBezTo>
                  <a:pt x="204229" y="2524"/>
                  <a:pt x="390849" y="4191"/>
                  <a:pt x="559613" y="0"/>
                </a:cubicBezTo>
                <a:cubicBezTo>
                  <a:pt x="763804" y="-26093"/>
                  <a:pt x="914900" y="-32888"/>
                  <a:pt x="1142543" y="0"/>
                </a:cubicBezTo>
                <a:cubicBezTo>
                  <a:pt x="1358024" y="12106"/>
                  <a:pt x="1483304" y="11161"/>
                  <a:pt x="1725473" y="0"/>
                </a:cubicBezTo>
                <a:cubicBezTo>
                  <a:pt x="1928919" y="-18629"/>
                  <a:pt x="2081056" y="-42212"/>
                  <a:pt x="2331720" y="0"/>
                </a:cubicBezTo>
                <a:cubicBezTo>
                  <a:pt x="2332039" y="10922"/>
                  <a:pt x="2331020" y="14917"/>
                  <a:pt x="2331720" y="27432"/>
                </a:cubicBezTo>
                <a:cubicBezTo>
                  <a:pt x="2104716" y="53790"/>
                  <a:pt x="2045105" y="37124"/>
                  <a:pt x="1748790" y="27432"/>
                </a:cubicBezTo>
                <a:cubicBezTo>
                  <a:pt x="1458136" y="26678"/>
                  <a:pt x="1440477" y="14844"/>
                  <a:pt x="1212494" y="27432"/>
                </a:cubicBezTo>
                <a:cubicBezTo>
                  <a:pt x="987974" y="38903"/>
                  <a:pt x="926677" y="34552"/>
                  <a:pt x="676199" y="27432"/>
                </a:cubicBezTo>
                <a:cubicBezTo>
                  <a:pt x="434352" y="57919"/>
                  <a:pt x="175213" y="8793"/>
                  <a:pt x="0" y="27432"/>
                </a:cubicBezTo>
                <a:cubicBezTo>
                  <a:pt x="-1043" y="16813"/>
                  <a:pt x="-1164" y="9446"/>
                  <a:pt x="0" y="0"/>
                </a:cubicBezTo>
                <a:close/>
              </a:path>
              <a:path w="2331720" h="27432" stroke="0" extrusionOk="0">
                <a:moveTo>
                  <a:pt x="0" y="0"/>
                </a:moveTo>
                <a:cubicBezTo>
                  <a:pt x="148378" y="15114"/>
                  <a:pt x="373603" y="38955"/>
                  <a:pt x="559613" y="0"/>
                </a:cubicBezTo>
                <a:cubicBezTo>
                  <a:pt x="725245" y="11733"/>
                  <a:pt x="822898" y="9582"/>
                  <a:pt x="1072591" y="0"/>
                </a:cubicBezTo>
                <a:cubicBezTo>
                  <a:pt x="1333346" y="-13333"/>
                  <a:pt x="1495503" y="-15663"/>
                  <a:pt x="1702156" y="0"/>
                </a:cubicBezTo>
                <a:cubicBezTo>
                  <a:pt x="1943131" y="22407"/>
                  <a:pt x="2060202" y="26898"/>
                  <a:pt x="2331720" y="0"/>
                </a:cubicBezTo>
                <a:cubicBezTo>
                  <a:pt x="2332532" y="6882"/>
                  <a:pt x="2332005" y="12467"/>
                  <a:pt x="2331720" y="27432"/>
                </a:cubicBezTo>
                <a:cubicBezTo>
                  <a:pt x="2106985" y="7321"/>
                  <a:pt x="2005238" y="31909"/>
                  <a:pt x="1795424" y="27432"/>
                </a:cubicBezTo>
                <a:cubicBezTo>
                  <a:pt x="1569252" y="3539"/>
                  <a:pt x="1436104" y="268"/>
                  <a:pt x="1259129" y="27432"/>
                </a:cubicBezTo>
                <a:cubicBezTo>
                  <a:pt x="1072822" y="50708"/>
                  <a:pt x="917430" y="37809"/>
                  <a:pt x="629564" y="27432"/>
                </a:cubicBezTo>
                <a:cubicBezTo>
                  <a:pt x="374512" y="24464"/>
                  <a:pt x="191107" y="63968"/>
                  <a:pt x="0" y="27432"/>
                </a:cubicBezTo>
                <a:cubicBezTo>
                  <a:pt x="-517" y="19387"/>
                  <a:pt x="1123" y="8266"/>
                  <a:pt x="0" y="0"/>
                </a:cubicBezTo>
                <a:close/>
              </a:path>
              <a:path w="2331720" h="27432" fill="none" stroke="0" extrusionOk="0">
                <a:moveTo>
                  <a:pt x="0" y="0"/>
                </a:moveTo>
                <a:cubicBezTo>
                  <a:pt x="173709" y="-26380"/>
                  <a:pt x="381133" y="893"/>
                  <a:pt x="559613" y="0"/>
                </a:cubicBezTo>
                <a:cubicBezTo>
                  <a:pt x="769504" y="8870"/>
                  <a:pt x="888177" y="-8595"/>
                  <a:pt x="1142543" y="0"/>
                </a:cubicBezTo>
                <a:cubicBezTo>
                  <a:pt x="1368926" y="15416"/>
                  <a:pt x="1488369" y="30575"/>
                  <a:pt x="1725473" y="0"/>
                </a:cubicBezTo>
                <a:cubicBezTo>
                  <a:pt x="1951838" y="-20897"/>
                  <a:pt x="2101860" y="-17225"/>
                  <a:pt x="2331720" y="0"/>
                </a:cubicBezTo>
                <a:cubicBezTo>
                  <a:pt x="2332838" y="11242"/>
                  <a:pt x="2331577" y="14174"/>
                  <a:pt x="2331720" y="27432"/>
                </a:cubicBezTo>
                <a:cubicBezTo>
                  <a:pt x="2098230" y="51193"/>
                  <a:pt x="2035263" y="36528"/>
                  <a:pt x="1748790" y="27432"/>
                </a:cubicBezTo>
                <a:cubicBezTo>
                  <a:pt x="1458125" y="20145"/>
                  <a:pt x="1433579" y="20922"/>
                  <a:pt x="1212494" y="27432"/>
                </a:cubicBezTo>
                <a:cubicBezTo>
                  <a:pt x="995558" y="41126"/>
                  <a:pt x="943545" y="35643"/>
                  <a:pt x="676199" y="27432"/>
                </a:cubicBezTo>
                <a:cubicBezTo>
                  <a:pt x="395666" y="17621"/>
                  <a:pt x="202690" y="15165"/>
                  <a:pt x="0" y="27432"/>
                </a:cubicBezTo>
                <a:cubicBezTo>
                  <a:pt x="-565" y="18262"/>
                  <a:pt x="-307" y="1144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2331720"/>
                      <a:gd name="connsiteY0" fmla="*/ 0 h 27432"/>
                      <a:gd name="connsiteX1" fmla="*/ 559613 w 2331720"/>
                      <a:gd name="connsiteY1" fmla="*/ 0 h 27432"/>
                      <a:gd name="connsiteX2" fmla="*/ 1142543 w 2331720"/>
                      <a:gd name="connsiteY2" fmla="*/ 0 h 27432"/>
                      <a:gd name="connsiteX3" fmla="*/ 1725473 w 2331720"/>
                      <a:gd name="connsiteY3" fmla="*/ 0 h 27432"/>
                      <a:gd name="connsiteX4" fmla="*/ 2331720 w 2331720"/>
                      <a:gd name="connsiteY4" fmla="*/ 0 h 27432"/>
                      <a:gd name="connsiteX5" fmla="*/ 2331720 w 2331720"/>
                      <a:gd name="connsiteY5" fmla="*/ 27432 h 27432"/>
                      <a:gd name="connsiteX6" fmla="*/ 1748790 w 2331720"/>
                      <a:gd name="connsiteY6" fmla="*/ 27432 h 27432"/>
                      <a:gd name="connsiteX7" fmla="*/ 1212494 w 2331720"/>
                      <a:gd name="connsiteY7" fmla="*/ 27432 h 27432"/>
                      <a:gd name="connsiteX8" fmla="*/ 676199 w 2331720"/>
                      <a:gd name="connsiteY8" fmla="*/ 27432 h 27432"/>
                      <a:gd name="connsiteX9" fmla="*/ 0 w 2331720"/>
                      <a:gd name="connsiteY9" fmla="*/ 27432 h 27432"/>
                      <a:gd name="connsiteX10" fmla="*/ 0 w 2331720"/>
                      <a:gd name="connsiteY10"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1720" h="27432" fill="none" extrusionOk="0">
                        <a:moveTo>
                          <a:pt x="0" y="0"/>
                        </a:moveTo>
                        <a:cubicBezTo>
                          <a:pt x="193316" y="-14286"/>
                          <a:pt x="386509" y="-1125"/>
                          <a:pt x="559613" y="0"/>
                        </a:cubicBezTo>
                        <a:cubicBezTo>
                          <a:pt x="732717" y="1125"/>
                          <a:pt x="909882" y="-9285"/>
                          <a:pt x="1142543" y="0"/>
                        </a:cubicBezTo>
                        <a:cubicBezTo>
                          <a:pt x="1375204" y="9285"/>
                          <a:pt x="1490929" y="16422"/>
                          <a:pt x="1725473" y="0"/>
                        </a:cubicBezTo>
                        <a:cubicBezTo>
                          <a:pt x="1960017" y="-16422"/>
                          <a:pt x="2090698" y="-22558"/>
                          <a:pt x="2331720" y="0"/>
                        </a:cubicBezTo>
                        <a:cubicBezTo>
                          <a:pt x="2332023" y="11145"/>
                          <a:pt x="2331293" y="14758"/>
                          <a:pt x="2331720" y="27432"/>
                        </a:cubicBezTo>
                        <a:cubicBezTo>
                          <a:pt x="2105542" y="52313"/>
                          <a:pt x="2039251" y="32774"/>
                          <a:pt x="1748790" y="27432"/>
                        </a:cubicBezTo>
                        <a:cubicBezTo>
                          <a:pt x="1458329" y="22091"/>
                          <a:pt x="1436072" y="17457"/>
                          <a:pt x="1212494" y="27432"/>
                        </a:cubicBezTo>
                        <a:cubicBezTo>
                          <a:pt x="988916" y="37407"/>
                          <a:pt x="936768" y="34014"/>
                          <a:pt x="676199" y="27432"/>
                        </a:cubicBezTo>
                        <a:cubicBezTo>
                          <a:pt x="415630" y="20850"/>
                          <a:pt x="187181" y="2482"/>
                          <a:pt x="0" y="27432"/>
                        </a:cubicBezTo>
                        <a:cubicBezTo>
                          <a:pt x="-1145" y="17399"/>
                          <a:pt x="-496" y="9484"/>
                          <a:pt x="0" y="0"/>
                        </a:cubicBezTo>
                        <a:close/>
                      </a:path>
                      <a:path w="2331720" h="27432" stroke="0" extrusionOk="0">
                        <a:moveTo>
                          <a:pt x="0" y="0"/>
                        </a:moveTo>
                        <a:cubicBezTo>
                          <a:pt x="139991" y="7893"/>
                          <a:pt x="383267" y="9775"/>
                          <a:pt x="559613" y="0"/>
                        </a:cubicBezTo>
                        <a:cubicBezTo>
                          <a:pt x="735959" y="-9775"/>
                          <a:pt x="830019" y="19030"/>
                          <a:pt x="1072591" y="0"/>
                        </a:cubicBezTo>
                        <a:cubicBezTo>
                          <a:pt x="1315163" y="-19030"/>
                          <a:pt x="1496242" y="-320"/>
                          <a:pt x="1702156" y="0"/>
                        </a:cubicBezTo>
                        <a:cubicBezTo>
                          <a:pt x="1908071" y="320"/>
                          <a:pt x="2097549" y="18703"/>
                          <a:pt x="2331720" y="0"/>
                        </a:cubicBezTo>
                        <a:cubicBezTo>
                          <a:pt x="2332591" y="6699"/>
                          <a:pt x="2332407" y="13731"/>
                          <a:pt x="2331720" y="27432"/>
                        </a:cubicBezTo>
                        <a:cubicBezTo>
                          <a:pt x="2093003" y="17823"/>
                          <a:pt x="1999036" y="42677"/>
                          <a:pt x="1795424" y="27432"/>
                        </a:cubicBezTo>
                        <a:cubicBezTo>
                          <a:pt x="1591812" y="12187"/>
                          <a:pt x="1414520" y="21492"/>
                          <a:pt x="1259129" y="27432"/>
                        </a:cubicBezTo>
                        <a:cubicBezTo>
                          <a:pt x="1103738" y="33372"/>
                          <a:pt x="912643" y="24838"/>
                          <a:pt x="629564" y="27432"/>
                        </a:cubicBezTo>
                        <a:cubicBezTo>
                          <a:pt x="346485" y="30026"/>
                          <a:pt x="198767" y="35305"/>
                          <a:pt x="0" y="27432"/>
                        </a:cubicBezTo>
                        <a:cubicBezTo>
                          <a:pt x="-806" y="19304"/>
                          <a:pt x="1360" y="903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ole tekstowe 5">
            <a:extLst>
              <a:ext uri="{FF2B5EF4-FFF2-40B4-BE49-F238E27FC236}">
                <a16:creationId xmlns:a16="http://schemas.microsoft.com/office/drawing/2014/main" id="{8B4461BB-8B99-3127-A736-4C9882E0CEE4}"/>
              </a:ext>
            </a:extLst>
          </p:cNvPr>
          <p:cNvSpPr txBox="1"/>
          <p:nvPr/>
        </p:nvSpPr>
        <p:spPr>
          <a:xfrm>
            <a:off x="3613406" y="1409700"/>
            <a:ext cx="13944600" cy="4893647"/>
          </a:xfrm>
          <a:prstGeom prst="rect">
            <a:avLst/>
          </a:prstGeom>
          <a:noFill/>
        </p:spPr>
        <p:txBody>
          <a:bodyPr wrap="square">
            <a:spAutoFit/>
          </a:bodyPr>
          <a:lstStyle/>
          <a:p>
            <a:pPr algn="l"/>
            <a:r>
              <a:rPr lang="pl-PL" sz="2400" b="0" i="0" dirty="0">
                <a:solidFill>
                  <a:srgbClr val="202122"/>
                </a:solidFill>
                <a:effectLst/>
                <a:latin typeface="Arial" panose="020B0604020202020204" pitchFamily="34" charset="0"/>
              </a:rPr>
              <a:t>Zasadnicza własność konfliktu to odróżnienie konfliktu od współzawodnictwa, rywalizacji</a:t>
            </a:r>
            <a:endParaRPr lang="pl-PL" sz="2400" b="0" i="0" baseline="30000" dirty="0">
              <a:solidFill>
                <a:srgbClr val="3366CC"/>
              </a:solidFill>
              <a:effectLst/>
              <a:latin typeface="Arial" panose="020B0604020202020204" pitchFamily="34" charset="0"/>
            </a:endParaRPr>
          </a:p>
          <a:p>
            <a:pPr algn="l"/>
            <a:endParaRPr lang="pl-PL" sz="2400" b="0" i="0" dirty="0">
              <a:solidFill>
                <a:srgbClr val="202122"/>
              </a:solidFill>
              <a:effectLst/>
              <a:latin typeface="Arial" panose="020B0604020202020204" pitchFamily="34" charset="0"/>
            </a:endParaRPr>
          </a:p>
          <a:p>
            <a:pPr algn="l"/>
            <a:r>
              <a:rPr lang="pl-PL" sz="2400" b="0" i="0" dirty="0">
                <a:solidFill>
                  <a:srgbClr val="202122"/>
                </a:solidFill>
                <a:effectLst/>
                <a:latin typeface="Arial" panose="020B0604020202020204" pitchFamily="34" charset="0"/>
              </a:rPr>
              <a:t>Konflikt nie może istnieć jeśli nie zostaną spełnione poniższe warunki:</a:t>
            </a:r>
          </a:p>
          <a:p>
            <a:pPr algn="l">
              <a:buFont typeface="Arial" panose="020B0604020202020204" pitchFamily="34" charset="0"/>
              <a:buChar char="•"/>
            </a:pPr>
            <a:r>
              <a:rPr lang="pl-PL" sz="2400" b="0" i="0" dirty="0">
                <a:solidFill>
                  <a:srgbClr val="202122"/>
                </a:solidFill>
                <a:effectLst/>
                <a:latin typeface="Arial" panose="020B0604020202020204" pitchFamily="34" charset="0"/>
              </a:rPr>
              <a:t>konflikt wymaga istnienia co najmniej dwóch stron;</a:t>
            </a:r>
          </a:p>
          <a:p>
            <a:pPr algn="l">
              <a:buFont typeface="Arial" panose="020B0604020202020204" pitchFamily="34" charset="0"/>
              <a:buChar char="•"/>
            </a:pPr>
            <a:r>
              <a:rPr lang="pl-PL" sz="2400" b="0" i="0" dirty="0">
                <a:solidFill>
                  <a:srgbClr val="202122"/>
                </a:solidFill>
                <a:effectLst/>
                <a:latin typeface="Arial" panose="020B0604020202020204" pitchFamily="34" charset="0"/>
              </a:rPr>
              <a:t>konflikt wyrasta w sytuacji niedostatku dóbr;</a:t>
            </a:r>
          </a:p>
          <a:p>
            <a:pPr algn="l">
              <a:buFont typeface="Arial" panose="020B0604020202020204" pitchFamily="34" charset="0"/>
              <a:buChar char="•"/>
            </a:pPr>
            <a:r>
              <a:rPr lang="pl-PL" sz="2400" b="0" i="0" dirty="0">
                <a:solidFill>
                  <a:srgbClr val="202122"/>
                </a:solidFill>
                <a:effectLst/>
                <a:latin typeface="Arial" panose="020B0604020202020204" pitchFamily="34" charset="0"/>
              </a:rPr>
              <a:t>zachowania konfliktowe mają na celu zniszczenie lub co najmniej kontrolowanie drugiej strony, a skutki konfliktowe polegają na tym, że zysk jednej strony jest stratą dla strony drugiej;</a:t>
            </a:r>
          </a:p>
          <a:p>
            <a:pPr algn="l">
              <a:buFont typeface="Arial" panose="020B0604020202020204" pitchFamily="34" charset="0"/>
              <a:buChar char="•"/>
            </a:pPr>
            <a:r>
              <a:rPr lang="pl-PL" sz="2400" b="0" i="0" dirty="0">
                <a:solidFill>
                  <a:srgbClr val="202122"/>
                </a:solidFill>
                <a:effectLst/>
                <a:latin typeface="Arial" panose="020B0604020202020204" pitchFamily="34" charset="0"/>
              </a:rPr>
              <a:t>działania stron konfliktu są wzajemnie przeciwstawne;</a:t>
            </a:r>
          </a:p>
          <a:p>
            <a:pPr algn="l">
              <a:buFont typeface="Arial" panose="020B0604020202020204" pitchFamily="34" charset="0"/>
              <a:buChar char="•"/>
            </a:pPr>
            <a:r>
              <a:rPr lang="pl-PL" sz="2400" b="0" i="0" dirty="0">
                <a:solidFill>
                  <a:srgbClr val="202122"/>
                </a:solidFill>
                <a:effectLst/>
                <a:latin typeface="Arial" panose="020B0604020202020204" pitchFamily="34" charset="0"/>
              </a:rPr>
              <a:t>ważnym aspektem stosunków konfliktowych jest władza;</a:t>
            </a:r>
          </a:p>
          <a:p>
            <a:pPr algn="l">
              <a:buFont typeface="Arial" panose="020B0604020202020204" pitchFamily="34" charset="0"/>
              <a:buChar char="•"/>
            </a:pPr>
            <a:r>
              <a:rPr lang="pl-PL" sz="2400" b="0" i="0" dirty="0">
                <a:solidFill>
                  <a:srgbClr val="202122"/>
                </a:solidFill>
                <a:effectLst/>
                <a:latin typeface="Arial" panose="020B0604020202020204" pitchFamily="34" charset="0"/>
              </a:rPr>
              <a:t>stosunki konfliktowe są podstawowym procesem społecznym i mają poważne konsekwencje społeczne;</a:t>
            </a:r>
          </a:p>
          <a:p>
            <a:pPr algn="l">
              <a:buFont typeface="Arial" panose="020B0604020202020204" pitchFamily="34" charset="0"/>
              <a:buChar char="•"/>
            </a:pPr>
            <a:r>
              <a:rPr lang="pl-PL" sz="2400" b="0" i="0" dirty="0">
                <a:solidFill>
                  <a:srgbClr val="202122"/>
                </a:solidFill>
                <a:effectLst/>
                <a:latin typeface="Arial" panose="020B0604020202020204" pitchFamily="34" charset="0"/>
              </a:rPr>
              <a:t>proces konfliktowy reprezentuje czasową tendencję do rozłamu w stosunkach między stronami;</a:t>
            </a:r>
          </a:p>
          <a:p>
            <a:pPr algn="l">
              <a:buFont typeface="Arial" panose="020B0604020202020204" pitchFamily="34" charset="0"/>
              <a:buChar char="•"/>
            </a:pPr>
            <a:r>
              <a:rPr lang="pl-PL" sz="2400" b="0" i="0" dirty="0">
                <a:solidFill>
                  <a:srgbClr val="202122"/>
                </a:solidFill>
                <a:effectLst/>
                <a:latin typeface="Arial" panose="020B0604020202020204" pitchFamily="34" charset="0"/>
              </a:rPr>
              <a:t>stosunki konfliktowe nie rozbijają systemu, lecz powodują przemiany norm i oczekiwań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D81D41FB-01A6-81B3-3823-7392757CDD9D}"/>
              </a:ext>
            </a:extLst>
          </p:cNvPr>
          <p:cNvSpPr txBox="1"/>
          <p:nvPr/>
        </p:nvSpPr>
        <p:spPr>
          <a:xfrm>
            <a:off x="1219200" y="480685"/>
            <a:ext cx="14935200" cy="7478970"/>
          </a:xfrm>
          <a:prstGeom prst="rect">
            <a:avLst/>
          </a:prstGeom>
          <a:noFill/>
        </p:spPr>
        <p:txBody>
          <a:bodyPr wrap="square">
            <a:spAutoFit/>
          </a:bodyPr>
          <a:lstStyle/>
          <a:p>
            <a:pPr algn="l"/>
            <a:r>
              <a:rPr lang="pl-PL" sz="2400" b="0" i="0" dirty="0">
                <a:solidFill>
                  <a:srgbClr val="202122"/>
                </a:solidFill>
                <a:effectLst/>
                <a:latin typeface="Arial" panose="020B0604020202020204" pitchFamily="34" charset="0"/>
              </a:rPr>
              <a:t>W przedsiębiorstwach spotyka się konflikty:</a:t>
            </a:r>
          </a:p>
          <a:p>
            <a:pPr algn="l">
              <a:buFont typeface="Arial" panose="020B0604020202020204" pitchFamily="34" charset="0"/>
              <a:buChar char="•"/>
            </a:pPr>
            <a:r>
              <a:rPr lang="pl-PL" sz="2400" b="0" i="0" u="none" strike="noStrike" dirty="0">
                <a:solidFill>
                  <a:srgbClr val="3366CC"/>
                </a:solidFill>
                <a:effectLst/>
                <a:latin typeface="Arial" panose="020B0604020202020204" pitchFamily="34" charset="0"/>
                <a:hlinkClick r:id="rId2" tooltip="Konflikt interesów"/>
              </a:rPr>
              <a:t>konflikt interesów</a:t>
            </a:r>
            <a:r>
              <a:rPr lang="pl-PL" sz="2400" b="0" i="0" dirty="0">
                <a:solidFill>
                  <a:srgbClr val="202122"/>
                </a:solidFill>
                <a:effectLst/>
                <a:latin typeface="Arial" panose="020B0604020202020204" pitchFamily="34" charset="0"/>
              </a:rPr>
              <a:t> – jest spowodowany współzawodnictwem o pewne dobra lub wynika z odmiennych potrzeb stron. Konflikt tego rodzaju powstaje wtedy, kiedy jedna lub więcej stron pragnie zaspokoić swoje potrzeby kosztem drugiej. Ten typ konfliktu dotyczy tzw. kwestii rzeczowych (np. pieniędzy, czasu, dóbr), spraw proceduralnych (np. sposobu, w jaki powinno przebiegać zebranie) czy potrzeb psychologicznych (np. zaufania, wzajemnego poszanowania, sprawiedliwości).</a:t>
            </a:r>
          </a:p>
          <a:p>
            <a:pPr algn="l">
              <a:buFont typeface="Arial" panose="020B0604020202020204" pitchFamily="34" charset="0"/>
              <a:buChar char="•"/>
            </a:pPr>
            <a:r>
              <a:rPr lang="pl-PL" sz="2400" b="0" i="0" dirty="0">
                <a:solidFill>
                  <a:srgbClr val="202122"/>
                </a:solidFill>
                <a:effectLst/>
                <a:latin typeface="Arial" panose="020B0604020202020204" pitchFamily="34" charset="0"/>
              </a:rPr>
              <a:t>konflikt strukturalny – może wynikać z pewnych zewnętrznych ograniczeń, które utrudniają dojście do porozumienia. Chodzi tu głównie o takie czynniki, jak: struktura organizacyjna, brak uprawnień do podjęcia decyzji, deficyt jakiegoś dobra, brak czasu, odległość.</a:t>
            </a:r>
          </a:p>
          <a:p>
            <a:pPr algn="l">
              <a:buFont typeface="Arial" panose="020B0604020202020204" pitchFamily="34" charset="0"/>
              <a:buChar char="•"/>
            </a:pPr>
            <a:r>
              <a:rPr lang="pl-PL" sz="2400" b="0" i="0" u="none" strike="noStrike" dirty="0">
                <a:solidFill>
                  <a:srgbClr val="D73333"/>
                </a:solidFill>
                <a:effectLst/>
                <a:latin typeface="Arial" panose="020B0604020202020204" pitchFamily="34" charset="0"/>
                <a:hlinkClick r:id="rId3" tooltip="Konflikt wartości (strona nie istnieje)"/>
              </a:rPr>
              <a:t>konflikt wartości</a:t>
            </a:r>
            <a:r>
              <a:rPr lang="pl-PL" sz="2400" b="0" i="0" dirty="0">
                <a:solidFill>
                  <a:srgbClr val="202122"/>
                </a:solidFill>
                <a:effectLst/>
                <a:latin typeface="Arial" panose="020B0604020202020204" pitchFamily="34" charset="0"/>
              </a:rPr>
              <a:t> – jest powodowany odmiennymi systemami wartości osób zaangażowanych w daną sytuację. Sama różnica w wartościach preferowanych nie musi oczywiście prowadzić do konfliktu. Czynnikiem, który uwalnia konflikt, jest silne eksponowanie własnych wartości bez postawy tolerancji wobec wartości cenionych przez drugą stronę.</a:t>
            </a:r>
          </a:p>
          <a:p>
            <a:pPr algn="l">
              <a:buFont typeface="Arial" panose="020B0604020202020204" pitchFamily="34" charset="0"/>
              <a:buChar char="•"/>
            </a:pPr>
            <a:r>
              <a:rPr lang="pl-PL" sz="2400" b="0" i="0" u="none" strike="noStrike" dirty="0">
                <a:solidFill>
                  <a:srgbClr val="D73333"/>
                </a:solidFill>
                <a:effectLst/>
                <a:latin typeface="Arial" panose="020B0604020202020204" pitchFamily="34" charset="0"/>
                <a:hlinkClick r:id="rId4" tooltip="Konflikt relacji (strona nie istnieje)"/>
              </a:rPr>
              <a:t>konflikt relacji</a:t>
            </a:r>
            <a:r>
              <a:rPr lang="pl-PL" sz="2400" b="0" i="0" dirty="0">
                <a:solidFill>
                  <a:srgbClr val="202122"/>
                </a:solidFill>
                <a:effectLst/>
                <a:latin typeface="Arial" panose="020B0604020202020204" pitchFamily="34" charset="0"/>
              </a:rPr>
              <a:t> – pojawia się w wyniku działania silnych emocji, stereotypów, błędnego spostrzegania lub niezrozumienia, wadliwej komunikacji lub odwetowych </a:t>
            </a:r>
            <a:r>
              <a:rPr lang="pl-PL" sz="2400" b="0" i="0" dirty="0" err="1">
                <a:solidFill>
                  <a:srgbClr val="202122"/>
                </a:solidFill>
                <a:effectLst/>
                <a:latin typeface="Arial" panose="020B0604020202020204" pitchFamily="34" charset="0"/>
              </a:rPr>
              <a:t>zachowań</a:t>
            </a:r>
            <a:r>
              <a:rPr lang="pl-PL" sz="2400" b="0" i="0" dirty="0">
                <a:solidFill>
                  <a:srgbClr val="202122"/>
                </a:solidFill>
                <a:effectLst/>
                <a:latin typeface="Arial" panose="020B0604020202020204" pitchFamily="34" charset="0"/>
              </a:rPr>
              <a:t> między ludźmi. Problemy tego rodzaju traktowane są często jako niepotrzebne, gdyż pojawiają się nawet bez obiektywnych powodów a niejednokrotnie prowadzą do zbędnej eskalacji.</a:t>
            </a:r>
          </a:p>
          <a:p>
            <a:pPr algn="l">
              <a:buFont typeface="Arial" panose="020B0604020202020204" pitchFamily="34" charset="0"/>
              <a:buChar char="•"/>
            </a:pPr>
            <a:r>
              <a:rPr lang="pl-PL" sz="2400" b="0" i="0" u="none" strike="noStrike" dirty="0">
                <a:solidFill>
                  <a:srgbClr val="D73333"/>
                </a:solidFill>
                <a:effectLst/>
                <a:latin typeface="Arial" panose="020B0604020202020204" pitchFamily="34" charset="0"/>
                <a:hlinkClick r:id="rId5" tooltip="Konflikt danych (strona nie istnieje)"/>
              </a:rPr>
              <a:t>konflikt danych</a:t>
            </a:r>
            <a:r>
              <a:rPr lang="pl-PL" sz="2400" b="0" i="0" dirty="0">
                <a:solidFill>
                  <a:srgbClr val="202122"/>
                </a:solidFill>
                <a:effectLst/>
                <a:latin typeface="Arial" panose="020B0604020202020204" pitchFamily="34" charset="0"/>
              </a:rPr>
              <a:t> – powstaje, kiedy strony nie dysponują potrzebnymi danymi, są niedoinformowane bądź informacje, które otrzymują są błędne, kiedy wyciągają odmiennie wnioski z tych samych przesłanek. Większość konfliktów w tym obszarze wynika głównie z nieumiejętności porozumiewania się.</a:t>
            </a:r>
          </a:p>
        </p:txBody>
      </p:sp>
    </p:spTree>
    <p:extLst>
      <p:ext uri="{BB962C8B-B14F-4D97-AF65-F5344CB8AC3E}">
        <p14:creationId xmlns:p14="http://schemas.microsoft.com/office/powerpoint/2010/main" val="3629466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67263" y="1181908"/>
            <a:ext cx="13516868" cy="884858"/>
          </a:xfrm>
          <a:prstGeom prst="rect">
            <a:avLst/>
          </a:prstGeom>
        </p:spPr>
        <p:txBody>
          <a:bodyPr wrap="square" lIns="0" tIns="0" rIns="0" bIns="0" rtlCol="0" anchor="t">
            <a:spAutoFit/>
          </a:bodyPr>
          <a:lstStyle/>
          <a:p>
            <a:pPr algn="just">
              <a:lnSpc>
                <a:spcPts val="2268"/>
              </a:lnSpc>
              <a:spcBef>
                <a:spcPct val="0"/>
              </a:spcBef>
            </a:pPr>
            <a:r>
              <a:rPr lang="pl-PL" sz="2800" spc="-83" dirty="0">
                <a:solidFill>
                  <a:schemeClr val="accent1"/>
                </a:solidFill>
                <a:latin typeface="Open Sans Bold"/>
                <a:cs typeface="Arial" panose="020B0604020202020204" pitchFamily="34" charset="0"/>
              </a:rPr>
              <a:t>CASE STUDY1</a:t>
            </a:r>
          </a:p>
          <a:p>
            <a:pPr algn="just">
              <a:lnSpc>
                <a:spcPts val="2268"/>
              </a:lnSpc>
              <a:spcBef>
                <a:spcPct val="0"/>
              </a:spcBef>
            </a:pPr>
            <a:endParaRPr lang="pl-PL" sz="2100" spc="-83" dirty="0">
              <a:solidFill>
                <a:srgbClr val="000000"/>
              </a:solidFill>
              <a:latin typeface="Open Sans Bold"/>
              <a:cs typeface="Arial" panose="020B0604020202020204" pitchFamily="34" charset="0"/>
            </a:endParaRPr>
          </a:p>
          <a:p>
            <a:pPr algn="just">
              <a:lnSpc>
                <a:spcPts val="2268"/>
              </a:lnSpc>
              <a:spcBef>
                <a:spcPct val="0"/>
              </a:spcBef>
            </a:pPr>
            <a:r>
              <a:rPr lang="en-US" sz="2400" spc="-83" dirty="0">
                <a:solidFill>
                  <a:srgbClr val="000000"/>
                </a:solidFill>
                <a:latin typeface="Arial" panose="020B0604020202020204" pitchFamily="34" charset="0"/>
                <a:cs typeface="Arial" panose="020B0604020202020204" pitchFamily="34" charset="0"/>
              </a:rPr>
              <a:t>„</a:t>
            </a:r>
          </a:p>
        </p:txBody>
      </p:sp>
      <p:sp>
        <p:nvSpPr>
          <p:cNvPr id="5" name="pole tekstowe 4">
            <a:extLst>
              <a:ext uri="{FF2B5EF4-FFF2-40B4-BE49-F238E27FC236}">
                <a16:creationId xmlns:a16="http://schemas.microsoft.com/office/drawing/2014/main" id="{B353F9DD-FE83-10AE-DC00-4B3BFB282B86}"/>
              </a:ext>
            </a:extLst>
          </p:cNvPr>
          <p:cNvSpPr txBox="1"/>
          <p:nvPr/>
        </p:nvSpPr>
        <p:spPr>
          <a:xfrm>
            <a:off x="1676400" y="3086100"/>
            <a:ext cx="12039600" cy="1569660"/>
          </a:xfrm>
          <a:prstGeom prst="rect">
            <a:avLst/>
          </a:prstGeom>
          <a:noFill/>
        </p:spPr>
        <p:txBody>
          <a:bodyPr wrap="square">
            <a:spAutoFit/>
          </a:bodyPr>
          <a:lstStyle/>
          <a:p>
            <a:pPr algn="just"/>
            <a:r>
              <a:rPr lang="pl-PL" sz="3200" b="0" i="0" dirty="0">
                <a:solidFill>
                  <a:srgbClr val="1F1F1F"/>
                </a:solidFill>
                <a:effectLst/>
              </a:rPr>
              <a:t>Można przypuszczać, że dziecko wychowywane w rodzinie wielokulturowej w trakcie życia  przeżywa większy stres, może być rozdarte między kulturami</a:t>
            </a:r>
            <a:r>
              <a:rPr lang="pl-PL" sz="3200" dirty="0">
                <a:solidFill>
                  <a:srgbClr val="1F1F1F"/>
                </a:solidFill>
              </a:rPr>
              <a:t> lub nie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8288000" cy="10286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6" y="2115123"/>
            <a:ext cx="10287000" cy="6056754"/>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8" y="2130329"/>
            <a:ext cx="10286999" cy="605675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1885" y="5382128"/>
            <a:ext cx="3752969" cy="6056762"/>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752605" y="1454577"/>
            <a:ext cx="5850535" cy="6268437"/>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Rectangle 3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43" y="2115119"/>
            <a:ext cx="10287005" cy="605675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700083" y="880282"/>
            <a:ext cx="4802049" cy="5081246"/>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6000" dirty="0" err="1">
                <a:solidFill>
                  <a:srgbClr val="FFFFFF"/>
                </a:solidFill>
                <a:latin typeface="+mj-lt"/>
                <a:ea typeface="+mj-ea"/>
                <a:cs typeface="+mj-cs"/>
              </a:rPr>
              <a:t>Dyskusja</a:t>
            </a:r>
            <a:r>
              <a:rPr lang="en-US" sz="6000" dirty="0">
                <a:solidFill>
                  <a:srgbClr val="FFFFFF"/>
                </a:solidFill>
                <a:latin typeface="+mj-lt"/>
                <a:ea typeface="+mj-ea"/>
                <a:cs typeface="+mj-cs"/>
              </a:rPr>
              <a:t> w </a:t>
            </a:r>
            <a:r>
              <a:rPr lang="en-US" sz="6000" dirty="0" err="1">
                <a:solidFill>
                  <a:srgbClr val="FFFFFF"/>
                </a:solidFill>
                <a:latin typeface="+mj-lt"/>
                <a:ea typeface="+mj-ea"/>
                <a:cs typeface="+mj-cs"/>
              </a:rPr>
              <a:t>grupach</a:t>
            </a:r>
            <a:r>
              <a:rPr lang="en-US" sz="6000" dirty="0">
                <a:solidFill>
                  <a:srgbClr val="FFFFFF"/>
                </a:solidFill>
                <a:latin typeface="+mj-lt"/>
                <a:ea typeface="+mj-ea"/>
                <a:cs typeface="+mj-cs"/>
              </a:rPr>
              <a:t> </a:t>
            </a:r>
          </a:p>
        </p:txBody>
      </p:sp>
      <p:sp>
        <p:nvSpPr>
          <p:cNvPr id="3" name="TextBox 3"/>
          <p:cNvSpPr txBox="1"/>
          <p:nvPr/>
        </p:nvSpPr>
        <p:spPr>
          <a:xfrm>
            <a:off x="6875022" y="983965"/>
            <a:ext cx="4537955" cy="831907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pl-PL" sz="2800" b="0" i="0" dirty="0">
                <a:solidFill>
                  <a:srgbClr val="1F1F1F"/>
                </a:solidFill>
                <a:effectLst/>
              </a:rPr>
              <a:t>Podejmij dy</a:t>
            </a:r>
            <a:r>
              <a:rPr lang="pl-PL" sz="2800" dirty="0">
                <a:solidFill>
                  <a:srgbClr val="1F1F1F"/>
                </a:solidFill>
              </a:rPr>
              <a:t>skusję i znajdź z grupą plusy i minusy wychowanie w rodzinie wielokulturowej.</a:t>
            </a:r>
            <a:endParaRPr lang="pl-PL" sz="2800" b="0" i="0" dirty="0">
              <a:solidFill>
                <a:srgbClr val="1F1F1F"/>
              </a:solidFill>
              <a:effectLst/>
            </a:endParaRPr>
          </a:p>
          <a:p>
            <a:pPr>
              <a:lnSpc>
                <a:spcPct val="90000"/>
              </a:lnSpc>
              <a:spcBef>
                <a:spcPct val="0"/>
              </a:spcBef>
              <a:spcAft>
                <a:spcPts val="600"/>
              </a:spcAft>
            </a:pPr>
            <a:endParaRPr lang="en-US" sz="3000" spc="-83" dirty="0"/>
          </a:p>
        </p:txBody>
      </p:sp>
      <p:pic>
        <p:nvPicPr>
          <p:cNvPr id="25" name="Picture 14" descr="Wiele znaków zapytania na czarnym tle">
            <a:extLst>
              <a:ext uri="{FF2B5EF4-FFF2-40B4-BE49-F238E27FC236}">
                <a16:creationId xmlns:a16="http://schemas.microsoft.com/office/drawing/2014/main" id="{5C9145E9-A427-1476-B289-02DF4AC0A377}"/>
              </a:ext>
            </a:extLst>
          </p:cNvPr>
          <p:cNvPicPr>
            <a:picLocks noChangeAspect="1"/>
          </p:cNvPicPr>
          <p:nvPr/>
        </p:nvPicPr>
        <p:blipFill rotWithShape="1">
          <a:blip r:embed="rId2"/>
          <a:srcRect l="62528" r="1159"/>
          <a:stretch/>
        </p:blipFill>
        <p:spPr>
          <a:xfrm>
            <a:off x="12164253" y="10"/>
            <a:ext cx="6123747" cy="10286990"/>
          </a:xfrm>
          <a:prstGeom prst="rect">
            <a:avLst/>
          </a:prstGeom>
        </p:spPr>
      </p:pic>
      <p:pic>
        <p:nvPicPr>
          <p:cNvPr id="4" name="Google Shape;89;p1" descr="Logo, icon, company name&#10;&#10;Description automatically generated">
            <a:extLst>
              <a:ext uri="{FF2B5EF4-FFF2-40B4-BE49-F238E27FC236}">
                <a16:creationId xmlns:a16="http://schemas.microsoft.com/office/drawing/2014/main" id="{7C75EE79-BE42-B234-C578-8D3CDD280EDC}"/>
              </a:ext>
            </a:extLst>
          </p:cNvPr>
          <p:cNvPicPr preferRelativeResize="0"/>
          <p:nvPr/>
        </p:nvPicPr>
        <p:blipFill rotWithShape="1">
          <a:blip r:embed="rId3">
            <a:alphaModFix/>
          </a:blip>
          <a:srcRect/>
          <a:stretch/>
        </p:blipFill>
        <p:spPr>
          <a:xfrm>
            <a:off x="15163800" y="428103"/>
            <a:ext cx="1811877" cy="1722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1212774" y="2631195"/>
            <a:ext cx="3581400" cy="1409832"/>
          </a:xfrm>
          <a:prstGeom prst="rect">
            <a:avLst/>
          </a:prstGeom>
        </p:spPr>
        <p:txBody>
          <a:bodyPr vert="horz" lIns="91440" tIns="45720" rIns="91440" bIns="45720" rtlCol="0" anchor="b">
            <a:normAutofit fontScale="92500" lnSpcReduction="20000"/>
          </a:bodyPr>
          <a:lstStyle/>
          <a:p>
            <a:pPr>
              <a:lnSpc>
                <a:spcPct val="90000"/>
              </a:lnSpc>
              <a:spcBef>
                <a:spcPct val="0"/>
              </a:spcBef>
              <a:spcAft>
                <a:spcPts val="600"/>
              </a:spcAft>
            </a:pPr>
            <a:r>
              <a:rPr lang="en-US" sz="6000" b="1" kern="1200" spc="-83" dirty="0">
                <a:solidFill>
                  <a:schemeClr val="tx1"/>
                </a:solidFill>
                <a:latin typeface="+mj-lt"/>
                <a:ea typeface="+mj-ea"/>
                <a:cs typeface="+mj-cs"/>
              </a:rPr>
              <a:t>CASE STUDY</a:t>
            </a:r>
          </a:p>
          <a:p>
            <a:pPr>
              <a:lnSpc>
                <a:spcPct val="90000"/>
              </a:lnSpc>
              <a:spcBef>
                <a:spcPct val="0"/>
              </a:spcBef>
              <a:spcAft>
                <a:spcPts val="600"/>
              </a:spcAft>
            </a:pPr>
            <a:endParaRPr lang="en-US" sz="6000" kern="1200" spc="-83" dirty="0">
              <a:solidFill>
                <a:schemeClr val="tx1"/>
              </a:solidFill>
              <a:latin typeface="+mj-lt"/>
              <a:ea typeface="+mj-ea"/>
              <a:cs typeface="+mj-cs"/>
            </a:endParaRPr>
          </a:p>
          <a:p>
            <a:pPr>
              <a:lnSpc>
                <a:spcPct val="90000"/>
              </a:lnSpc>
              <a:spcBef>
                <a:spcPct val="0"/>
              </a:spcBef>
              <a:spcAft>
                <a:spcPts val="600"/>
              </a:spcAft>
            </a:pPr>
            <a:endParaRPr lang="en-US" sz="6000" kern="1200" spc="-83" dirty="0">
              <a:solidFill>
                <a:schemeClr val="tx1"/>
              </a:solidFill>
              <a:latin typeface="+mj-lt"/>
              <a:ea typeface="+mj-ea"/>
              <a:cs typeface="+mj-cs"/>
            </a:endParaRPr>
          </a:p>
        </p:txBody>
      </p:sp>
      <p:pic>
        <p:nvPicPr>
          <p:cNvPr id="14" name="Graphic 13" descr="Marketing">
            <a:extLst>
              <a:ext uri="{FF2B5EF4-FFF2-40B4-BE49-F238E27FC236}">
                <a16:creationId xmlns:a16="http://schemas.microsoft.com/office/drawing/2014/main" id="{852E80AA-091B-4B0D-8460-E9537CF3B5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62146" y="1224505"/>
            <a:ext cx="7837991" cy="7837991"/>
          </a:xfrm>
          <a:prstGeom prst="rect">
            <a:avLst/>
          </a:prstGeom>
        </p:spPr>
      </p:pic>
      <p:pic>
        <p:nvPicPr>
          <p:cNvPr id="9" name="Google Shape;89;p1" descr="Logo, icon, company name&#10;&#10;Description automatically generated">
            <a:extLst>
              <a:ext uri="{FF2B5EF4-FFF2-40B4-BE49-F238E27FC236}">
                <a16:creationId xmlns:a16="http://schemas.microsoft.com/office/drawing/2014/main" id="{AA4BD313-E218-BFCE-0204-6311AC8283EE}"/>
              </a:ext>
            </a:extLst>
          </p:cNvPr>
          <p:cNvPicPr preferRelativeResize="0"/>
          <p:nvPr/>
        </p:nvPicPr>
        <p:blipFill rotWithShape="1">
          <a:blip r:embed="rId4">
            <a:alphaModFix/>
          </a:blip>
          <a:srcRect/>
          <a:stretch/>
        </p:blipFill>
        <p:spPr>
          <a:xfrm>
            <a:off x="15163800" y="428103"/>
            <a:ext cx="1811877" cy="1722925"/>
          </a:xfrm>
          <a:prstGeom prst="rect">
            <a:avLst/>
          </a:prstGeom>
          <a:noFill/>
          <a:ln>
            <a:noFill/>
          </a:ln>
        </p:spPr>
      </p:pic>
      <p:sp>
        <p:nvSpPr>
          <p:cNvPr id="4" name="pole tekstowe 3">
            <a:extLst>
              <a:ext uri="{FF2B5EF4-FFF2-40B4-BE49-F238E27FC236}">
                <a16:creationId xmlns:a16="http://schemas.microsoft.com/office/drawing/2014/main" id="{862A80E6-DC73-2697-303A-5A5B185D8EB2}"/>
              </a:ext>
            </a:extLst>
          </p:cNvPr>
          <p:cNvSpPr txBox="1"/>
          <p:nvPr/>
        </p:nvSpPr>
        <p:spPr>
          <a:xfrm>
            <a:off x="4310543" y="1408137"/>
            <a:ext cx="9144000" cy="461665"/>
          </a:xfrm>
          <a:prstGeom prst="rect">
            <a:avLst/>
          </a:prstGeom>
          <a:noFill/>
        </p:spPr>
        <p:txBody>
          <a:bodyPr wrap="square">
            <a:spAutoFit/>
          </a:bodyPr>
          <a:lstStyle/>
          <a:p>
            <a:pPr algn="l"/>
            <a:r>
              <a:rPr lang="pl-PL" sz="2400" b="0" i="0" dirty="0">
                <a:solidFill>
                  <a:srgbClr val="222222"/>
                </a:solidFill>
                <a:effectLst/>
                <a:latin typeface="Poppins" panose="00000500000000000000" pitchFamily="2" charset="0"/>
              </a:rPr>
              <a:t>Integracja międzykulturowa – a na co to komu?</a:t>
            </a:r>
          </a:p>
        </p:txBody>
      </p:sp>
      <p:sp>
        <p:nvSpPr>
          <p:cNvPr id="7" name="pole tekstowe 6">
            <a:extLst>
              <a:ext uri="{FF2B5EF4-FFF2-40B4-BE49-F238E27FC236}">
                <a16:creationId xmlns:a16="http://schemas.microsoft.com/office/drawing/2014/main" id="{716694AB-2980-59BF-465B-59145598F51D}"/>
              </a:ext>
            </a:extLst>
          </p:cNvPr>
          <p:cNvSpPr txBox="1"/>
          <p:nvPr/>
        </p:nvSpPr>
        <p:spPr>
          <a:xfrm>
            <a:off x="4310543" y="2260156"/>
            <a:ext cx="9144000" cy="1200329"/>
          </a:xfrm>
          <a:prstGeom prst="rect">
            <a:avLst/>
          </a:prstGeom>
          <a:noFill/>
        </p:spPr>
        <p:txBody>
          <a:bodyPr wrap="square">
            <a:spAutoFit/>
          </a:bodyPr>
          <a:lstStyle/>
          <a:p>
            <a:r>
              <a:rPr lang="pl-PL" sz="2400" b="1" i="1" dirty="0">
                <a:solidFill>
                  <a:srgbClr val="222222"/>
                </a:solidFill>
                <a:effectLst/>
                <a:latin typeface="Alegreya"/>
              </a:rPr>
              <a:t>Podróżowanie jest fatalne w skutkach dla uprzedzeń, fanatyzmu i zaściankowości.” </a:t>
            </a:r>
            <a:br>
              <a:rPr lang="pl-PL" sz="2400" dirty="0"/>
            </a:br>
            <a:r>
              <a:rPr lang="pl-PL" sz="2400" b="1" i="1" dirty="0">
                <a:solidFill>
                  <a:srgbClr val="222222"/>
                </a:solidFill>
                <a:effectLst/>
                <a:latin typeface="Alegreya"/>
              </a:rPr>
              <a:t> Mark Twain</a:t>
            </a:r>
            <a:endParaRPr lang="pl-PL" sz="2400" dirty="0"/>
          </a:p>
        </p:txBody>
      </p:sp>
      <p:sp>
        <p:nvSpPr>
          <p:cNvPr id="11" name="pole tekstowe 10">
            <a:extLst>
              <a:ext uri="{FF2B5EF4-FFF2-40B4-BE49-F238E27FC236}">
                <a16:creationId xmlns:a16="http://schemas.microsoft.com/office/drawing/2014/main" id="{E66F1636-9CFA-D599-D181-7BEE2DD09D49}"/>
              </a:ext>
            </a:extLst>
          </p:cNvPr>
          <p:cNvSpPr txBox="1"/>
          <p:nvPr/>
        </p:nvSpPr>
        <p:spPr>
          <a:xfrm>
            <a:off x="1981200" y="3573840"/>
            <a:ext cx="13411200" cy="4832092"/>
          </a:xfrm>
          <a:prstGeom prst="rect">
            <a:avLst/>
          </a:prstGeom>
          <a:noFill/>
        </p:spPr>
        <p:txBody>
          <a:bodyPr wrap="square">
            <a:spAutoFit/>
          </a:bodyPr>
          <a:lstStyle/>
          <a:p>
            <a:r>
              <a:rPr lang="pl-PL" sz="2800" b="0" i="0" dirty="0">
                <a:solidFill>
                  <a:srgbClr val="222222"/>
                </a:solidFill>
                <a:effectLst/>
                <a:latin typeface="Alegreya"/>
              </a:rPr>
              <a:t>Jeszcze kilka lat temu, gdyby ktoś mi powiedział, że prawie każdą wolną chwilę będę spędzać na rozmowach po angielsku, nauce innych ludzi polskich zwyczajów, oprowadzaniu ludzi zza granicy po mieście, pisaniu przewodników dla obcokrajowców mieszkających w Polsce, nie uwierzyłabym . Ja? </a:t>
            </a:r>
            <a:r>
              <a:rPr lang="pl-PL" sz="2800" b="0" i="0" dirty="0" err="1">
                <a:solidFill>
                  <a:srgbClr val="222222"/>
                </a:solidFill>
                <a:effectLst/>
                <a:latin typeface="Alegreya"/>
              </a:rPr>
              <a:t>Spoko,za</a:t>
            </a:r>
            <a:r>
              <a:rPr lang="pl-PL" sz="2800" b="0" i="0" dirty="0">
                <a:solidFill>
                  <a:srgbClr val="222222"/>
                </a:solidFill>
                <a:effectLst/>
                <a:latin typeface="Alegreya"/>
              </a:rPr>
              <a:t> granicę jeździć sobie mogę, użyczać noclegu w ramach couchsurfingu też, ale żeby tak codziennie? Rozmawiać w obcym języku? Przecież to nawet pożartować nie można. Nieco sceptycznie podchodziłam do tego typu wizji. A jednak. Życie pokazało, że ten angielski jednak okazał się bardzo użyteczny przy codziennych rozmowach i nie tylko. Okazało się, że to jest coś, co naprawdę sprawia mi wielką przyjemność! Długie rozmowy o kulturach, różnicach, jedzeniu, zwyczajach. Mogłabym to robić </a:t>
            </a:r>
            <a:r>
              <a:rPr lang="pl-PL" sz="2800" b="0" i="0" dirty="0" err="1">
                <a:solidFill>
                  <a:srgbClr val="222222"/>
                </a:solidFill>
                <a:effectLst/>
                <a:latin typeface="Alegreya"/>
              </a:rPr>
              <a:t>godzinami,a</a:t>
            </a:r>
            <a:r>
              <a:rPr lang="pl-PL" sz="2800" b="0" i="0" dirty="0">
                <a:solidFill>
                  <a:srgbClr val="222222"/>
                </a:solidFill>
                <a:effectLst/>
                <a:latin typeface="Alegreya"/>
              </a:rPr>
              <a:t>  przy okazji dzielić się tym, co ja mam – wiedzą o moim kraju i chęcią dzielenia się nią. To wynika z kilku przyczyn. Podróże i Erasmus to główne z nich.</a:t>
            </a:r>
            <a:endParaRPr lang="pl-PL"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8288000" cy="10286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6" y="2115123"/>
            <a:ext cx="10287000" cy="6056754"/>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8" y="2130329"/>
            <a:ext cx="10286999" cy="605675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1885" y="5382128"/>
            <a:ext cx="3752969" cy="6056762"/>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752605" y="1454577"/>
            <a:ext cx="5850535" cy="6268437"/>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Rectangle 3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43" y="2115119"/>
            <a:ext cx="10287005" cy="605675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700083" y="880282"/>
            <a:ext cx="4802049" cy="5081246"/>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6000" dirty="0" err="1">
                <a:solidFill>
                  <a:srgbClr val="FFFFFF"/>
                </a:solidFill>
                <a:latin typeface="+mj-lt"/>
                <a:ea typeface="+mj-ea"/>
                <a:cs typeface="+mj-cs"/>
              </a:rPr>
              <a:t>Dyskusja</a:t>
            </a:r>
            <a:r>
              <a:rPr lang="en-US" sz="6000" dirty="0">
                <a:solidFill>
                  <a:srgbClr val="FFFFFF"/>
                </a:solidFill>
                <a:latin typeface="+mj-lt"/>
                <a:ea typeface="+mj-ea"/>
                <a:cs typeface="+mj-cs"/>
              </a:rPr>
              <a:t> w </a:t>
            </a:r>
            <a:r>
              <a:rPr lang="en-US" sz="6000" dirty="0" err="1">
                <a:solidFill>
                  <a:srgbClr val="FFFFFF"/>
                </a:solidFill>
                <a:latin typeface="+mj-lt"/>
                <a:ea typeface="+mj-ea"/>
                <a:cs typeface="+mj-cs"/>
              </a:rPr>
              <a:t>grupach</a:t>
            </a:r>
            <a:r>
              <a:rPr lang="en-US" sz="6000" dirty="0">
                <a:solidFill>
                  <a:srgbClr val="FFFFFF"/>
                </a:solidFill>
                <a:latin typeface="+mj-lt"/>
                <a:ea typeface="+mj-ea"/>
                <a:cs typeface="+mj-cs"/>
              </a:rPr>
              <a:t> </a:t>
            </a:r>
          </a:p>
        </p:txBody>
      </p:sp>
      <p:sp>
        <p:nvSpPr>
          <p:cNvPr id="3" name="TextBox 3"/>
          <p:cNvSpPr txBox="1"/>
          <p:nvPr/>
        </p:nvSpPr>
        <p:spPr>
          <a:xfrm>
            <a:off x="6875022" y="983965"/>
            <a:ext cx="4537955" cy="831907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pl-PL" sz="3200" dirty="0"/>
              <a:t>Przedyskutujcie w grupie co dają Tobie podróże , w jaki sposób mowa ciała może doprowadzić do konfliktu międzykulturowego.</a:t>
            </a:r>
            <a:endParaRPr lang="en-US" sz="3000" spc="-83" dirty="0"/>
          </a:p>
        </p:txBody>
      </p:sp>
      <p:pic>
        <p:nvPicPr>
          <p:cNvPr id="25" name="Picture 14" descr="Wiele znaków zapytania na czarnym tle">
            <a:extLst>
              <a:ext uri="{FF2B5EF4-FFF2-40B4-BE49-F238E27FC236}">
                <a16:creationId xmlns:a16="http://schemas.microsoft.com/office/drawing/2014/main" id="{5C9145E9-A427-1476-B289-02DF4AC0A377}"/>
              </a:ext>
            </a:extLst>
          </p:cNvPr>
          <p:cNvPicPr>
            <a:picLocks noChangeAspect="1"/>
          </p:cNvPicPr>
          <p:nvPr/>
        </p:nvPicPr>
        <p:blipFill rotWithShape="1">
          <a:blip r:embed="rId2"/>
          <a:srcRect l="62528" r="1159"/>
          <a:stretch/>
        </p:blipFill>
        <p:spPr>
          <a:xfrm>
            <a:off x="12164253" y="10"/>
            <a:ext cx="6123747" cy="10286990"/>
          </a:xfrm>
          <a:prstGeom prst="rect">
            <a:avLst/>
          </a:prstGeom>
        </p:spPr>
      </p:pic>
      <p:pic>
        <p:nvPicPr>
          <p:cNvPr id="4" name="Google Shape;89;p1" descr="Logo, icon, company name&#10;&#10;Description automatically generated">
            <a:extLst>
              <a:ext uri="{FF2B5EF4-FFF2-40B4-BE49-F238E27FC236}">
                <a16:creationId xmlns:a16="http://schemas.microsoft.com/office/drawing/2014/main" id="{7C75EE79-BE42-B234-C578-8D3CDD280EDC}"/>
              </a:ext>
            </a:extLst>
          </p:cNvPr>
          <p:cNvPicPr preferRelativeResize="0"/>
          <p:nvPr/>
        </p:nvPicPr>
        <p:blipFill rotWithShape="1">
          <a:blip r:embed="rId3">
            <a:alphaModFix/>
          </a:blip>
          <a:srcRect/>
          <a:stretch/>
        </p:blipFill>
        <p:spPr>
          <a:xfrm>
            <a:off x="15163800" y="428103"/>
            <a:ext cx="1811877" cy="1722925"/>
          </a:xfrm>
          <a:prstGeom prst="rect">
            <a:avLst/>
          </a:prstGeom>
          <a:noFill/>
          <a:ln>
            <a:noFill/>
          </a:ln>
        </p:spPr>
      </p:pic>
    </p:spTree>
    <p:extLst>
      <p:ext uri="{BB962C8B-B14F-4D97-AF65-F5344CB8AC3E}">
        <p14:creationId xmlns:p14="http://schemas.microsoft.com/office/powerpoint/2010/main" val="1646561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A80DFB24-E731-9C8B-A464-940B2F458ED6}"/>
              </a:ext>
            </a:extLst>
          </p:cNvPr>
          <p:cNvSpPr txBox="1"/>
          <p:nvPr/>
        </p:nvSpPr>
        <p:spPr>
          <a:xfrm>
            <a:off x="1828800" y="1866900"/>
            <a:ext cx="14706600" cy="6186309"/>
          </a:xfrm>
          <a:prstGeom prst="rect">
            <a:avLst/>
          </a:prstGeom>
          <a:noFill/>
        </p:spPr>
        <p:txBody>
          <a:bodyPr wrap="square">
            <a:spAutoFit/>
          </a:bodyPr>
          <a:lstStyle/>
          <a:p>
            <a:r>
              <a:rPr lang="pl-PL" sz="3600" b="1" dirty="0"/>
              <a:t>komunikacja globalna </a:t>
            </a:r>
            <a:r>
              <a:rPr lang="pl-PL" sz="3600" dirty="0"/>
              <a:t>– jest porozumiewaniem się o charakterze międzynarodowym; </a:t>
            </a:r>
          </a:p>
          <a:p>
            <a:r>
              <a:rPr lang="pl-PL" sz="3600" dirty="0"/>
              <a:t>• </a:t>
            </a:r>
            <a:r>
              <a:rPr lang="pl-PL" sz="3600" b="1" dirty="0"/>
              <a:t>komunikacja międzynarodowa </a:t>
            </a:r>
            <a:r>
              <a:rPr lang="pl-PL" sz="3600" dirty="0"/>
              <a:t>(ang. </a:t>
            </a:r>
            <a:r>
              <a:rPr lang="pl-PL" sz="3600" dirty="0" err="1"/>
              <a:t>international</a:t>
            </a:r>
            <a:r>
              <a:rPr lang="pl-PL" sz="3600" dirty="0"/>
              <a:t> </a:t>
            </a:r>
            <a:r>
              <a:rPr lang="pl-PL" sz="3600" dirty="0" err="1"/>
              <a:t>communication</a:t>
            </a:r>
            <a:r>
              <a:rPr lang="pl-PL" sz="3600" dirty="0"/>
              <a:t>) – są to akty komunikowania się zachodzące pomiędzy organizacjami, korporacjami czy instytucjami wywodzącymi się z różnych kultur; </a:t>
            </a:r>
          </a:p>
          <a:p>
            <a:r>
              <a:rPr lang="pl-PL" sz="3600" dirty="0"/>
              <a:t>• </a:t>
            </a:r>
            <a:r>
              <a:rPr lang="pl-PL" sz="3600" b="1" dirty="0"/>
              <a:t>komunikacja pomiędzy-kulturowa </a:t>
            </a:r>
            <a:r>
              <a:rPr lang="pl-PL" sz="3600" dirty="0"/>
              <a:t>(ang. </a:t>
            </a:r>
            <a:r>
              <a:rPr lang="pl-PL" sz="3600" dirty="0" err="1"/>
              <a:t>inter-cultural</a:t>
            </a:r>
            <a:r>
              <a:rPr lang="pl-PL" sz="3600" dirty="0"/>
              <a:t> </a:t>
            </a:r>
            <a:r>
              <a:rPr lang="pl-PL" sz="3600" dirty="0" err="1"/>
              <a:t>communication</a:t>
            </a:r>
            <a:r>
              <a:rPr lang="pl-PL" sz="3600" dirty="0"/>
              <a:t>) – zachodzi między osobami wywodzącymi się z różnych kultur i przebiega na poziomie interpersonalnym; </a:t>
            </a:r>
          </a:p>
          <a:p>
            <a:r>
              <a:rPr lang="pl-PL" sz="3600" dirty="0"/>
              <a:t>• </a:t>
            </a:r>
            <a:r>
              <a:rPr lang="pl-PL" sz="3600" b="1" dirty="0"/>
              <a:t>komunikacja poprzez-kulturowa </a:t>
            </a:r>
            <a:r>
              <a:rPr lang="pl-PL" sz="3600" dirty="0"/>
              <a:t>(ang. cross-</a:t>
            </a:r>
            <a:r>
              <a:rPr lang="pl-PL" sz="3600" dirty="0" err="1"/>
              <a:t>cultural</a:t>
            </a:r>
            <a:r>
              <a:rPr lang="pl-PL" sz="3600" dirty="0"/>
              <a:t> </a:t>
            </a:r>
            <a:r>
              <a:rPr lang="pl-PL" sz="3600" dirty="0" err="1"/>
              <a:t>communication</a:t>
            </a:r>
            <a:r>
              <a:rPr lang="pl-PL" sz="3600" dirty="0"/>
              <a:t>) – jest to porozumiewanie się różnych grup kulturowych, zachodzące wewnątrz danej kultury dominującej. </a:t>
            </a:r>
          </a:p>
        </p:txBody>
      </p:sp>
    </p:spTree>
    <p:extLst>
      <p:ext uri="{BB962C8B-B14F-4D97-AF65-F5344CB8AC3E}">
        <p14:creationId xmlns:p14="http://schemas.microsoft.com/office/powerpoint/2010/main" val="2647159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4" name="Rectangle 2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783669" cy="3428998"/>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89;p1" descr="Logo, icon, company name&#10;&#10;Description automatically generated">
            <a:extLst>
              <a:ext uri="{FF2B5EF4-FFF2-40B4-BE49-F238E27FC236}">
                <a16:creationId xmlns:a16="http://schemas.microsoft.com/office/drawing/2014/main" id="{180DE6AB-0260-53D9-50F2-0F12BB6602C2}"/>
              </a:ext>
            </a:extLst>
          </p:cNvPr>
          <p:cNvPicPr preferRelativeResize="0"/>
          <p:nvPr/>
        </p:nvPicPr>
        <p:blipFill rotWithShape="1">
          <a:blip r:embed="rId2">
            <a:alphaModFix/>
          </a:blip>
          <a:srcRect/>
          <a:stretch/>
        </p:blipFill>
        <p:spPr>
          <a:xfrm>
            <a:off x="15163800" y="428103"/>
            <a:ext cx="1811877" cy="1722925"/>
          </a:xfrm>
          <a:prstGeom prst="rect">
            <a:avLst/>
          </a:prstGeom>
          <a:noFill/>
          <a:ln>
            <a:noFill/>
          </a:ln>
        </p:spPr>
      </p:pic>
      <p:pic>
        <p:nvPicPr>
          <p:cNvPr id="6" name="Obraz 5">
            <a:extLst>
              <a:ext uri="{FF2B5EF4-FFF2-40B4-BE49-F238E27FC236}">
                <a16:creationId xmlns:a16="http://schemas.microsoft.com/office/drawing/2014/main" id="{E20FB88B-96CF-F8BA-9479-6C1901233FA6}"/>
              </a:ext>
            </a:extLst>
          </p:cNvPr>
          <p:cNvPicPr>
            <a:picLocks noChangeAspect="1"/>
          </p:cNvPicPr>
          <p:nvPr/>
        </p:nvPicPr>
        <p:blipFill>
          <a:blip r:embed="rId3"/>
          <a:stretch>
            <a:fillRect/>
          </a:stretch>
        </p:blipFill>
        <p:spPr>
          <a:xfrm>
            <a:off x="1312323" y="1485900"/>
            <a:ext cx="14186942" cy="5619502"/>
          </a:xfrm>
          <a:prstGeom prst="rect">
            <a:avLst/>
          </a:prstGeom>
        </p:spPr>
      </p:pic>
    </p:spTree>
    <p:extLst>
      <p:ext uri="{BB962C8B-B14F-4D97-AF65-F5344CB8AC3E}">
        <p14:creationId xmlns:p14="http://schemas.microsoft.com/office/powerpoint/2010/main" val="3872905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89;p1" descr="Logo, icon, company name&#10;&#10;Description automatically generated">
            <a:extLst>
              <a:ext uri="{FF2B5EF4-FFF2-40B4-BE49-F238E27FC236}">
                <a16:creationId xmlns:a16="http://schemas.microsoft.com/office/drawing/2014/main" id="{D8AE11F9-D239-D790-6CCF-90C6D76DEFDB}"/>
              </a:ext>
            </a:extLst>
          </p:cNvPr>
          <p:cNvPicPr preferRelativeResize="0"/>
          <p:nvPr/>
        </p:nvPicPr>
        <p:blipFill rotWithShape="1">
          <a:blip r:embed="rId2">
            <a:alphaModFix/>
          </a:blip>
          <a:srcRect/>
          <a:stretch/>
        </p:blipFill>
        <p:spPr>
          <a:xfrm>
            <a:off x="15163800" y="428103"/>
            <a:ext cx="1811877" cy="1722925"/>
          </a:xfrm>
          <a:prstGeom prst="rect">
            <a:avLst/>
          </a:prstGeom>
          <a:noFill/>
          <a:ln>
            <a:noFill/>
          </a:ln>
        </p:spPr>
      </p:pic>
      <p:pic>
        <p:nvPicPr>
          <p:cNvPr id="4" name="Obraz 3">
            <a:extLst>
              <a:ext uri="{FF2B5EF4-FFF2-40B4-BE49-F238E27FC236}">
                <a16:creationId xmlns:a16="http://schemas.microsoft.com/office/drawing/2014/main" id="{B6AB761C-5FD2-AD0F-D4C5-9FEF1177F44C}"/>
              </a:ext>
            </a:extLst>
          </p:cNvPr>
          <p:cNvPicPr>
            <a:picLocks noChangeAspect="1"/>
          </p:cNvPicPr>
          <p:nvPr/>
        </p:nvPicPr>
        <p:blipFill>
          <a:blip r:embed="rId3"/>
          <a:stretch>
            <a:fillRect/>
          </a:stretch>
        </p:blipFill>
        <p:spPr>
          <a:xfrm>
            <a:off x="1312323" y="1069390"/>
            <a:ext cx="13639800" cy="8148220"/>
          </a:xfrm>
          <a:prstGeom prst="rect">
            <a:avLst/>
          </a:prstGeom>
        </p:spPr>
      </p:pic>
    </p:spTree>
    <p:extLst>
      <p:ext uri="{BB962C8B-B14F-4D97-AF65-F5344CB8AC3E}">
        <p14:creationId xmlns:p14="http://schemas.microsoft.com/office/powerpoint/2010/main" val="799924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8288000" cy="10286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6" y="2115123"/>
            <a:ext cx="10287000" cy="6056754"/>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8" y="2130329"/>
            <a:ext cx="10286999" cy="605675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1885" y="5382128"/>
            <a:ext cx="3752969" cy="6056762"/>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752605" y="1454577"/>
            <a:ext cx="5850535" cy="6268437"/>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Rectangle 3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43" y="2115119"/>
            <a:ext cx="10287005" cy="605675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700083" y="880282"/>
            <a:ext cx="4802049" cy="5081246"/>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6000" dirty="0" err="1">
                <a:solidFill>
                  <a:srgbClr val="FFFFFF"/>
                </a:solidFill>
                <a:latin typeface="+mj-lt"/>
                <a:ea typeface="+mj-ea"/>
                <a:cs typeface="+mj-cs"/>
              </a:rPr>
              <a:t>Dyskusja</a:t>
            </a:r>
            <a:r>
              <a:rPr lang="en-US" sz="6000" dirty="0">
                <a:solidFill>
                  <a:srgbClr val="FFFFFF"/>
                </a:solidFill>
                <a:latin typeface="+mj-lt"/>
                <a:ea typeface="+mj-ea"/>
                <a:cs typeface="+mj-cs"/>
              </a:rPr>
              <a:t> w </a:t>
            </a:r>
            <a:r>
              <a:rPr lang="en-US" sz="6000" dirty="0" err="1">
                <a:solidFill>
                  <a:srgbClr val="FFFFFF"/>
                </a:solidFill>
                <a:latin typeface="+mj-lt"/>
                <a:ea typeface="+mj-ea"/>
                <a:cs typeface="+mj-cs"/>
              </a:rPr>
              <a:t>grupach</a:t>
            </a:r>
            <a:r>
              <a:rPr lang="en-US" sz="6000" dirty="0">
                <a:solidFill>
                  <a:srgbClr val="FFFFFF"/>
                </a:solidFill>
                <a:latin typeface="+mj-lt"/>
                <a:ea typeface="+mj-ea"/>
                <a:cs typeface="+mj-cs"/>
              </a:rPr>
              <a:t> </a:t>
            </a:r>
          </a:p>
        </p:txBody>
      </p:sp>
      <p:sp>
        <p:nvSpPr>
          <p:cNvPr id="3" name="TextBox 3"/>
          <p:cNvSpPr txBox="1"/>
          <p:nvPr/>
        </p:nvSpPr>
        <p:spPr>
          <a:xfrm>
            <a:off x="6875022" y="983965"/>
            <a:ext cx="4537955" cy="831907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pl-PL" sz="3200" dirty="0"/>
              <a:t>Przedyskutujcie w grupie jakie stereotypy  pojawiają się , gdy mówisz o np. Grekach, Turkach, Holendrach itp..</a:t>
            </a:r>
            <a:endParaRPr lang="en-US" sz="3000" spc="-83" dirty="0"/>
          </a:p>
        </p:txBody>
      </p:sp>
      <p:pic>
        <p:nvPicPr>
          <p:cNvPr id="25" name="Picture 14" descr="Wiele znaków zapytania na czarnym tle">
            <a:extLst>
              <a:ext uri="{FF2B5EF4-FFF2-40B4-BE49-F238E27FC236}">
                <a16:creationId xmlns:a16="http://schemas.microsoft.com/office/drawing/2014/main" id="{5C9145E9-A427-1476-B289-02DF4AC0A377}"/>
              </a:ext>
            </a:extLst>
          </p:cNvPr>
          <p:cNvPicPr>
            <a:picLocks noChangeAspect="1"/>
          </p:cNvPicPr>
          <p:nvPr/>
        </p:nvPicPr>
        <p:blipFill rotWithShape="1">
          <a:blip r:embed="rId2"/>
          <a:srcRect l="62528" r="1159"/>
          <a:stretch/>
        </p:blipFill>
        <p:spPr>
          <a:xfrm>
            <a:off x="12164253" y="10"/>
            <a:ext cx="6123747" cy="10286990"/>
          </a:xfrm>
          <a:prstGeom prst="rect">
            <a:avLst/>
          </a:prstGeom>
        </p:spPr>
      </p:pic>
      <p:pic>
        <p:nvPicPr>
          <p:cNvPr id="4" name="Google Shape;89;p1" descr="Logo, icon, company name&#10;&#10;Description automatically generated">
            <a:extLst>
              <a:ext uri="{FF2B5EF4-FFF2-40B4-BE49-F238E27FC236}">
                <a16:creationId xmlns:a16="http://schemas.microsoft.com/office/drawing/2014/main" id="{7C75EE79-BE42-B234-C578-8D3CDD280EDC}"/>
              </a:ext>
            </a:extLst>
          </p:cNvPr>
          <p:cNvPicPr preferRelativeResize="0"/>
          <p:nvPr/>
        </p:nvPicPr>
        <p:blipFill rotWithShape="1">
          <a:blip r:embed="rId3">
            <a:alphaModFix/>
          </a:blip>
          <a:srcRect/>
          <a:stretch/>
        </p:blipFill>
        <p:spPr>
          <a:xfrm>
            <a:off x="15163800" y="428103"/>
            <a:ext cx="1811877" cy="1722925"/>
          </a:xfrm>
          <a:prstGeom prst="rect">
            <a:avLst/>
          </a:prstGeom>
          <a:noFill/>
          <a:ln>
            <a:noFill/>
          </a:ln>
        </p:spPr>
      </p:pic>
    </p:spTree>
    <p:extLst>
      <p:ext uri="{BB962C8B-B14F-4D97-AF65-F5344CB8AC3E}">
        <p14:creationId xmlns:p14="http://schemas.microsoft.com/office/powerpoint/2010/main" val="2222819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0"/>
            <a:ext cx="18287997" cy="2363932"/>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2193285" y="0"/>
            <a:ext cx="6094715" cy="2364618"/>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61666" y="-7961667"/>
            <a:ext cx="2364669" cy="18288003"/>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0" name="TextBox 2">
            <a:extLst>
              <a:ext uri="{FF2B5EF4-FFF2-40B4-BE49-F238E27FC236}">
                <a16:creationId xmlns:a16="http://schemas.microsoft.com/office/drawing/2014/main" id="{2B47E9E0-1B53-571D-8D8A-F90B1B922189}"/>
              </a:ext>
            </a:extLst>
          </p:cNvPr>
          <p:cNvGraphicFramePr/>
          <p:nvPr>
            <p:extLst>
              <p:ext uri="{D42A27DB-BD31-4B8C-83A1-F6EECF244321}">
                <p14:modId xmlns:p14="http://schemas.microsoft.com/office/powerpoint/2010/main" val="3199101019"/>
              </p:ext>
            </p:extLst>
          </p:nvPr>
        </p:nvGraphicFramePr>
        <p:xfrm>
          <a:off x="966084" y="3168868"/>
          <a:ext cx="16391743" cy="6289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Google Shape;89;p1" descr="Logo, icon, company name&#10;&#10;Description automatically generated">
            <a:extLst>
              <a:ext uri="{FF2B5EF4-FFF2-40B4-BE49-F238E27FC236}">
                <a16:creationId xmlns:a16="http://schemas.microsoft.com/office/drawing/2014/main" id="{EBDAC932-DA15-7B03-D0ED-E4F82A7B8AD5}"/>
              </a:ext>
            </a:extLst>
          </p:cNvPr>
          <p:cNvPicPr preferRelativeResize="0"/>
          <p:nvPr/>
        </p:nvPicPr>
        <p:blipFill rotWithShape="1">
          <a:blip r:embed="rId7">
            <a:alphaModFix/>
          </a:blip>
          <a:srcRect/>
          <a:stretch/>
        </p:blipFill>
        <p:spPr>
          <a:xfrm>
            <a:off x="15594766" y="320503"/>
            <a:ext cx="1811877" cy="17229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72907-26C4-5DD4-EF95-C3F30D2B6F2E}"/>
              </a:ext>
            </a:extLst>
          </p:cNvPr>
          <p:cNvSpPr>
            <a:spLocks noGrp="1"/>
          </p:cNvSpPr>
          <p:nvPr>
            <p:ph type="title"/>
          </p:nvPr>
        </p:nvSpPr>
        <p:spPr>
          <a:xfrm>
            <a:off x="152399" y="1571855"/>
            <a:ext cx="3467955" cy="8257032"/>
          </a:xfrm>
        </p:spPr>
        <p:txBody>
          <a:bodyPr>
            <a:normAutofit/>
          </a:bodyPr>
          <a:lstStyle/>
          <a:p>
            <a:pPr algn="ctr"/>
            <a:r>
              <a:rPr lang="pl-PL" sz="3200" b="1" dirty="0">
                <a:latin typeface="+mn-lt"/>
              </a:rPr>
              <a:t>MEDIACJA</a:t>
            </a:r>
            <a:br>
              <a:rPr lang="en-GB" sz="3200" b="1" dirty="0">
                <a:latin typeface="+mn-lt"/>
              </a:rPr>
            </a:br>
            <a:r>
              <a:rPr lang="en-GB" sz="3200" b="1" dirty="0">
                <a:latin typeface="+mn-lt"/>
              </a:rPr>
              <a:t>HUMANISTYCZNA</a:t>
            </a:r>
            <a:br>
              <a:rPr lang="en-GB" sz="3200" dirty="0"/>
            </a:br>
            <a:endParaRPr lang="en-GB" sz="3200" dirty="0"/>
          </a:p>
        </p:txBody>
      </p:sp>
      <p:sp>
        <p:nvSpPr>
          <p:cNvPr id="4" name="Rectangle 3">
            <a:extLst>
              <a:ext uri="{FF2B5EF4-FFF2-40B4-BE49-F238E27FC236}">
                <a16:creationId xmlns:a16="http://schemas.microsoft.com/office/drawing/2014/main" id="{789E2412-23C9-6E1E-2145-CAB5438CF384}"/>
              </a:ext>
            </a:extLst>
          </p:cNvPr>
          <p:cNvSpPr/>
          <p:nvPr/>
        </p:nvSpPr>
        <p:spPr>
          <a:xfrm>
            <a:off x="3620354" y="0"/>
            <a:ext cx="4184093" cy="1028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graphicFrame>
        <p:nvGraphicFramePr>
          <p:cNvPr id="5" name="Content Placeholder 2">
            <a:extLst>
              <a:ext uri="{FF2B5EF4-FFF2-40B4-BE49-F238E27FC236}">
                <a16:creationId xmlns:a16="http://schemas.microsoft.com/office/drawing/2014/main" id="{F9F79C39-F13E-FCE2-DA97-510B0BFCF1D8}"/>
              </a:ext>
            </a:extLst>
          </p:cNvPr>
          <p:cNvGraphicFramePr>
            <a:graphicFrameLocks noGrp="1"/>
          </p:cNvGraphicFramePr>
          <p:nvPr>
            <p:ph idx="1"/>
          </p:nvPr>
        </p:nvGraphicFramePr>
        <p:xfrm>
          <a:off x="4079174" y="458114"/>
          <a:ext cx="13518870" cy="9624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8451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587065" y="278405"/>
            <a:ext cx="17111231" cy="1988345"/>
          </a:xfrm>
        </p:spPr>
        <p:txBody>
          <a:bodyPr>
            <a:normAutofit/>
          </a:bodyPr>
          <a:lstStyle/>
          <a:p>
            <a:pPr algn="ctr"/>
            <a:r>
              <a:rPr lang="pl-PL" sz="6000" b="1" dirty="0">
                <a:effectLst/>
                <a:latin typeface="ProximaNova"/>
              </a:rPr>
              <a:t> KOMEDIACJA </a:t>
            </a:r>
            <a:br>
              <a:rPr lang="en-GB" sz="6300" dirty="0"/>
            </a:br>
            <a:endParaRPr lang="en-GB" sz="6300" dirty="0"/>
          </a:p>
        </p:txBody>
      </p:sp>
      <p:sp>
        <p:nvSpPr>
          <p:cNvPr id="4" name="Rectangle 3">
            <a:extLst>
              <a:ext uri="{FF2B5EF4-FFF2-40B4-BE49-F238E27FC236}">
                <a16:creationId xmlns:a16="http://schemas.microsoft.com/office/drawing/2014/main" id="{CBCFDF90-C4E0-6F58-E2B7-56C123372A2E}"/>
              </a:ext>
            </a:extLst>
          </p:cNvPr>
          <p:cNvSpPr/>
          <p:nvPr/>
        </p:nvSpPr>
        <p:spPr>
          <a:xfrm>
            <a:off x="0" y="1567544"/>
            <a:ext cx="18288000" cy="1398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graphicFrame>
        <p:nvGraphicFramePr>
          <p:cNvPr id="13" name="Content Placeholder 5">
            <a:extLst>
              <a:ext uri="{FF2B5EF4-FFF2-40B4-BE49-F238E27FC236}">
                <a16:creationId xmlns:a16="http://schemas.microsoft.com/office/drawing/2014/main" id="{128A51CD-6082-DE49-5138-4B7E7A78CCA6}"/>
              </a:ext>
            </a:extLst>
          </p:cNvPr>
          <p:cNvGraphicFramePr>
            <a:graphicFrameLocks noGrp="1"/>
          </p:cNvGraphicFramePr>
          <p:nvPr>
            <p:ph idx="1"/>
            <p:extLst>
              <p:ext uri="{D42A27DB-BD31-4B8C-83A1-F6EECF244321}">
                <p14:modId xmlns:p14="http://schemas.microsoft.com/office/powerpoint/2010/main" val="1466885261"/>
              </p:ext>
            </p:extLst>
          </p:nvPr>
        </p:nvGraphicFramePr>
        <p:xfrm>
          <a:off x="587063" y="1567544"/>
          <a:ext cx="17475305" cy="8719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5872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756CB-95C2-0A06-7E08-0B66AFCDF584}"/>
              </a:ext>
            </a:extLst>
          </p:cNvPr>
          <p:cNvSpPr>
            <a:spLocks noGrp="1"/>
          </p:cNvSpPr>
          <p:nvPr>
            <p:ph type="title"/>
          </p:nvPr>
        </p:nvSpPr>
        <p:spPr>
          <a:xfrm>
            <a:off x="124691" y="1375913"/>
            <a:ext cx="5056909" cy="8257032"/>
          </a:xfrm>
        </p:spPr>
        <p:txBody>
          <a:bodyPr>
            <a:normAutofit/>
          </a:bodyPr>
          <a:lstStyle/>
          <a:p>
            <a:r>
              <a:rPr lang="pl-PL" b="1" dirty="0">
                <a:effectLst/>
                <a:latin typeface="ProximaNova"/>
              </a:rPr>
              <a:t>MEDIACJA</a:t>
            </a:r>
            <a:r>
              <a:rPr lang="pl-PL" b="1" dirty="0">
                <a:solidFill>
                  <a:schemeClr val="bg1"/>
                </a:solidFill>
                <a:effectLst/>
                <a:latin typeface="ProximaNova"/>
              </a:rPr>
              <a:t> </a:t>
            </a:r>
            <a:r>
              <a:rPr lang="pl-PL" sz="4800" b="1" dirty="0">
                <a:latin typeface="ProximaNova"/>
              </a:rPr>
              <a:t>EWALUATYWNA</a:t>
            </a:r>
            <a:endParaRPr lang="en-GB" sz="4800" dirty="0"/>
          </a:p>
        </p:txBody>
      </p:sp>
      <p:sp>
        <p:nvSpPr>
          <p:cNvPr id="4" name="Rectangle 3">
            <a:extLst>
              <a:ext uri="{FF2B5EF4-FFF2-40B4-BE49-F238E27FC236}">
                <a16:creationId xmlns:a16="http://schemas.microsoft.com/office/drawing/2014/main" id="{1D786E02-4AF8-96CB-9DA0-A8F8BDAF9290}"/>
              </a:ext>
            </a:extLst>
          </p:cNvPr>
          <p:cNvSpPr/>
          <p:nvPr/>
        </p:nvSpPr>
        <p:spPr>
          <a:xfrm>
            <a:off x="4648200" y="-1"/>
            <a:ext cx="3079688" cy="10287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solidFill>
                <a:schemeClr val="tx1"/>
              </a:solidFill>
            </a:endParaRPr>
          </a:p>
        </p:txBody>
      </p:sp>
      <p:graphicFrame>
        <p:nvGraphicFramePr>
          <p:cNvPr id="12" name="Content Placeholder 2">
            <a:extLst>
              <a:ext uri="{FF2B5EF4-FFF2-40B4-BE49-F238E27FC236}">
                <a16:creationId xmlns:a16="http://schemas.microsoft.com/office/drawing/2014/main" id="{CBE6F996-972C-BB21-D875-0E66F48EB23E}"/>
              </a:ext>
            </a:extLst>
          </p:cNvPr>
          <p:cNvGraphicFramePr>
            <a:graphicFrameLocks noGrp="1"/>
          </p:cNvGraphicFramePr>
          <p:nvPr>
            <p:ph idx="1"/>
          </p:nvPr>
        </p:nvGraphicFramePr>
        <p:xfrm>
          <a:off x="5290460" y="333992"/>
          <a:ext cx="12556968" cy="9619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pole tekstowe 4">
            <a:extLst>
              <a:ext uri="{FF2B5EF4-FFF2-40B4-BE49-F238E27FC236}">
                <a16:creationId xmlns:a16="http://schemas.microsoft.com/office/drawing/2014/main" id="{7D1ED889-7E78-4A1B-44C7-EC6622B01D00}"/>
              </a:ext>
            </a:extLst>
          </p:cNvPr>
          <p:cNvSpPr txBox="1"/>
          <p:nvPr/>
        </p:nvSpPr>
        <p:spPr>
          <a:xfrm>
            <a:off x="4572000" y="4962521"/>
            <a:ext cx="9144000" cy="369332"/>
          </a:xfrm>
          <a:prstGeom prst="rect">
            <a:avLst/>
          </a:prstGeom>
          <a:noFill/>
        </p:spPr>
        <p:txBody>
          <a:bodyPr wrap="square">
            <a:spAutoFit/>
          </a:bodyPr>
          <a:lstStyle/>
          <a:p>
            <a:r>
              <a:rPr lang="pl-PL" b="1" dirty="0">
                <a:solidFill>
                  <a:schemeClr val="bg1"/>
                </a:solidFill>
                <a:effectLst/>
                <a:latin typeface="ProximaNova"/>
              </a:rPr>
              <a:t>MEDIACJA </a:t>
            </a:r>
            <a:r>
              <a:rPr lang="pl-PL" sz="1800" b="1" dirty="0">
                <a:solidFill>
                  <a:schemeClr val="bg1"/>
                </a:solidFill>
                <a:effectLst/>
                <a:latin typeface="ProximaNova"/>
              </a:rPr>
              <a:t>EWALUATYWNA</a:t>
            </a:r>
            <a:endParaRPr lang="pl-PL" dirty="0"/>
          </a:p>
        </p:txBody>
      </p:sp>
    </p:spTree>
    <p:extLst>
      <p:ext uri="{BB962C8B-B14F-4D97-AF65-F5344CB8AC3E}">
        <p14:creationId xmlns:p14="http://schemas.microsoft.com/office/powerpoint/2010/main" val="644555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587068" y="249445"/>
            <a:ext cx="17111231" cy="1988345"/>
          </a:xfrm>
        </p:spPr>
        <p:txBody>
          <a:bodyPr>
            <a:normAutofit fontScale="90000"/>
          </a:bodyPr>
          <a:lstStyle/>
          <a:p>
            <a:pPr algn="ctr"/>
            <a:r>
              <a:rPr lang="pl-PL" sz="6300" b="1" dirty="0">
                <a:solidFill>
                  <a:schemeClr val="bg1"/>
                </a:solidFill>
                <a:latin typeface="+mn-lt"/>
              </a:rPr>
              <a:t>MEDIACJA FAYCLITATYWNA</a:t>
            </a:r>
            <a:br>
              <a:rPr lang="en-GB" sz="6300" dirty="0">
                <a:solidFill>
                  <a:schemeClr val="bg1"/>
                </a:solidFill>
              </a:rPr>
            </a:br>
            <a:endParaRPr lang="en-GB" sz="6300" dirty="0">
              <a:solidFill>
                <a:schemeClr val="bg1"/>
              </a:solidFill>
            </a:endParaRPr>
          </a:p>
        </p:txBody>
      </p:sp>
      <p:graphicFrame>
        <p:nvGraphicFramePr>
          <p:cNvPr id="5" name="Content Placeholder 2">
            <a:extLst>
              <a:ext uri="{FF2B5EF4-FFF2-40B4-BE49-F238E27FC236}">
                <a16:creationId xmlns:a16="http://schemas.microsoft.com/office/drawing/2014/main" id="{CF29F716-85A3-EE52-F8FF-716F8E25DB2F}"/>
              </a:ext>
            </a:extLst>
          </p:cNvPr>
          <p:cNvGraphicFramePr>
            <a:graphicFrameLocks noGrp="1"/>
          </p:cNvGraphicFramePr>
          <p:nvPr>
            <p:ph idx="1"/>
          </p:nvPr>
        </p:nvGraphicFramePr>
        <p:xfrm>
          <a:off x="658699" y="2237789"/>
          <a:ext cx="16967966" cy="74702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pole tekstowe 5">
            <a:extLst>
              <a:ext uri="{FF2B5EF4-FFF2-40B4-BE49-F238E27FC236}">
                <a16:creationId xmlns:a16="http://schemas.microsoft.com/office/drawing/2014/main" id="{B955C27D-A28C-0CD4-9D07-D2785F126D69}"/>
              </a:ext>
            </a:extLst>
          </p:cNvPr>
          <p:cNvSpPr txBox="1"/>
          <p:nvPr/>
        </p:nvSpPr>
        <p:spPr>
          <a:xfrm>
            <a:off x="2057400" y="848475"/>
            <a:ext cx="9144000" cy="630942"/>
          </a:xfrm>
          <a:prstGeom prst="rect">
            <a:avLst/>
          </a:prstGeom>
          <a:noFill/>
        </p:spPr>
        <p:txBody>
          <a:bodyPr wrap="square">
            <a:spAutoFit/>
          </a:bodyPr>
          <a:lstStyle/>
          <a:p>
            <a:r>
              <a:rPr lang="pl-PL" sz="3500" b="1" dirty="0">
                <a:effectLst/>
                <a:latin typeface="+mn-lt"/>
              </a:rPr>
              <a:t>MEDIACJA FAYCLITATYWNA</a:t>
            </a:r>
            <a:endParaRPr lang="pl-PL" sz="3500" dirty="0"/>
          </a:p>
        </p:txBody>
      </p:sp>
    </p:spTree>
    <p:extLst>
      <p:ext uri="{BB962C8B-B14F-4D97-AF65-F5344CB8AC3E}">
        <p14:creationId xmlns:p14="http://schemas.microsoft.com/office/powerpoint/2010/main" val="1099157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587063" y="342899"/>
            <a:ext cx="17111231" cy="1629859"/>
          </a:xfrm>
        </p:spPr>
        <p:txBody>
          <a:bodyPr>
            <a:normAutofit/>
          </a:bodyPr>
          <a:lstStyle/>
          <a:p>
            <a:pPr algn="ctr"/>
            <a:r>
              <a:rPr lang="pl-PL" sz="6000" b="1" dirty="0">
                <a:effectLst/>
                <a:latin typeface="ProximaNova"/>
              </a:rPr>
              <a:t>WAHADŁOWA ME</a:t>
            </a:r>
            <a:r>
              <a:rPr lang="pl-PL" sz="6000" b="1" dirty="0">
                <a:latin typeface="ProximaNova"/>
              </a:rPr>
              <a:t>DIACJA</a:t>
            </a:r>
            <a:r>
              <a:rPr lang="pl-PL" sz="6000" b="1" dirty="0">
                <a:solidFill>
                  <a:schemeClr val="bg1"/>
                </a:solidFill>
                <a:latin typeface="ProximaNova"/>
              </a:rPr>
              <a:t> WAHADŁOWA</a:t>
            </a:r>
            <a:endParaRPr lang="en-GB" sz="6300" dirty="0">
              <a:solidFill>
                <a:schemeClr val="bg1"/>
              </a:solidFill>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567544"/>
            <a:ext cx="18288000" cy="1398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graphicFrame>
        <p:nvGraphicFramePr>
          <p:cNvPr id="11" name="Content Placeholder 4">
            <a:extLst>
              <a:ext uri="{FF2B5EF4-FFF2-40B4-BE49-F238E27FC236}">
                <a16:creationId xmlns:a16="http://schemas.microsoft.com/office/drawing/2014/main" id="{DACABA49-339C-6574-F32B-446D129B7A6E}"/>
              </a:ext>
            </a:extLst>
          </p:cNvPr>
          <p:cNvGraphicFramePr>
            <a:graphicFrameLocks noGrp="1"/>
          </p:cNvGraphicFramePr>
          <p:nvPr>
            <p:ph idx="1"/>
            <p:extLst>
              <p:ext uri="{D42A27DB-BD31-4B8C-83A1-F6EECF244321}">
                <p14:modId xmlns:p14="http://schemas.microsoft.com/office/powerpoint/2010/main" val="2755170189"/>
              </p:ext>
            </p:extLst>
          </p:nvPr>
        </p:nvGraphicFramePr>
        <p:xfrm>
          <a:off x="587063" y="1972759"/>
          <a:ext cx="17111231" cy="78421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3056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oogle Shape;90;p1" descr="Chart&#10;&#10;Description automatically generated with low confidence">
            <a:extLst>
              <a:ext uri="{FF2B5EF4-FFF2-40B4-BE49-F238E27FC236}">
                <a16:creationId xmlns:a16="http://schemas.microsoft.com/office/drawing/2014/main" id="{98755D7E-B356-9C21-C91B-7A6A034F222E}"/>
              </a:ext>
            </a:extLst>
          </p:cNvPr>
          <p:cNvPicPr preferRelativeResize="0">
            <a:picLocks/>
          </p:cNvPicPr>
          <p:nvPr/>
        </p:nvPicPr>
        <p:blipFill rotWithShape="1">
          <a:blip r:embed="rId2"/>
          <a:srcRect l="31898" t="31543"/>
          <a:stretch/>
        </p:blipFill>
        <p:spPr>
          <a:xfrm>
            <a:off x="965200" y="4454923"/>
            <a:ext cx="7942074" cy="1377151"/>
          </a:xfrm>
          <a:prstGeom prst="rect">
            <a:avLst/>
          </a:prstGeom>
          <a:noFill/>
        </p:spPr>
      </p:pic>
      <p:cxnSp>
        <p:nvCxnSpPr>
          <p:cNvPr id="12" name="Straight Connector 11">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19937" y="1714500"/>
            <a:ext cx="0" cy="6858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3" name="Picture 21" descr="A close-up of a sign&#10;&#10;Description automatically generated">
            <a:extLst>
              <a:ext uri="{FF2B5EF4-FFF2-40B4-BE49-F238E27FC236}">
                <a16:creationId xmlns:a16="http://schemas.microsoft.com/office/drawing/2014/main" id="{35FD48DC-60F8-1790-EDDB-1C75D7243E0A}"/>
              </a:ext>
            </a:extLst>
          </p:cNvPr>
          <p:cNvPicPr>
            <a:picLocks noChangeAspect="1"/>
          </p:cNvPicPr>
          <p:nvPr/>
        </p:nvPicPr>
        <p:blipFill>
          <a:blip r:embed="rId3"/>
          <a:stretch>
            <a:fillRect/>
          </a:stretch>
        </p:blipFill>
        <p:spPr>
          <a:xfrm>
            <a:off x="9380725" y="4200377"/>
            <a:ext cx="7942073" cy="1886245"/>
          </a:xfrm>
          <a:prstGeom prst="rect">
            <a:avLst/>
          </a:prstGeom>
        </p:spPr>
      </p:pic>
    </p:spTree>
    <p:extLst>
      <p:ext uri="{BB962C8B-B14F-4D97-AF65-F5344CB8AC3E}">
        <p14:creationId xmlns:p14="http://schemas.microsoft.com/office/powerpoint/2010/main" val="2105204774"/>
      </p:ext>
    </p:extLst>
  </p:cSld>
  <p:clrMapOvr>
    <a:masterClrMapping/>
  </p:clrMapOvr>
</p:sld>
</file>

<file path=ppt/theme/theme1.xml><?xml version="1.0" encoding="utf-8"?>
<a:theme xmlns:a="http://schemas.openxmlformats.org/drawingml/2006/main" name="Office Them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3654</TotalTime>
  <Words>1909</Words>
  <Application>Microsoft Office PowerPoint</Application>
  <PresentationFormat>Niestandardowy</PresentationFormat>
  <Paragraphs>100</Paragraphs>
  <Slides>23</Slides>
  <Notes>0</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23</vt:i4>
      </vt:variant>
    </vt:vector>
  </HeadingPairs>
  <TitlesOfParts>
    <vt:vector size="30" baseType="lpstr">
      <vt:lpstr>Arial</vt:lpstr>
      <vt:lpstr>Calibri</vt:lpstr>
      <vt:lpstr>Alegreya</vt:lpstr>
      <vt:lpstr>ProximaNova</vt:lpstr>
      <vt:lpstr>Poppins</vt:lpstr>
      <vt:lpstr>Open Sans Bold</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MEDIACJA HUMANISTYCZNA </vt:lpstr>
      <vt:lpstr> KOMEDIACJA  </vt:lpstr>
      <vt:lpstr>MEDIACJA EWALUATYWNA</vt:lpstr>
      <vt:lpstr>MEDIACJA FAYCLITATYWNA </vt:lpstr>
      <vt:lpstr>WAHADŁOWA MEDIACJA WAHADŁOWA</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2_PPT2_MEDIACJA-WIELOKULTUROWA-PL.pptx</dc:title>
  <dc:creator>Renata Fijałkowska</dc:creator>
  <cp:lastModifiedBy>Renata Fijałkowska</cp:lastModifiedBy>
  <cp:revision>4</cp:revision>
  <dcterms:created xsi:type="dcterms:W3CDTF">2006-08-16T00:00:00Z</dcterms:created>
  <dcterms:modified xsi:type="dcterms:W3CDTF">2023-10-06T00:03:57Z</dcterms:modified>
  <dc:identifier>DAFtFkmsmqs</dc:identifier>
</cp:coreProperties>
</file>